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88" r:id="rId5"/>
    <p:sldMasterId id="2147483696" r:id="rId6"/>
    <p:sldMasterId id="2147483663" r:id="rId7"/>
    <p:sldMasterId id="2147483658" r:id="rId8"/>
  </p:sldMasterIdLst>
  <p:notesMasterIdLst>
    <p:notesMasterId r:id="rId21"/>
  </p:notesMasterIdLst>
  <p:sldIdLst>
    <p:sldId id="256" r:id="rId9"/>
    <p:sldId id="261" r:id="rId10"/>
    <p:sldId id="262" r:id="rId11"/>
    <p:sldId id="264" r:id="rId12"/>
    <p:sldId id="265" r:id="rId13"/>
    <p:sldId id="268" r:id="rId14"/>
    <p:sldId id="269" r:id="rId15"/>
    <p:sldId id="270" r:id="rId16"/>
    <p:sldId id="273" r:id="rId17"/>
    <p:sldId id="274" r:id="rId18"/>
    <p:sldId id="272"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F3F4"/>
    <a:srgbClr val="12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76687" autoAdjust="0"/>
  </p:normalViewPr>
  <p:slideViewPr>
    <p:cSldViewPr snapToGrid="0">
      <p:cViewPr varScale="1">
        <p:scale>
          <a:sx n="90" d="100"/>
          <a:sy n="90" d="100"/>
        </p:scale>
        <p:origin x="9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57373-7DD3-4ACA-93F6-DC5A5DFFB7D2}" type="datetimeFigureOut">
              <a:rPr lang="en-NZ" smtClean="0"/>
              <a:t>8/03/2023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B977D-88E0-4D70-9EA5-0156CB2003A2}" type="slidenum">
              <a:rPr lang="en-NZ" smtClean="0"/>
              <a:t>‹#›</a:t>
            </a:fld>
            <a:endParaRPr lang="en-NZ"/>
          </a:p>
        </p:txBody>
      </p:sp>
    </p:spTree>
    <p:extLst>
      <p:ext uri="{BB962C8B-B14F-4D97-AF65-F5344CB8AC3E}">
        <p14:creationId xmlns:p14="http://schemas.microsoft.com/office/powerpoint/2010/main" val="99527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smtClean="0"/>
              <a:t>The refreshed strategy has a new name ‘Te </a:t>
            </a:r>
            <a:r>
              <a:rPr lang="en-NZ" dirty="0" err="1" smtClean="0"/>
              <a:t>Haumako</a:t>
            </a:r>
            <a:r>
              <a:rPr lang="en-NZ" dirty="0" smtClean="0"/>
              <a:t> Te </a:t>
            </a:r>
            <a:r>
              <a:rPr lang="en-NZ" dirty="0" err="1" smtClean="0"/>
              <a:t>Whitingia</a:t>
            </a:r>
            <a:r>
              <a:rPr lang="en-NZ" baseline="0" dirty="0" smtClean="0"/>
              <a:t> Strengthening Communities Together Strategy</a:t>
            </a:r>
          </a:p>
          <a:p>
            <a:pPr lvl="0"/>
            <a:endParaRPr lang="en-NZ" baseline="0" dirty="0" smtClean="0"/>
          </a:p>
          <a:p>
            <a:pPr lvl="0"/>
            <a:r>
              <a:rPr lang="en-NZ" baseline="0" dirty="0" smtClean="0"/>
              <a:t>The Vision of the Strategy is ‘Enabling active and connected communities to own their own futures.</a:t>
            </a:r>
          </a:p>
          <a:p>
            <a:pPr lvl="0"/>
            <a:endParaRPr lang="en-NZ" baseline="0" dirty="0" smtClean="0"/>
          </a:p>
          <a:p>
            <a:pPr lvl="0"/>
            <a:r>
              <a:rPr lang="en-NZ" baseline="0" dirty="0" smtClean="0"/>
              <a:t>The Values are based on the 2007 Strengthening Communities Strategy as feedback during pre-engagement was supportive.</a:t>
            </a:r>
          </a:p>
          <a:p>
            <a:pPr lvl="0"/>
            <a:r>
              <a:rPr lang="en-NZ" baseline="0" dirty="0" smtClean="0"/>
              <a:t>The new strategy is a shorter document than the predecessor having received feedback to make it more succinct.</a:t>
            </a:r>
          </a:p>
          <a:p>
            <a:pPr lvl="0"/>
            <a:endParaRPr lang="en-NZ" baseline="0" dirty="0" smtClean="0"/>
          </a:p>
          <a:p>
            <a:pPr lvl="0"/>
            <a:r>
              <a:rPr lang="en-NZ" baseline="0" dirty="0" smtClean="0"/>
              <a:t>The new strategy has been made available in many formats including a shorter overview document that is translated into a sign language video, easy read and 14 languages. This along with </a:t>
            </a:r>
            <a:r>
              <a:rPr lang="en-NZ" baseline="0" dirty="0" err="1" smtClean="0"/>
              <a:t>Lianne’s</a:t>
            </a:r>
            <a:r>
              <a:rPr lang="en-NZ" baseline="0" dirty="0" smtClean="0"/>
              <a:t> video are available on the Council website https://www.ccc.govt.nz/the-council/plans-strategies-policies-and-bylaws/strategies/strengthening-communities-together-strategy/ </a:t>
            </a:r>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2</a:t>
            </a:fld>
            <a:endParaRPr lang="en-NZ"/>
          </a:p>
        </p:txBody>
      </p:sp>
    </p:spTree>
    <p:extLst>
      <p:ext uri="{BB962C8B-B14F-4D97-AF65-F5344CB8AC3E}">
        <p14:creationId xmlns:p14="http://schemas.microsoft.com/office/powerpoint/2010/main" val="55485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smtClean="0"/>
              <a:t>The new</a:t>
            </a:r>
            <a:r>
              <a:rPr lang="en-NZ" baseline="0" dirty="0" smtClean="0"/>
              <a:t> strategy is clearly identified through four pillars which received 100% support during the public consultation.</a:t>
            </a:r>
          </a:p>
          <a:p>
            <a:pPr lvl="0"/>
            <a:r>
              <a:rPr lang="en-NZ" baseline="0" dirty="0" smtClean="0"/>
              <a:t>17 objectives are then divided amongst the four pillars.</a:t>
            </a:r>
          </a:p>
          <a:p>
            <a:pPr lvl="0"/>
            <a:endParaRPr lang="en-NZ" baseline="0" dirty="0" smtClean="0"/>
          </a:p>
          <a:p>
            <a:pPr lvl="0"/>
            <a:r>
              <a:rPr lang="en-NZ" baseline="0" dirty="0" smtClean="0"/>
              <a:t>Often it’s not about doing more work but looking at how we work with our communities, encouraging early connections and partnerships. Community board staff here today are working with local networks and more awareness of local needs.</a:t>
            </a:r>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3</a:t>
            </a:fld>
            <a:endParaRPr lang="en-NZ"/>
          </a:p>
        </p:txBody>
      </p:sp>
    </p:spTree>
    <p:extLst>
      <p:ext uri="{BB962C8B-B14F-4D97-AF65-F5344CB8AC3E}">
        <p14:creationId xmlns:p14="http://schemas.microsoft.com/office/powerpoint/2010/main" val="223889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4</a:t>
            </a:fld>
            <a:endParaRPr lang="en-NZ"/>
          </a:p>
        </p:txBody>
      </p:sp>
    </p:spTree>
    <p:extLst>
      <p:ext uri="{BB962C8B-B14F-4D97-AF65-F5344CB8AC3E}">
        <p14:creationId xmlns:p14="http://schemas.microsoft.com/office/powerpoint/2010/main" val="55387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8</a:t>
            </a:fld>
            <a:endParaRPr lang="en-NZ"/>
          </a:p>
        </p:txBody>
      </p:sp>
    </p:spTree>
    <p:extLst>
      <p:ext uri="{BB962C8B-B14F-4D97-AF65-F5344CB8AC3E}">
        <p14:creationId xmlns:p14="http://schemas.microsoft.com/office/powerpoint/2010/main" val="296264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andara" panose="020E0502030303020204" pitchFamily="34" charset="0"/>
              <a:buChar char="›"/>
            </a:pPr>
            <a:r>
              <a:rPr lang="en-NZ" altLang="en-US" b="1" dirty="0" smtClean="0">
                <a:solidFill>
                  <a:schemeClr val="bg1"/>
                </a:solidFill>
                <a:latin typeface="Candara" panose="020E0502030303020204" pitchFamily="34" charset="0"/>
              </a:rPr>
              <a:t>All applications are now online. The application form allows you to save your progress as you go and submit the application you when are ready</a:t>
            </a:r>
          </a:p>
          <a:p>
            <a:pPr>
              <a:buFont typeface="Candara" panose="020E0502030303020204" pitchFamily="34" charset="0"/>
              <a:buChar char="›"/>
            </a:pPr>
            <a:r>
              <a:rPr lang="en-NZ" altLang="en-US" b="1" dirty="0" smtClean="0">
                <a:solidFill>
                  <a:schemeClr val="bg1"/>
                </a:solidFill>
                <a:latin typeface="Candara" panose="020E0502030303020204" pitchFamily="34" charset="0"/>
              </a:rPr>
              <a:t>Every</a:t>
            </a:r>
            <a:r>
              <a:rPr lang="en-NZ" altLang="en-US" b="1" baseline="0" dirty="0" smtClean="0">
                <a:solidFill>
                  <a:schemeClr val="bg1"/>
                </a:solidFill>
                <a:latin typeface="Candara" panose="020E0502030303020204" pitchFamily="34" charset="0"/>
              </a:rPr>
              <a:t> group needs to register each year, this keeps the basic contact details for your organisation up to date</a:t>
            </a:r>
          </a:p>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9</a:t>
            </a:fld>
            <a:endParaRPr lang="en-NZ"/>
          </a:p>
        </p:txBody>
      </p:sp>
    </p:spTree>
    <p:extLst>
      <p:ext uri="{BB962C8B-B14F-4D97-AF65-F5344CB8AC3E}">
        <p14:creationId xmlns:p14="http://schemas.microsoft.com/office/powerpoint/2010/main" val="278380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1980" y="1531303"/>
            <a:ext cx="7618742" cy="1707197"/>
          </a:xfrm>
          <a:prstGeom prst="rect">
            <a:avLst/>
          </a:prstGeom>
        </p:spPr>
        <p:txBody>
          <a:bodyPr/>
          <a:lstStyle>
            <a:lvl1pPr>
              <a:defRPr sz="6000">
                <a:solidFill>
                  <a:srgbClr val="FFFFFF"/>
                </a:solidFill>
              </a:defRPr>
            </a:lvl1pPr>
          </a:lstStyle>
          <a:p>
            <a:r>
              <a:rPr lang="en-US" dirty="0" smtClean="0"/>
              <a:t>Presentation title goes here</a:t>
            </a:r>
            <a:endParaRPr lang="en-NZ" dirty="0"/>
          </a:p>
        </p:txBody>
      </p:sp>
      <p:sp>
        <p:nvSpPr>
          <p:cNvPr id="9" name="Text Placeholder 6"/>
          <p:cNvSpPr>
            <a:spLocks noGrp="1"/>
          </p:cNvSpPr>
          <p:nvPr>
            <p:ph type="body" sz="quarter" idx="10" hasCustomPrompt="1"/>
          </p:nvPr>
        </p:nvSpPr>
        <p:spPr>
          <a:xfrm>
            <a:off x="601663" y="3429634"/>
            <a:ext cx="5887914" cy="2193925"/>
          </a:xfrm>
          <a:prstGeom prst="rect">
            <a:avLst/>
          </a:prstGeom>
        </p:spPr>
        <p:txBody>
          <a:bodyPr/>
          <a:lstStyle>
            <a:lvl1pPr marL="0" indent="0">
              <a:buNone/>
              <a:defRPr>
                <a:solidFill>
                  <a:srgbClr val="FFFFFF"/>
                </a:solidFill>
              </a:defRPr>
            </a:lvl1pPr>
          </a:lstStyle>
          <a:p>
            <a:pPr lvl="0"/>
            <a:r>
              <a:rPr lang="en-US" dirty="0" smtClean="0"/>
              <a:t>Sub heading/author/date goes here</a:t>
            </a:r>
          </a:p>
        </p:txBody>
      </p:sp>
    </p:spTree>
    <p:extLst>
      <p:ext uri="{BB962C8B-B14F-4D97-AF65-F5344CB8AC3E}">
        <p14:creationId xmlns:p14="http://schemas.microsoft.com/office/powerpoint/2010/main" val="86569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smtClean="0"/>
              <a:t>Thank you </a:t>
            </a:r>
            <a:br>
              <a:rPr lang="en-US" dirty="0" smtClean="0"/>
            </a:br>
            <a:r>
              <a:rPr lang="en-US" dirty="0" smtClean="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smtClean="0"/>
              <a:t>Contact details</a:t>
            </a:r>
            <a:endParaRPr lang="en-NZ" dirty="0"/>
          </a:p>
        </p:txBody>
      </p:sp>
    </p:spTree>
    <p:extLst>
      <p:ext uri="{BB962C8B-B14F-4D97-AF65-F5344CB8AC3E}">
        <p14:creationId xmlns:p14="http://schemas.microsoft.com/office/powerpoint/2010/main" val="322456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3EA60010-BB67-4A4C-8CFB-E56D72EB5DC8}" type="datetime3">
              <a:rPr lang="en-NZ" smtClean="0"/>
              <a:t>8 March 2023</a:t>
            </a:fld>
            <a:endParaRPr lang="en-NZ" dirty="0"/>
          </a:p>
        </p:txBody>
      </p:sp>
      <p:sp>
        <p:nvSpPr>
          <p:cNvPr id="11" name="Footer Placeholder 10"/>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3691520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fld id="{250E976B-8992-4BF6-8D32-387A92419615}" type="datetime3">
              <a:rPr lang="en-NZ" smtClean="0"/>
              <a:t>8 March 2023</a:t>
            </a:fld>
            <a:endParaRPr lang="en-NZ" dirty="0"/>
          </a:p>
        </p:txBody>
      </p:sp>
      <p:sp>
        <p:nvSpPr>
          <p:cNvPr id="12" name="Footer Placeholder 11"/>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128010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fld id="{C2585622-F2FE-4897-891E-7B1DAE51ECC1}" type="datetime3">
              <a:rPr lang="en-NZ" smtClean="0"/>
              <a:t>8 March 2023</a:t>
            </a:fld>
            <a:endParaRPr lang="en-NZ" dirty="0"/>
          </a:p>
        </p:txBody>
      </p:sp>
      <p:sp>
        <p:nvSpPr>
          <p:cNvPr id="14" name="Footer Placeholder 13"/>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10131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0B0B3013-FD73-4984-ADAA-841A99F5E196}" type="datetime3">
              <a:rPr lang="en-NZ" smtClean="0"/>
              <a:t>8 March 2023</a:t>
            </a:fld>
            <a:endParaRPr lang="en-NZ" dirty="0"/>
          </a:p>
        </p:txBody>
      </p:sp>
      <p:sp>
        <p:nvSpPr>
          <p:cNvPr id="10" name="Footer Placeholder 9"/>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94541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812B5C-6730-4E22-92D8-7A10E6AF1BE6}" type="datetime3">
              <a:rPr lang="en-NZ" smtClean="0"/>
              <a:t>8 March 2023</a:t>
            </a:fld>
            <a:endParaRPr lang="en-NZ" dirty="0"/>
          </a:p>
        </p:txBody>
      </p:sp>
      <p:sp>
        <p:nvSpPr>
          <p:cNvPr id="8" name="Footer Placeholder 7"/>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30461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271708"/>
          </a:xfrm>
          <a:prstGeom prst="rect">
            <a:avLst/>
          </a:prstGeom>
        </p:spPr>
        <p:txBody>
          <a:bodyPr anchor="ctr"/>
          <a:lstStyle>
            <a:lvl1pPr marL="0" indent="0" algn="ctr">
              <a:buNone/>
              <a:defRPr/>
            </a:lvl1pPr>
          </a:lstStyle>
          <a:p>
            <a:r>
              <a:rPr lang="en-NZ" dirty="0" smtClean="0"/>
              <a:t>Insert picture</a:t>
            </a:r>
            <a:endParaRPr lang="en-NZ" dirty="0"/>
          </a:p>
        </p:txBody>
      </p:sp>
      <p:pic>
        <p:nvPicPr>
          <p:cNvPr id="5" name="Picture 4" descr="Christchurch City Council" title="Christchurch City Counci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0" name="Date Placeholder 9"/>
          <p:cNvSpPr>
            <a:spLocks noGrp="1"/>
          </p:cNvSpPr>
          <p:nvPr>
            <p:ph type="dt" sz="half" idx="11"/>
          </p:nvPr>
        </p:nvSpPr>
        <p:spPr/>
        <p:txBody>
          <a:bodyPr/>
          <a:lstStyle/>
          <a:p>
            <a:fld id="{E37C8242-B858-4F5A-9437-ADB81D049A60}" type="datetime3">
              <a:rPr lang="en-NZ" smtClean="0"/>
              <a:t>8 March 2023</a:t>
            </a:fld>
            <a:endParaRPr lang="en-NZ" dirty="0"/>
          </a:p>
        </p:txBody>
      </p:sp>
      <p:sp>
        <p:nvSpPr>
          <p:cNvPr id="11" name="Footer Placeholder 10"/>
          <p:cNvSpPr>
            <a:spLocks noGrp="1"/>
          </p:cNvSpPr>
          <p:nvPr>
            <p:ph type="ftr" sz="quarter" idx="12"/>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165149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80" y="1531303"/>
            <a:ext cx="8580120" cy="1707197"/>
          </a:xfrm>
          <a:prstGeom prst="rect">
            <a:avLst/>
          </a:prstGeom>
        </p:spPr>
        <p:txBody>
          <a:bodyPr/>
          <a:lstStyle>
            <a:lvl1pPr>
              <a:defRPr sz="4800">
                <a:solidFill>
                  <a:srgbClr val="FFFFFF"/>
                </a:solidFill>
              </a:defRPr>
            </a:lvl1pPr>
          </a:lstStyle>
          <a:p>
            <a:r>
              <a:rPr lang="en-US" dirty="0" smtClean="0"/>
              <a:t>Divider/section headline</a:t>
            </a:r>
            <a:endParaRPr lang="en-NZ" dirty="0"/>
          </a:p>
        </p:txBody>
      </p:sp>
      <p:sp>
        <p:nvSpPr>
          <p:cNvPr id="3" name="Text Placeholder 6"/>
          <p:cNvSpPr>
            <a:spLocks noGrp="1"/>
          </p:cNvSpPr>
          <p:nvPr>
            <p:ph type="body" sz="quarter" idx="10" hasCustomPrompt="1"/>
          </p:nvPr>
        </p:nvSpPr>
        <p:spPr>
          <a:xfrm>
            <a:off x="601663" y="2515234"/>
            <a:ext cx="4168457" cy="2193925"/>
          </a:xfrm>
          <a:prstGeom prst="rect">
            <a:avLst/>
          </a:prstGeom>
        </p:spPr>
        <p:txBody>
          <a:bodyPr/>
          <a:lstStyle>
            <a:lvl1pPr marL="0" indent="0">
              <a:buNone/>
              <a:defRPr>
                <a:solidFill>
                  <a:srgbClr val="FFFFFF"/>
                </a:solidFill>
              </a:defRPr>
            </a:lvl1pPr>
          </a:lstStyle>
          <a:p>
            <a:pPr lvl="0"/>
            <a:r>
              <a:rPr lang="en-US" dirty="0" smtClean="0"/>
              <a:t>Sub heading goes here</a:t>
            </a:r>
          </a:p>
        </p:txBody>
      </p:sp>
    </p:spTree>
    <p:extLst>
      <p:ext uri="{BB962C8B-B14F-4D97-AF65-F5344CB8AC3E}">
        <p14:creationId xmlns:p14="http://schemas.microsoft.com/office/powerpoint/2010/main" val="99958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1607185"/>
            <a:ext cx="7658100" cy="3201035"/>
          </a:xfrm>
          <a:prstGeom prst="rect">
            <a:avLst/>
          </a:prstGeom>
        </p:spPr>
        <p:txBody>
          <a:bodyPr/>
          <a:lstStyle>
            <a:lvl1pPr>
              <a:defRPr>
                <a:solidFill>
                  <a:srgbClr val="FFFFFF"/>
                </a:solidFill>
              </a:defRPr>
            </a:lvl1pPr>
          </a:lstStyle>
          <a:p>
            <a:r>
              <a:rPr lang="en-US" dirty="0" smtClean="0"/>
              <a:t>“Pull quote or </a:t>
            </a:r>
            <a:br>
              <a:rPr lang="en-US" dirty="0" smtClean="0"/>
            </a:br>
            <a:r>
              <a:rPr lang="en-US" dirty="0" smtClean="0"/>
              <a:t>key message</a:t>
            </a:r>
            <a:br>
              <a:rPr lang="en-US" dirty="0" smtClean="0"/>
            </a:br>
            <a:r>
              <a:rPr lang="en-US" dirty="0" smtClean="0"/>
              <a:t>slide”</a:t>
            </a:r>
            <a:endParaRPr lang="en-NZ" dirty="0"/>
          </a:p>
        </p:txBody>
      </p:sp>
      <p:sp>
        <p:nvSpPr>
          <p:cNvPr id="3" name="Text Placeholder 6"/>
          <p:cNvSpPr>
            <a:spLocks noGrp="1"/>
          </p:cNvSpPr>
          <p:nvPr>
            <p:ph type="body" sz="quarter" idx="10" hasCustomPrompt="1"/>
          </p:nvPr>
        </p:nvSpPr>
        <p:spPr>
          <a:xfrm>
            <a:off x="647700" y="3711257"/>
            <a:ext cx="4168457" cy="2193925"/>
          </a:xfrm>
          <a:prstGeom prst="rect">
            <a:avLst/>
          </a:prstGeom>
        </p:spPr>
        <p:txBody>
          <a:bodyPr/>
          <a:lstStyle>
            <a:lvl1pPr marL="0" indent="0">
              <a:buNone/>
              <a:defRPr>
                <a:solidFill>
                  <a:srgbClr val="FFFFFF"/>
                </a:solidFill>
              </a:defRPr>
            </a:lvl1pPr>
          </a:lstStyle>
          <a:p>
            <a:pPr lvl="0"/>
            <a:r>
              <a:rPr lang="en-US" dirty="0" smtClean="0"/>
              <a:t>Caption/credit goes here</a:t>
            </a:r>
          </a:p>
        </p:txBody>
      </p:sp>
    </p:spTree>
    <p:extLst>
      <p:ext uri="{BB962C8B-B14F-4D97-AF65-F5344CB8AC3E}">
        <p14:creationId xmlns:p14="http://schemas.microsoft.com/office/powerpoint/2010/main" val="2434453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70"/>
            <a:ext cx="12190631" cy="685723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378065963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4F191F1B-6AE8-4B41-8D19-8C8ACDCDDE4D}" type="datetime3">
              <a:rPr lang="en-NZ" smtClean="0"/>
              <a:t>8 March 2023</a:t>
            </a:fld>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Creating a PowerPoint presentation</a:t>
            </a:r>
            <a:endParaRPr lang="en-NZ" dirty="0"/>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userDrawn="1"/>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321308"/>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5" r:id="rId5"/>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5"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A20300CE-726C-4CDA-A398-0327708F827B}" type="datetime3">
              <a:rPr lang="en-NZ" smtClean="0"/>
              <a:t>8 March 2023</a:t>
            </a:fld>
            <a:endParaRPr lang="en-NZ" dirty="0"/>
          </a:p>
        </p:txBody>
      </p:sp>
      <p:sp>
        <p:nvSpPr>
          <p:cNvPr id="16"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Creating a PowerPoint presentation</a:t>
            </a:r>
            <a:endParaRPr lang="en-NZ" dirty="0"/>
          </a:p>
        </p:txBody>
      </p:sp>
    </p:spTree>
    <p:extLst>
      <p:ext uri="{BB962C8B-B14F-4D97-AF65-F5344CB8AC3E}">
        <p14:creationId xmlns:p14="http://schemas.microsoft.com/office/powerpoint/2010/main" val="606132053"/>
      </p:ext>
    </p:extLst>
  </p:cSld>
  <p:clrMap bg1="lt1" tx1="dk1" bg2="lt2" tx2="dk2" accent1="accent1" accent2="accent2" accent3="accent3" accent4="accent4" accent5="accent5" accent6="accent6" hlink="hlink" folHlink="folHlink"/>
  <p:sldLayoutIdLst>
    <p:sldLayoutId id="2147483697"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7060" y="6471251"/>
            <a:ext cx="966136" cy="234527"/>
          </a:xfrm>
          <a:prstGeom prst="rect">
            <a:avLst/>
          </a:prstGeom>
        </p:spPr>
      </p:pic>
    </p:spTree>
    <p:extLst>
      <p:ext uri="{BB962C8B-B14F-4D97-AF65-F5344CB8AC3E}">
        <p14:creationId xmlns:p14="http://schemas.microsoft.com/office/powerpoint/2010/main" val="3658078979"/>
      </p:ext>
    </p:extLst>
  </p:cSld>
  <p:clrMap bg1="lt1" tx1="dk1" bg2="lt2" tx2="dk2" accent1="accent1" accent2="accent2" accent3="accent3" accent4="accent4" accent5="accent5" accent6="accent6" hlink="hlink" folHlink="folHlink"/>
  <p:sldLayoutIdLst>
    <p:sldLayoutId id="2147483664" r:id="rId1"/>
    <p:sldLayoutId id="2147483687" r:id="rId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460501072"/>
      </p:ext>
    </p:extLst>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Strengthening Communities Fund</a:t>
            </a:r>
            <a:endParaRPr lang="en-NZ" dirty="0"/>
          </a:p>
        </p:txBody>
      </p:sp>
      <p:sp>
        <p:nvSpPr>
          <p:cNvPr id="3" name="Text Placeholder 2"/>
          <p:cNvSpPr>
            <a:spLocks noGrp="1"/>
          </p:cNvSpPr>
          <p:nvPr>
            <p:ph type="body" sz="quarter" idx="10"/>
          </p:nvPr>
        </p:nvSpPr>
        <p:spPr>
          <a:xfrm>
            <a:off x="601662" y="3429634"/>
            <a:ext cx="8519333" cy="2193925"/>
          </a:xfrm>
        </p:spPr>
        <p:txBody>
          <a:bodyPr/>
          <a:lstStyle/>
          <a:p>
            <a:r>
              <a:rPr lang="en-NZ" dirty="0" smtClean="0"/>
              <a:t>Applications open now!</a:t>
            </a:r>
          </a:p>
          <a:p>
            <a:r>
              <a:rPr lang="en-NZ" dirty="0"/>
              <a:t>Applications close at midnight on 14 April </a:t>
            </a:r>
            <a:r>
              <a:rPr lang="en-NZ" dirty="0" smtClean="0"/>
              <a:t>2023</a:t>
            </a:r>
          </a:p>
          <a:p>
            <a:r>
              <a:rPr lang="en-NZ" altLang="en-US" b="1" dirty="0">
                <a:latin typeface="Candara" panose="020E0502030303020204" pitchFamily="34" charset="0"/>
              </a:rPr>
              <a:t/>
            </a:r>
            <a:br>
              <a:rPr lang="en-NZ" altLang="en-US" b="1" dirty="0">
                <a:latin typeface="Candara" panose="020E0502030303020204" pitchFamily="34" charset="0"/>
              </a:rPr>
            </a:br>
            <a:r>
              <a:rPr lang="en-NZ" altLang="en-US" b="1" dirty="0">
                <a:latin typeface="Candara" panose="020E0502030303020204" pitchFamily="34" charset="0"/>
              </a:rPr>
              <a:t>Funding Team </a:t>
            </a:r>
            <a:endParaRPr lang="en-NZ" altLang="en-US" b="1" dirty="0" smtClean="0">
              <a:latin typeface="Candara" panose="020E0502030303020204" pitchFamily="34" charset="0"/>
            </a:endParaRPr>
          </a:p>
          <a:p>
            <a:r>
              <a:rPr lang="en-NZ" altLang="en-US" b="1" dirty="0" smtClean="0">
                <a:latin typeface="Candara" panose="020E0502030303020204" pitchFamily="34" charset="0"/>
              </a:rPr>
              <a:t>Phone: 03 941 </a:t>
            </a:r>
            <a:r>
              <a:rPr lang="en-NZ" altLang="en-US" b="1" dirty="0">
                <a:latin typeface="Candara" panose="020E0502030303020204" pitchFamily="34" charset="0"/>
              </a:rPr>
              <a:t>5488</a:t>
            </a:r>
            <a:br>
              <a:rPr lang="en-NZ" altLang="en-US" b="1" dirty="0">
                <a:latin typeface="Candara" panose="020E0502030303020204" pitchFamily="34" charset="0"/>
              </a:rPr>
            </a:br>
            <a:r>
              <a:rPr lang="en-NZ" altLang="en-US" b="1" dirty="0">
                <a:latin typeface="Candara" panose="020E0502030303020204" pitchFamily="34" charset="0"/>
              </a:rPr>
              <a:t>Email: communitygrants@ccc.govt.nz</a:t>
            </a:r>
            <a:endParaRPr lang="en-GB" altLang="en-US" b="1" dirty="0">
              <a:latin typeface="Candara" panose="020E0502030303020204" pitchFamily="34" charset="0"/>
            </a:endParaRPr>
          </a:p>
          <a:p>
            <a:endParaRPr lang="en-NZ" dirty="0"/>
          </a:p>
        </p:txBody>
      </p:sp>
    </p:spTree>
    <p:extLst>
      <p:ext uri="{BB962C8B-B14F-4D97-AF65-F5344CB8AC3E}">
        <p14:creationId xmlns:p14="http://schemas.microsoft.com/office/powerpoint/2010/main" val="4186448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SCF – Successful Applications</a:t>
            </a:r>
            <a:endParaRPr lang="en-NZ" dirty="0"/>
          </a:p>
        </p:txBody>
      </p:sp>
      <p:sp>
        <p:nvSpPr>
          <p:cNvPr id="3" name="Content Placeholder 2"/>
          <p:cNvSpPr>
            <a:spLocks noGrp="1"/>
          </p:cNvSpPr>
          <p:nvPr>
            <p:ph idx="1"/>
          </p:nvPr>
        </p:nvSpPr>
        <p:spPr>
          <a:xfrm>
            <a:off x="316870" y="1282417"/>
            <a:ext cx="11691099" cy="5014866"/>
          </a:xfrm>
        </p:spPr>
        <p:txBody>
          <a:bodyPr>
            <a:normAutofit lnSpcReduction="10000"/>
          </a:bodyPr>
          <a:lstStyle/>
          <a:p>
            <a:pPr marL="0" indent="0">
              <a:buNone/>
            </a:pPr>
            <a:r>
              <a:rPr lang="en-NZ" b="1" dirty="0" smtClean="0"/>
              <a:t>Funding Agreement:</a:t>
            </a:r>
            <a:endParaRPr lang="en-NZ" b="1" dirty="0"/>
          </a:p>
          <a:p>
            <a:r>
              <a:rPr lang="en-NZ" dirty="0"/>
              <a:t>Successful applications will be sent a funding </a:t>
            </a:r>
            <a:r>
              <a:rPr lang="en-NZ" dirty="0" smtClean="0"/>
              <a:t>agreement.</a:t>
            </a:r>
            <a:endParaRPr lang="en-NZ" dirty="0"/>
          </a:p>
          <a:p>
            <a:r>
              <a:rPr lang="en-NZ" dirty="0"/>
              <a:t>Agreements need to be signed by two people from the </a:t>
            </a:r>
            <a:r>
              <a:rPr lang="en-NZ" dirty="0" smtClean="0"/>
              <a:t>group.</a:t>
            </a:r>
            <a:endParaRPr lang="en-NZ" dirty="0"/>
          </a:p>
          <a:p>
            <a:r>
              <a:rPr lang="en-NZ" dirty="0"/>
              <a:t>Once the agreement is signed and received the payment will be </a:t>
            </a:r>
            <a:r>
              <a:rPr lang="en-NZ" dirty="0" smtClean="0"/>
              <a:t>loaded.</a:t>
            </a:r>
            <a:endParaRPr lang="en-NZ" dirty="0"/>
          </a:p>
          <a:p>
            <a:endParaRPr lang="en-NZ" dirty="0" smtClean="0"/>
          </a:p>
          <a:p>
            <a:pPr marL="0" indent="0">
              <a:buNone/>
            </a:pPr>
            <a:r>
              <a:rPr lang="en-NZ" b="1" dirty="0" smtClean="0"/>
              <a:t>Reporting:</a:t>
            </a:r>
          </a:p>
          <a:p>
            <a:r>
              <a:rPr lang="en-NZ" dirty="0" smtClean="0"/>
              <a:t>The group have from </a:t>
            </a:r>
            <a:r>
              <a:rPr lang="en-NZ" dirty="0"/>
              <a:t>the 1  September 2023 to 31 August </a:t>
            </a:r>
            <a:r>
              <a:rPr lang="en-NZ" dirty="0" smtClean="0"/>
              <a:t>2024 to use the funding for the agreed purpose.</a:t>
            </a:r>
          </a:p>
          <a:p>
            <a:r>
              <a:rPr lang="en-NZ" dirty="0" smtClean="0"/>
              <a:t>Reporting will be due 31 October 2024.</a:t>
            </a:r>
          </a:p>
          <a:p>
            <a:r>
              <a:rPr lang="en-NZ" dirty="0" smtClean="0"/>
              <a:t>Reporting form is available online year round but we will also send a reminder.</a:t>
            </a:r>
            <a:endParaRPr lang="en-NZ"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Tree>
    <p:extLst>
      <p:ext uri="{BB962C8B-B14F-4D97-AF65-F5344CB8AC3E}">
        <p14:creationId xmlns:p14="http://schemas.microsoft.com/office/powerpoint/2010/main" val="2129807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SCF – What makes a good application?</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Be detailed </a:t>
            </a:r>
            <a:r>
              <a:rPr lang="en-NZ" dirty="0"/>
              <a:t>yet </a:t>
            </a:r>
            <a:r>
              <a:rPr lang="en-NZ" dirty="0" smtClean="0"/>
              <a:t>concise – more is not always better.</a:t>
            </a:r>
          </a:p>
          <a:p>
            <a:endParaRPr lang="en-NZ" dirty="0" smtClean="0"/>
          </a:p>
          <a:p>
            <a:r>
              <a:rPr lang="en-NZ" dirty="0" smtClean="0"/>
              <a:t> </a:t>
            </a:r>
            <a:r>
              <a:rPr lang="en-NZ" dirty="0"/>
              <a:t>Ensure that all questions have been answered to the best of your ability.</a:t>
            </a:r>
          </a:p>
          <a:p>
            <a:endParaRPr lang="en-NZ" dirty="0"/>
          </a:p>
          <a:p>
            <a:r>
              <a:rPr lang="en-NZ" dirty="0"/>
              <a:t>Make sure your contact person is </a:t>
            </a:r>
            <a:r>
              <a:rPr lang="en-NZ" dirty="0" smtClean="0"/>
              <a:t>contactable to discuss your application.</a:t>
            </a:r>
          </a:p>
          <a:p>
            <a:endParaRPr lang="en-NZ" dirty="0"/>
          </a:p>
          <a:p>
            <a:r>
              <a:rPr lang="en-NZ" dirty="0" smtClean="0"/>
              <a:t>Familiarize </a:t>
            </a:r>
            <a:r>
              <a:rPr lang="en-NZ" dirty="0"/>
              <a:t>yourself with the new strategy to help consider how your application will contribute to the pillar objectives.</a:t>
            </a:r>
          </a:p>
          <a:p>
            <a:endParaRPr lang="en-NZ" dirty="0"/>
          </a:p>
          <a:p>
            <a:r>
              <a:rPr lang="en-NZ" dirty="0"/>
              <a:t>Applications are assessed against the new strategy pillar objectives.</a:t>
            </a:r>
          </a:p>
          <a:p>
            <a:endParaRPr lang="en-NZ" dirty="0"/>
          </a:p>
          <a:p>
            <a:endParaRPr lang="en-NZ"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Tree>
    <p:extLst>
      <p:ext uri="{BB962C8B-B14F-4D97-AF65-F5344CB8AC3E}">
        <p14:creationId xmlns:p14="http://schemas.microsoft.com/office/powerpoint/2010/main" val="1574300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609060"/>
            <a:ext cx="7618742" cy="2605607"/>
          </a:xfrm>
        </p:spPr>
        <p:txBody>
          <a:bodyPr/>
          <a:lstStyle/>
          <a:p>
            <a:r>
              <a:rPr lang="en-NZ" dirty="0" smtClean="0"/>
              <a:t>Still have questions</a:t>
            </a:r>
            <a:r>
              <a:rPr lang="en-NZ" dirty="0" smtClean="0"/>
              <a:t>?</a:t>
            </a:r>
            <a:endParaRPr lang="en-NZ" dirty="0"/>
          </a:p>
        </p:txBody>
      </p:sp>
      <p:sp>
        <p:nvSpPr>
          <p:cNvPr id="3" name="Text Placeholder 2"/>
          <p:cNvSpPr>
            <a:spLocks noGrp="1"/>
          </p:cNvSpPr>
          <p:nvPr>
            <p:ph type="body" sz="quarter" idx="10"/>
          </p:nvPr>
        </p:nvSpPr>
        <p:spPr>
          <a:xfrm>
            <a:off x="623115" y="2946555"/>
            <a:ext cx="7455410" cy="1320645"/>
          </a:xfrm>
        </p:spPr>
        <p:txBody>
          <a:bodyPr/>
          <a:lstStyle/>
          <a:p>
            <a:r>
              <a:rPr lang="en-NZ" dirty="0" smtClean="0"/>
              <a:t>Get in touch with the Funding Team to discuss your application.</a:t>
            </a:r>
            <a:endParaRPr lang="en-NZ" dirty="0" smtClean="0"/>
          </a:p>
          <a:p>
            <a:r>
              <a:rPr lang="en-NZ" altLang="en-US" b="1" dirty="0">
                <a:latin typeface="Candara" panose="020E0502030303020204" pitchFamily="34" charset="0"/>
              </a:rPr>
              <a:t/>
            </a:r>
            <a:br>
              <a:rPr lang="en-NZ" altLang="en-US" b="1" dirty="0">
                <a:latin typeface="Candara" panose="020E0502030303020204" pitchFamily="34" charset="0"/>
              </a:rPr>
            </a:br>
            <a:r>
              <a:rPr lang="en-NZ" altLang="en-US" b="1" dirty="0">
                <a:latin typeface="Candara" panose="020E0502030303020204" pitchFamily="34" charset="0"/>
              </a:rPr>
              <a:t>Funding </a:t>
            </a:r>
            <a:r>
              <a:rPr lang="en-NZ" altLang="en-US" b="1" dirty="0" smtClean="0">
                <a:latin typeface="Candara" panose="020E0502030303020204" pitchFamily="34" charset="0"/>
              </a:rPr>
              <a:t>Team</a:t>
            </a:r>
          </a:p>
          <a:p>
            <a:r>
              <a:rPr lang="en-NZ" altLang="en-US" b="1" dirty="0" smtClean="0">
                <a:latin typeface="Candara" panose="020E0502030303020204" pitchFamily="34" charset="0"/>
              </a:rPr>
              <a:t>Phone : 03 </a:t>
            </a:r>
            <a:r>
              <a:rPr lang="en-NZ" altLang="en-US" b="1" dirty="0">
                <a:latin typeface="Candara" panose="020E0502030303020204" pitchFamily="34" charset="0"/>
              </a:rPr>
              <a:t>941 5488</a:t>
            </a:r>
            <a:br>
              <a:rPr lang="en-NZ" altLang="en-US" b="1" dirty="0">
                <a:latin typeface="Candara" panose="020E0502030303020204" pitchFamily="34" charset="0"/>
              </a:rPr>
            </a:br>
            <a:r>
              <a:rPr lang="en-NZ" altLang="en-US" b="1" dirty="0">
                <a:latin typeface="Candara" panose="020E0502030303020204" pitchFamily="34" charset="0"/>
              </a:rPr>
              <a:t>Email: communitygrants@ccc.govt.nz</a:t>
            </a:r>
            <a:endParaRPr lang="en-GB" altLang="en-US" b="1" dirty="0">
              <a:latin typeface="Candara" panose="020E0502030303020204" pitchFamily="34" charset="0"/>
            </a:endParaRPr>
          </a:p>
          <a:p>
            <a:endParaRPr lang="en-NZ" dirty="0"/>
          </a:p>
        </p:txBody>
      </p:sp>
    </p:spTree>
    <p:extLst>
      <p:ext uri="{BB962C8B-B14F-4D97-AF65-F5344CB8AC3E}">
        <p14:creationId xmlns:p14="http://schemas.microsoft.com/office/powerpoint/2010/main" val="3769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66" y="0"/>
            <a:ext cx="11518882" cy="1128409"/>
          </a:xfrm>
        </p:spPr>
        <p:txBody>
          <a:bodyPr>
            <a:normAutofit/>
          </a:bodyPr>
          <a:lstStyle/>
          <a:p>
            <a:r>
              <a:rPr lang="mi-NZ" dirty="0" smtClean="0"/>
              <a:t>Te </a:t>
            </a:r>
            <a:r>
              <a:rPr lang="mi-NZ" dirty="0" smtClean="0"/>
              <a:t>Haumako; </a:t>
            </a:r>
            <a:r>
              <a:rPr lang="mi-NZ" dirty="0" smtClean="0"/>
              <a:t>Te </a:t>
            </a:r>
            <a:r>
              <a:rPr lang="mi-NZ" dirty="0" smtClean="0"/>
              <a:t>Whitingia</a:t>
            </a:r>
            <a:r>
              <a:rPr lang="en-NZ" dirty="0" smtClean="0"/>
              <a:t> </a:t>
            </a:r>
            <a:br>
              <a:rPr lang="en-NZ" dirty="0" smtClean="0"/>
            </a:br>
            <a:r>
              <a:rPr lang="en-NZ" dirty="0" smtClean="0"/>
              <a:t>Strengthening </a:t>
            </a:r>
            <a:r>
              <a:rPr lang="en-NZ" dirty="0" smtClean="0"/>
              <a:t>Communities Together Strategy  </a:t>
            </a:r>
            <a:endParaRPr lang="en-NZ" dirty="0"/>
          </a:p>
        </p:txBody>
      </p:sp>
      <p:sp>
        <p:nvSpPr>
          <p:cNvPr id="4" name="Footer Placeholder 3"/>
          <p:cNvSpPr>
            <a:spLocks noGrp="1"/>
          </p:cNvSpPr>
          <p:nvPr>
            <p:ph type="ftr" sz="quarter" idx="11"/>
          </p:nvPr>
        </p:nvSpPr>
        <p:spPr/>
        <p:txBody>
          <a:bodyPr/>
          <a:lstStyle/>
          <a:p>
            <a:r>
              <a:rPr lang="en-NZ" dirty="0"/>
              <a:t>Strengthening Communities Fund</a:t>
            </a:r>
            <a:endParaRPr lang="en-NZ" dirty="0"/>
          </a:p>
        </p:txBody>
      </p:sp>
      <p:pic>
        <p:nvPicPr>
          <p:cNvPr id="6" name="Picture 5" descr="22 766364  CUS5060 Strengthening Communities Together Strategy PRINT VERSION with borders - PDF-XChange Editor"/>
          <p:cNvPicPr>
            <a:picLocks noChangeAspect="1"/>
          </p:cNvPicPr>
          <p:nvPr/>
        </p:nvPicPr>
        <p:blipFill rotWithShape="1">
          <a:blip r:embed="rId3">
            <a:extLst>
              <a:ext uri="{28A0092B-C50C-407E-A947-70E740481C1C}">
                <a14:useLocalDpi xmlns:a14="http://schemas.microsoft.com/office/drawing/2010/main" val="0"/>
              </a:ext>
            </a:extLst>
          </a:blip>
          <a:srcRect l="34298" t="12299" r="35234" b="5892"/>
          <a:stretch/>
        </p:blipFill>
        <p:spPr>
          <a:xfrm>
            <a:off x="1085798" y="1102544"/>
            <a:ext cx="3600000" cy="5067694"/>
          </a:xfrm>
          <a:prstGeom prst="rect">
            <a:avLst/>
          </a:prstGeom>
        </p:spPr>
      </p:pic>
      <p:sp>
        <p:nvSpPr>
          <p:cNvPr id="9" name="TextBox 8"/>
          <p:cNvSpPr txBox="1"/>
          <p:nvPr/>
        </p:nvSpPr>
        <p:spPr>
          <a:xfrm>
            <a:off x="5122718" y="1990855"/>
            <a:ext cx="6713035" cy="4001095"/>
          </a:xfrm>
          <a:prstGeom prst="rect">
            <a:avLst/>
          </a:prstGeom>
          <a:noFill/>
        </p:spPr>
        <p:txBody>
          <a:bodyPr wrap="square" rtlCol="0">
            <a:spAutoFit/>
          </a:bodyPr>
          <a:lstStyle/>
          <a:p>
            <a:r>
              <a:rPr lang="en-NZ" sz="2800" dirty="0" smtClean="0"/>
              <a:t>Enabling active and connected communities to own their own futures</a:t>
            </a:r>
          </a:p>
          <a:p>
            <a:endParaRPr lang="en-NZ" dirty="0"/>
          </a:p>
          <a:p>
            <a:r>
              <a:rPr lang="en-NZ" b="1" dirty="0"/>
              <a:t>Values </a:t>
            </a:r>
          </a:p>
          <a:p>
            <a:pPr marL="285750" indent="-285750">
              <a:buFont typeface="Arial" panose="020B0604020202020204" pitchFamily="34" charset="0"/>
              <a:buChar char="•"/>
            </a:pPr>
            <a:r>
              <a:rPr lang="en-NZ" dirty="0" smtClean="0"/>
              <a:t>Te </a:t>
            </a:r>
            <a:r>
              <a:rPr lang="en-NZ" dirty="0" err="1"/>
              <a:t>Tiriti</a:t>
            </a:r>
            <a:r>
              <a:rPr lang="en-NZ" dirty="0"/>
              <a:t> o Waitangi is New Zealand’s founding document </a:t>
            </a:r>
          </a:p>
          <a:p>
            <a:pPr marL="285750" indent="-285750">
              <a:buFont typeface="Arial" panose="020B0604020202020204" pitchFamily="34" charset="0"/>
              <a:buChar char="•"/>
            </a:pPr>
            <a:r>
              <a:rPr lang="en-NZ" dirty="0" smtClean="0"/>
              <a:t>Our </a:t>
            </a:r>
            <a:r>
              <a:rPr lang="en-NZ" dirty="0"/>
              <a:t>work considers future generations</a:t>
            </a:r>
          </a:p>
          <a:p>
            <a:pPr marL="285750" indent="-285750">
              <a:buFont typeface="Arial" panose="020B0604020202020204" pitchFamily="34" charset="0"/>
              <a:buChar char="•"/>
            </a:pPr>
            <a:r>
              <a:rPr lang="en-NZ" dirty="0" smtClean="0"/>
              <a:t>We </a:t>
            </a:r>
            <a:r>
              <a:rPr lang="en-NZ" dirty="0"/>
              <a:t>do not act alone – we always look for a partnership approach</a:t>
            </a:r>
          </a:p>
          <a:p>
            <a:pPr marL="285750" indent="-285750">
              <a:buFont typeface="Arial" panose="020B0604020202020204" pitchFamily="34" charset="0"/>
              <a:buChar char="•"/>
            </a:pPr>
            <a:r>
              <a:rPr lang="en-NZ" dirty="0" smtClean="0"/>
              <a:t>Our </a:t>
            </a:r>
            <a:r>
              <a:rPr lang="en-NZ" dirty="0"/>
              <a:t>relationships are collaborative, trusted and enduring</a:t>
            </a:r>
          </a:p>
          <a:p>
            <a:pPr marL="285750" indent="-285750">
              <a:buFont typeface="Arial" panose="020B0604020202020204" pitchFamily="34" charset="0"/>
              <a:buChar char="•"/>
            </a:pPr>
            <a:r>
              <a:rPr lang="en-NZ" dirty="0" smtClean="0"/>
              <a:t>We </a:t>
            </a:r>
            <a:r>
              <a:rPr lang="en-NZ" dirty="0"/>
              <a:t>commit to inclusive practices across the whole of Council </a:t>
            </a:r>
          </a:p>
          <a:p>
            <a:pPr marL="285750" indent="-285750">
              <a:buFont typeface="Arial" panose="020B0604020202020204" pitchFamily="34" charset="0"/>
              <a:buChar char="•"/>
            </a:pPr>
            <a:r>
              <a:rPr lang="en-NZ" dirty="0" smtClean="0"/>
              <a:t>We </a:t>
            </a:r>
            <a:r>
              <a:rPr lang="en-NZ" dirty="0"/>
              <a:t>advocate for and support responses to social injustice and inequities</a:t>
            </a:r>
          </a:p>
          <a:p>
            <a:pPr marL="285750" indent="-285750">
              <a:buFont typeface="Arial" panose="020B0604020202020204" pitchFamily="34" charset="0"/>
              <a:buChar char="•"/>
            </a:pPr>
            <a:r>
              <a:rPr lang="en-NZ" dirty="0" smtClean="0"/>
              <a:t>People’s </a:t>
            </a:r>
            <a:r>
              <a:rPr lang="en-NZ" dirty="0"/>
              <a:t>time, knowledge and skills are valued</a:t>
            </a:r>
          </a:p>
          <a:p>
            <a:endParaRPr lang="en-NZ" dirty="0"/>
          </a:p>
        </p:txBody>
      </p:sp>
    </p:spTree>
    <p:extLst>
      <p:ext uri="{BB962C8B-B14F-4D97-AF65-F5344CB8AC3E}">
        <p14:creationId xmlns:p14="http://schemas.microsoft.com/office/powerpoint/2010/main" val="259252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71" y="394855"/>
            <a:ext cx="11518882" cy="733554"/>
          </a:xfrm>
        </p:spPr>
        <p:txBody>
          <a:bodyPr>
            <a:normAutofit/>
          </a:bodyPr>
          <a:lstStyle/>
          <a:p>
            <a:r>
              <a:rPr lang="en-NZ" dirty="0" smtClean="0"/>
              <a:t>Pillars and Objectives  </a:t>
            </a:r>
            <a:endParaRPr lang="en-NZ" dirty="0"/>
          </a:p>
        </p:txBody>
      </p:sp>
      <p:sp>
        <p:nvSpPr>
          <p:cNvPr id="4" name="Footer Placeholder 3"/>
          <p:cNvSpPr>
            <a:spLocks noGrp="1"/>
          </p:cNvSpPr>
          <p:nvPr>
            <p:ph type="ftr" sz="quarter" idx="11"/>
          </p:nvPr>
        </p:nvSpPr>
        <p:spPr/>
        <p:txBody>
          <a:bodyPr/>
          <a:lstStyle/>
          <a:p>
            <a:r>
              <a:rPr lang="en-NZ" dirty="0"/>
              <a:t>Strengthening Communities Fund</a:t>
            </a:r>
            <a:endParaRPr lang="en-NZ" dirty="0"/>
          </a:p>
        </p:txBody>
      </p:sp>
      <p:pic>
        <p:nvPicPr>
          <p:cNvPr id="10" name="Picture 9" descr="22 1189936  Overview - Strengthening Communities Together Strategy - PDF-XChange Editor"/>
          <p:cNvPicPr>
            <a:picLocks noChangeAspect="1"/>
          </p:cNvPicPr>
          <p:nvPr/>
        </p:nvPicPr>
        <p:blipFill rotWithShape="1">
          <a:blip r:embed="rId3">
            <a:extLst>
              <a:ext uri="{28A0092B-C50C-407E-A947-70E740481C1C}">
                <a14:useLocalDpi xmlns:a14="http://schemas.microsoft.com/office/drawing/2010/main" val="0"/>
              </a:ext>
            </a:extLst>
          </a:blip>
          <a:srcRect l="25313" t="16754" r="49801" b="8523"/>
          <a:stretch/>
        </p:blipFill>
        <p:spPr>
          <a:xfrm>
            <a:off x="127518" y="1077451"/>
            <a:ext cx="3034145" cy="4904509"/>
          </a:xfrm>
          <a:prstGeom prst="rect">
            <a:avLst/>
          </a:prstGeom>
        </p:spPr>
      </p:pic>
      <p:pic>
        <p:nvPicPr>
          <p:cNvPr id="11" name="Picture 10" descr="22 1189936  Overview - Strengthening Communities Together Strategy - PDF-XChange Editor"/>
          <p:cNvPicPr>
            <a:picLocks noChangeAspect="1"/>
          </p:cNvPicPr>
          <p:nvPr/>
        </p:nvPicPr>
        <p:blipFill rotWithShape="1">
          <a:blip r:embed="rId3">
            <a:extLst>
              <a:ext uri="{28A0092B-C50C-407E-A947-70E740481C1C}">
                <a14:useLocalDpi xmlns:a14="http://schemas.microsoft.com/office/drawing/2010/main" val="0"/>
              </a:ext>
            </a:extLst>
          </a:blip>
          <a:srcRect l="51137" t="16913" r="24232" b="20395"/>
          <a:stretch/>
        </p:blipFill>
        <p:spPr>
          <a:xfrm>
            <a:off x="6104607" y="1128409"/>
            <a:ext cx="3002974" cy="4114801"/>
          </a:xfrm>
          <a:prstGeom prst="rect">
            <a:avLst/>
          </a:prstGeom>
        </p:spPr>
      </p:pic>
      <p:pic>
        <p:nvPicPr>
          <p:cNvPr id="12" name="Picture 11" descr="22 1189936  Overview - Strengthening Communities Together Strategy - PDF-XChange Editor"/>
          <p:cNvPicPr>
            <a:picLocks noChangeAspect="1"/>
          </p:cNvPicPr>
          <p:nvPr/>
        </p:nvPicPr>
        <p:blipFill rotWithShape="1">
          <a:blip r:embed="rId4">
            <a:extLst>
              <a:ext uri="{28A0092B-C50C-407E-A947-70E740481C1C}">
                <a14:useLocalDpi xmlns:a14="http://schemas.microsoft.com/office/drawing/2010/main" val="0"/>
              </a:ext>
            </a:extLst>
          </a:blip>
          <a:srcRect l="25397" t="27678" r="50142" b="26728"/>
          <a:stretch/>
        </p:blipFill>
        <p:spPr>
          <a:xfrm>
            <a:off x="3122416" y="1128409"/>
            <a:ext cx="2982191" cy="2992583"/>
          </a:xfrm>
          <a:prstGeom prst="rect">
            <a:avLst/>
          </a:prstGeom>
        </p:spPr>
      </p:pic>
      <p:pic>
        <p:nvPicPr>
          <p:cNvPr id="13" name="Picture 12" descr="22 1189936  Overview - Strengthening Communities Together Strategy - PDF-XChange Editor"/>
          <p:cNvPicPr>
            <a:picLocks noChangeAspect="1"/>
          </p:cNvPicPr>
          <p:nvPr/>
        </p:nvPicPr>
        <p:blipFill rotWithShape="1">
          <a:blip r:embed="rId4">
            <a:extLst>
              <a:ext uri="{28A0092B-C50C-407E-A947-70E740481C1C}">
                <a14:useLocalDpi xmlns:a14="http://schemas.microsoft.com/office/drawing/2010/main" val="0"/>
              </a:ext>
            </a:extLst>
          </a:blip>
          <a:srcRect l="51051" t="15330" r="24148" b="36385"/>
          <a:stretch/>
        </p:blipFill>
        <p:spPr>
          <a:xfrm>
            <a:off x="9040599" y="1077451"/>
            <a:ext cx="3023754" cy="3169227"/>
          </a:xfrm>
          <a:prstGeom prst="rect">
            <a:avLst/>
          </a:prstGeom>
        </p:spPr>
      </p:pic>
      <p:sp>
        <p:nvSpPr>
          <p:cNvPr id="6" name="TextBox 5"/>
          <p:cNvSpPr txBox="1"/>
          <p:nvPr/>
        </p:nvSpPr>
        <p:spPr>
          <a:xfrm>
            <a:off x="3122416" y="5458045"/>
            <a:ext cx="8941937" cy="923330"/>
          </a:xfrm>
          <a:prstGeom prst="rect">
            <a:avLst/>
          </a:prstGeom>
          <a:noFill/>
        </p:spPr>
        <p:txBody>
          <a:bodyPr wrap="square" rtlCol="0">
            <a:spAutoFit/>
          </a:bodyPr>
          <a:lstStyle/>
          <a:p>
            <a:pPr lvl="0"/>
            <a:r>
              <a:rPr lang="en-NZ" dirty="0"/>
              <a:t>The new strategy is clearly identified through four pillars which received 100% support during the public </a:t>
            </a:r>
            <a:r>
              <a:rPr lang="en-NZ" dirty="0" smtClean="0"/>
              <a:t>consultation. The 17 </a:t>
            </a:r>
            <a:r>
              <a:rPr lang="en-NZ" dirty="0"/>
              <a:t>objectives are then divided amongst the four pillars.</a:t>
            </a:r>
          </a:p>
          <a:p>
            <a:endParaRPr lang="en-NZ" dirty="0"/>
          </a:p>
        </p:txBody>
      </p:sp>
    </p:spTree>
    <p:extLst>
      <p:ext uri="{BB962C8B-B14F-4D97-AF65-F5344CB8AC3E}">
        <p14:creationId xmlns:p14="http://schemas.microsoft.com/office/powerpoint/2010/main" val="3438160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Strengthening Communities' </a:t>
            </a:r>
            <a:r>
              <a:rPr lang="en-NZ" dirty="0" smtClean="0"/>
              <a:t>Fund (SCF)</a:t>
            </a:r>
            <a:endParaRPr lang="en-NZ" dirty="0"/>
          </a:p>
        </p:txBody>
      </p:sp>
      <p:sp>
        <p:nvSpPr>
          <p:cNvPr id="3" name="Content Placeholder 2"/>
          <p:cNvSpPr>
            <a:spLocks noGrp="1"/>
          </p:cNvSpPr>
          <p:nvPr>
            <p:ph idx="1"/>
          </p:nvPr>
        </p:nvSpPr>
        <p:spPr>
          <a:xfrm>
            <a:off x="316871" y="1282417"/>
            <a:ext cx="11518882" cy="4980360"/>
          </a:xfrm>
        </p:spPr>
        <p:txBody>
          <a:bodyPr>
            <a:normAutofit fontScale="92500" lnSpcReduction="20000"/>
          </a:bodyPr>
          <a:lstStyle/>
          <a:p>
            <a:r>
              <a:rPr lang="en-NZ" dirty="0"/>
              <a:t>To support community focused organisations whose projects contribute to the strengthening of community wellbeing in the Christchurch City area.</a:t>
            </a:r>
          </a:p>
          <a:p>
            <a:endParaRPr lang="en-NZ" dirty="0"/>
          </a:p>
          <a:p>
            <a:r>
              <a:rPr lang="en-NZ" dirty="0"/>
              <a:t>Successful groups need to be sustainable, strategic, community focused  and have a significant presence within their communities of </a:t>
            </a:r>
            <a:r>
              <a:rPr lang="en-NZ" dirty="0" smtClean="0"/>
              <a:t>benefit.</a:t>
            </a:r>
          </a:p>
          <a:p>
            <a:pPr marL="0" indent="0">
              <a:buNone/>
            </a:pPr>
            <a:endParaRPr lang="en-NZ" dirty="0"/>
          </a:p>
          <a:p>
            <a:r>
              <a:rPr lang="en-NZ" dirty="0" smtClean="0"/>
              <a:t>Applications are assessed against the new strategy pillar</a:t>
            </a:r>
            <a:r>
              <a:rPr lang="en-NZ" dirty="0"/>
              <a:t> </a:t>
            </a:r>
            <a:r>
              <a:rPr lang="en-NZ" dirty="0" smtClean="0"/>
              <a:t>objectives.</a:t>
            </a:r>
          </a:p>
          <a:p>
            <a:endParaRPr lang="en-NZ" dirty="0" smtClean="0"/>
          </a:p>
          <a:p>
            <a:r>
              <a:rPr lang="en-NZ" dirty="0" smtClean="0"/>
              <a:t> </a:t>
            </a:r>
            <a:r>
              <a:rPr lang="en-NZ" dirty="0"/>
              <a:t>We recommend you familiarize yourself with the new strategy to help consider how your application will contribute to the pillar objectives.</a:t>
            </a:r>
          </a:p>
          <a:p>
            <a:endParaRPr lang="en-NZ" dirty="0" smtClean="0"/>
          </a:p>
          <a:p>
            <a:r>
              <a:rPr lang="en-NZ" dirty="0" smtClean="0"/>
              <a:t>Added question about the living wage. This is not something your application will be assessed on it is simply to gather information.</a:t>
            </a:r>
            <a:endParaRPr lang="en-NZ" dirty="0"/>
          </a:p>
          <a:p>
            <a:endParaRPr lang="en-NZ"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Tree>
    <p:extLst>
      <p:ext uri="{BB962C8B-B14F-4D97-AF65-F5344CB8AC3E}">
        <p14:creationId xmlns:p14="http://schemas.microsoft.com/office/powerpoint/2010/main" val="94640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SCF – Key Dates</a:t>
            </a:r>
            <a:endParaRPr lang="en-NZ" dirty="0"/>
          </a:p>
        </p:txBody>
      </p:sp>
      <p:sp>
        <p:nvSpPr>
          <p:cNvPr id="3" name="Content Placeholder 2"/>
          <p:cNvSpPr>
            <a:spLocks noGrp="1"/>
          </p:cNvSpPr>
          <p:nvPr>
            <p:ph idx="1"/>
          </p:nvPr>
        </p:nvSpPr>
        <p:spPr/>
        <p:txBody>
          <a:bodyPr/>
          <a:lstStyle/>
          <a:p>
            <a:r>
              <a:rPr lang="en-NZ" dirty="0" smtClean="0"/>
              <a:t> </a:t>
            </a:r>
            <a:r>
              <a:rPr lang="en-NZ" dirty="0"/>
              <a:t>Applications are now </a:t>
            </a:r>
            <a:r>
              <a:rPr lang="en-NZ" dirty="0" smtClean="0"/>
              <a:t>open for </a:t>
            </a:r>
            <a:r>
              <a:rPr lang="en-NZ" dirty="0"/>
              <a:t>projects that run from the 1  September 2023 to 31 August </a:t>
            </a:r>
            <a:r>
              <a:rPr lang="en-NZ" dirty="0" smtClean="0"/>
              <a:t>2024.</a:t>
            </a:r>
            <a:endParaRPr lang="en-NZ" dirty="0"/>
          </a:p>
          <a:p>
            <a:endParaRPr lang="en-NZ" dirty="0" smtClean="0"/>
          </a:p>
          <a:p>
            <a:r>
              <a:rPr lang="en-NZ" dirty="0" smtClean="0"/>
              <a:t> </a:t>
            </a:r>
            <a:r>
              <a:rPr lang="en-NZ" dirty="0"/>
              <a:t>Applications </a:t>
            </a:r>
            <a:r>
              <a:rPr lang="en-NZ" dirty="0" smtClean="0"/>
              <a:t>close at midnight on Friday 14 April 2023.</a:t>
            </a:r>
          </a:p>
          <a:p>
            <a:endParaRPr lang="en-NZ" dirty="0" smtClean="0"/>
          </a:p>
          <a:p>
            <a:r>
              <a:rPr lang="en-NZ" dirty="0" smtClean="0"/>
              <a:t>Decisions are made in August 2023.</a:t>
            </a:r>
            <a:endParaRPr lang="en-NZ" dirty="0"/>
          </a:p>
          <a:p>
            <a:pPr marL="0" indent="0">
              <a:buNone/>
            </a:pPr>
            <a:endParaRPr lang="en-NZ"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Tree>
    <p:extLst>
      <p:ext uri="{BB962C8B-B14F-4D97-AF65-F5344CB8AC3E}">
        <p14:creationId xmlns:p14="http://schemas.microsoft.com/office/powerpoint/2010/main" val="2573659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SCF </a:t>
            </a:r>
            <a:r>
              <a:rPr lang="en-NZ" dirty="0"/>
              <a:t>– </a:t>
            </a:r>
            <a:r>
              <a:rPr lang="en-NZ" dirty="0" smtClean="0"/>
              <a:t>What the fund covers</a:t>
            </a:r>
            <a:endParaRPr lang="en-NZ" dirty="0"/>
          </a:p>
        </p:txBody>
      </p:sp>
      <p:sp>
        <p:nvSpPr>
          <p:cNvPr id="3" name="Content Placeholder 2"/>
          <p:cNvSpPr>
            <a:spLocks noGrp="1"/>
          </p:cNvSpPr>
          <p:nvPr>
            <p:ph idx="1"/>
          </p:nvPr>
        </p:nvSpPr>
        <p:spPr/>
        <p:txBody>
          <a:bodyPr>
            <a:normAutofit/>
          </a:bodyPr>
          <a:lstStyle/>
          <a:p>
            <a:r>
              <a:rPr lang="en-NZ" dirty="0"/>
              <a:t>Applications can be for both operating and/or project costs.</a:t>
            </a:r>
          </a:p>
          <a:p>
            <a:pPr lvl="1"/>
            <a:r>
              <a:rPr lang="en-NZ" dirty="0"/>
              <a:t>Operating costs may include salaries, power, rent and administration costs.</a:t>
            </a:r>
          </a:p>
          <a:p>
            <a:pPr lvl="1"/>
            <a:r>
              <a:rPr lang="en-NZ" dirty="0"/>
              <a:t>Project costs may include the costs of community programmes, events, activities and equipment</a:t>
            </a:r>
            <a:r>
              <a:rPr lang="en-NZ" dirty="0" smtClean="0"/>
              <a:t>.</a:t>
            </a:r>
          </a:p>
          <a:p>
            <a:pPr lvl="1"/>
            <a:endParaRPr lang="en-NZ" dirty="0"/>
          </a:p>
          <a:p>
            <a:r>
              <a:rPr lang="en-NZ" dirty="0" smtClean="0"/>
              <a:t>Small </a:t>
            </a:r>
            <a:r>
              <a:rPr lang="en-NZ" dirty="0"/>
              <a:t>equipment purchases to enable your organisation to take advantage of efficiency gains</a:t>
            </a:r>
            <a:r>
              <a:rPr lang="en-NZ" dirty="0" smtClean="0"/>
              <a:t>.</a:t>
            </a:r>
            <a:endParaRPr lang="en-NZ" dirty="0"/>
          </a:p>
          <a:p>
            <a:r>
              <a:rPr lang="en-NZ" dirty="0"/>
              <a:t>Costs that support the recognition, contribution and retention of volunteers.</a:t>
            </a:r>
          </a:p>
          <a:p>
            <a:endParaRPr lang="en-NZ"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Tree>
    <p:extLst>
      <p:ext uri="{BB962C8B-B14F-4D97-AF65-F5344CB8AC3E}">
        <p14:creationId xmlns:p14="http://schemas.microsoft.com/office/powerpoint/2010/main" val="314182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SCF – What the </a:t>
            </a:r>
            <a:r>
              <a:rPr lang="en-NZ" dirty="0" smtClean="0"/>
              <a:t>fund will not cover</a:t>
            </a:r>
            <a:endParaRPr lang="en-NZ" dirty="0"/>
          </a:p>
        </p:txBody>
      </p:sp>
      <p:sp>
        <p:nvSpPr>
          <p:cNvPr id="3" name="Content Placeholder 2"/>
          <p:cNvSpPr>
            <a:spLocks noGrp="1"/>
          </p:cNvSpPr>
          <p:nvPr>
            <p:ph idx="1"/>
          </p:nvPr>
        </p:nvSpPr>
        <p:spPr>
          <a:xfrm>
            <a:off x="316871" y="1282417"/>
            <a:ext cx="5537589" cy="4351338"/>
          </a:xfrm>
        </p:spPr>
        <p:txBody>
          <a:bodyPr>
            <a:normAutofit/>
          </a:bodyPr>
          <a:lstStyle/>
          <a:p>
            <a:r>
              <a:rPr lang="en-NZ" sz="1800" dirty="0"/>
              <a:t>Debt servicing or re-financing costs.</a:t>
            </a:r>
          </a:p>
          <a:p>
            <a:r>
              <a:rPr lang="en-NZ" sz="1800" dirty="0"/>
              <a:t>Stock or capital market investment.</a:t>
            </a:r>
          </a:p>
          <a:p>
            <a:r>
              <a:rPr lang="en-NZ" sz="1800" dirty="0"/>
              <a:t>Gambling or prize money.</a:t>
            </a:r>
          </a:p>
          <a:p>
            <a:r>
              <a:rPr lang="en-NZ" sz="1800" dirty="0"/>
              <a:t>Payment of any legal </a:t>
            </a:r>
            <a:r>
              <a:rPr lang="en-NZ" sz="1800" dirty="0" smtClean="0"/>
              <a:t>expenditure.</a:t>
            </a:r>
            <a:endParaRPr lang="en-NZ" sz="1800" dirty="0"/>
          </a:p>
          <a:p>
            <a:r>
              <a:rPr lang="en-NZ" sz="1800" dirty="0"/>
              <a:t>Activities or initiatives where the primary purpose is to promote religious ministry, political objectives, commercial or profit-oriented interests.</a:t>
            </a:r>
          </a:p>
          <a:p>
            <a:r>
              <a:rPr lang="en-NZ" sz="1800" dirty="0"/>
              <a:t>Medical or healthcare costs – including treatment and insurance fees.</a:t>
            </a:r>
          </a:p>
          <a:p>
            <a:r>
              <a:rPr lang="en-NZ" sz="1800" dirty="0"/>
              <a:t>Money which will be re-distributed as grant funding, sponsorship, donations, bequests, aid funding or aid to other recipients.</a:t>
            </a:r>
          </a:p>
          <a:p>
            <a:r>
              <a:rPr lang="en-NZ" sz="1800" dirty="0"/>
              <a:t>Payment of </a:t>
            </a:r>
            <a:r>
              <a:rPr lang="en-NZ" sz="1800" dirty="0" smtClean="0"/>
              <a:t>fines.</a:t>
            </a:r>
            <a:endParaRPr lang="en-NZ" sz="1800" dirty="0"/>
          </a:p>
          <a:p>
            <a:endParaRPr lang="en-NZ" sz="1800"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
        <p:nvSpPr>
          <p:cNvPr id="6" name="Content Placeholder 2"/>
          <p:cNvSpPr txBox="1">
            <a:spLocks/>
          </p:cNvSpPr>
          <p:nvPr/>
        </p:nvSpPr>
        <p:spPr>
          <a:xfrm>
            <a:off x="6076311" y="1325549"/>
            <a:ext cx="5537589"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Retrospective </a:t>
            </a:r>
            <a:r>
              <a:rPr lang="en-NZ" dirty="0" smtClean="0"/>
              <a:t>costs.</a:t>
            </a:r>
            <a:endParaRPr lang="en-NZ" dirty="0"/>
          </a:p>
          <a:p>
            <a:r>
              <a:rPr lang="en-NZ" dirty="0"/>
              <a:t>Entertainment </a:t>
            </a:r>
            <a:r>
              <a:rPr lang="en-NZ" dirty="0" smtClean="0"/>
              <a:t>costs.</a:t>
            </a:r>
            <a:endParaRPr lang="en-NZ" dirty="0"/>
          </a:p>
          <a:p>
            <a:r>
              <a:rPr lang="en-NZ" dirty="0"/>
              <a:t>Funding of individuals.</a:t>
            </a:r>
          </a:p>
          <a:p>
            <a:r>
              <a:rPr lang="en-NZ" dirty="0"/>
              <a:t>Purchase of land and buildings.</a:t>
            </a:r>
          </a:p>
          <a:p>
            <a:r>
              <a:rPr lang="en-NZ" dirty="0"/>
              <a:t>Building maintenance or facility design, development and renovation costs.</a:t>
            </a:r>
          </a:p>
          <a:p>
            <a:r>
              <a:rPr lang="en-NZ" dirty="0"/>
              <a:t>Fundraising or general income growth purposes.</a:t>
            </a:r>
          </a:p>
          <a:p>
            <a:r>
              <a:rPr lang="en-NZ" dirty="0"/>
              <a:t>Costs to remedy, rectify, upgrade, retrofit or replace equipment, vehicles or premises as a result of action by central or local government departments or other agencies who hold regulatory or enforcement powers.</a:t>
            </a:r>
          </a:p>
          <a:p>
            <a:r>
              <a:rPr lang="en-NZ" dirty="0"/>
              <a:t>Purchase of vehicles and any related ongoing maintenance repair, overhead costs or road user charges.</a:t>
            </a:r>
          </a:p>
          <a:p>
            <a:r>
              <a:rPr lang="en-NZ" dirty="0"/>
              <a:t>Air travel, accommodation hotel or motel expenses.</a:t>
            </a:r>
          </a:p>
        </p:txBody>
      </p:sp>
    </p:spTree>
    <p:extLst>
      <p:ext uri="{BB962C8B-B14F-4D97-AF65-F5344CB8AC3E}">
        <p14:creationId xmlns:p14="http://schemas.microsoft.com/office/powerpoint/2010/main" val="3863415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SCF – Multi-year Funding</a:t>
            </a:r>
            <a:endParaRPr lang="en-NZ" dirty="0"/>
          </a:p>
        </p:txBody>
      </p:sp>
      <p:sp>
        <p:nvSpPr>
          <p:cNvPr id="3" name="Content Placeholder 2"/>
          <p:cNvSpPr>
            <a:spLocks noGrp="1"/>
          </p:cNvSpPr>
          <p:nvPr>
            <p:ph idx="1"/>
          </p:nvPr>
        </p:nvSpPr>
        <p:spPr/>
        <p:txBody>
          <a:bodyPr>
            <a:normAutofit fontScale="92500"/>
          </a:bodyPr>
          <a:lstStyle/>
          <a:p>
            <a:r>
              <a:rPr lang="en-NZ" dirty="0" smtClean="0"/>
              <a:t>A </a:t>
            </a:r>
            <a:r>
              <a:rPr lang="en-NZ" dirty="0"/>
              <a:t>proven track record of providing or enabling identifiable benefits to the City or Community Board area.</a:t>
            </a:r>
          </a:p>
          <a:p>
            <a:r>
              <a:rPr lang="en-NZ" dirty="0"/>
              <a:t>Have effective governance and sound operational policies and practices including financial, HR and risk management.</a:t>
            </a:r>
          </a:p>
          <a:p>
            <a:r>
              <a:rPr lang="en-NZ" dirty="0"/>
              <a:t>Have a stable financial position, appropriate financial and accounting practices.</a:t>
            </a:r>
          </a:p>
          <a:p>
            <a:r>
              <a:rPr lang="en-NZ" dirty="0"/>
              <a:t>Have a history of good management, monitoring and reporting practices.</a:t>
            </a:r>
          </a:p>
          <a:p>
            <a:r>
              <a:rPr lang="en-NZ" dirty="0"/>
              <a:t>Have a business, strategic or other plan which covers the period of the funding request</a:t>
            </a:r>
          </a:p>
          <a:p>
            <a:r>
              <a:rPr lang="en-NZ" b="1" dirty="0"/>
              <a:t>Up to three years funding can be requested. Requests can be made for different amounts of funding for each year of the grant. </a:t>
            </a:r>
          </a:p>
          <a:p>
            <a:endParaRPr lang="en-NZ"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Tree>
    <p:extLst>
      <p:ext uri="{BB962C8B-B14F-4D97-AF65-F5344CB8AC3E}">
        <p14:creationId xmlns:p14="http://schemas.microsoft.com/office/powerpoint/2010/main" val="3430241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SCF – Application Process</a:t>
            </a:r>
            <a:endParaRPr lang="en-NZ" dirty="0"/>
          </a:p>
        </p:txBody>
      </p:sp>
      <p:sp>
        <p:nvSpPr>
          <p:cNvPr id="3" name="Content Placeholder 2"/>
          <p:cNvSpPr>
            <a:spLocks noGrp="1"/>
          </p:cNvSpPr>
          <p:nvPr>
            <p:ph idx="1"/>
          </p:nvPr>
        </p:nvSpPr>
        <p:spPr>
          <a:xfrm>
            <a:off x="316871" y="1282417"/>
            <a:ext cx="11518882" cy="5026368"/>
          </a:xfrm>
        </p:spPr>
        <p:txBody>
          <a:bodyPr>
            <a:normAutofit fontScale="92500" lnSpcReduction="20000"/>
          </a:bodyPr>
          <a:lstStyle/>
          <a:p>
            <a:pPr marL="0" indent="0">
              <a:buNone/>
            </a:pPr>
            <a:r>
              <a:rPr lang="en-NZ" b="1" dirty="0" smtClean="0"/>
              <a:t>Apply</a:t>
            </a:r>
            <a:r>
              <a:rPr lang="en-NZ" dirty="0" smtClean="0"/>
              <a:t>:</a:t>
            </a:r>
          </a:p>
          <a:p>
            <a:r>
              <a:rPr lang="en-NZ" dirty="0" smtClean="0"/>
              <a:t>Register your organisation</a:t>
            </a:r>
          </a:p>
          <a:p>
            <a:r>
              <a:rPr lang="en-NZ" dirty="0" smtClean="0"/>
              <a:t>Apply online</a:t>
            </a:r>
          </a:p>
          <a:p>
            <a:r>
              <a:rPr lang="en-NZ" dirty="0" smtClean="0"/>
              <a:t>Email confirmation with application number</a:t>
            </a:r>
          </a:p>
          <a:p>
            <a:endParaRPr lang="en-NZ" dirty="0" smtClean="0"/>
          </a:p>
          <a:p>
            <a:pPr marL="0" indent="0">
              <a:buNone/>
            </a:pPr>
            <a:r>
              <a:rPr lang="en-NZ" b="1" dirty="0" smtClean="0"/>
              <a:t>Assessment</a:t>
            </a:r>
            <a:r>
              <a:rPr lang="en-NZ" dirty="0" smtClean="0"/>
              <a:t>:</a:t>
            </a:r>
          </a:p>
          <a:p>
            <a:r>
              <a:rPr lang="en-NZ" dirty="0"/>
              <a:t> An Advisor will assess your </a:t>
            </a:r>
            <a:r>
              <a:rPr lang="en-NZ" dirty="0" smtClean="0"/>
              <a:t>application make a recommendation</a:t>
            </a:r>
          </a:p>
          <a:p>
            <a:r>
              <a:rPr lang="en-NZ" dirty="0" smtClean="0"/>
              <a:t>Staff panel reviews all applications</a:t>
            </a:r>
          </a:p>
          <a:p>
            <a:pPr marL="0" indent="0">
              <a:buNone/>
            </a:pPr>
            <a:endParaRPr lang="en-NZ" dirty="0" smtClean="0"/>
          </a:p>
          <a:p>
            <a:pPr marL="0" indent="0">
              <a:buNone/>
            </a:pPr>
            <a:r>
              <a:rPr lang="en-NZ" b="1" dirty="0"/>
              <a:t>Decision</a:t>
            </a:r>
            <a:r>
              <a:rPr lang="en-NZ" dirty="0"/>
              <a:t>:</a:t>
            </a:r>
          </a:p>
          <a:p>
            <a:r>
              <a:rPr lang="en-NZ" dirty="0"/>
              <a:t>Council or Community Board will make a decision in August</a:t>
            </a:r>
          </a:p>
          <a:p>
            <a:r>
              <a:rPr lang="en-NZ" dirty="0"/>
              <a:t>Outcome will be communicated end of August</a:t>
            </a:r>
          </a:p>
          <a:p>
            <a:endParaRPr lang="en-NZ" dirty="0"/>
          </a:p>
        </p:txBody>
      </p:sp>
      <p:sp>
        <p:nvSpPr>
          <p:cNvPr id="5" name="Footer Placeholder 4"/>
          <p:cNvSpPr>
            <a:spLocks noGrp="1"/>
          </p:cNvSpPr>
          <p:nvPr>
            <p:ph type="ftr" sz="quarter" idx="11"/>
          </p:nvPr>
        </p:nvSpPr>
        <p:spPr/>
        <p:txBody>
          <a:bodyPr/>
          <a:lstStyle/>
          <a:p>
            <a:r>
              <a:rPr lang="en-NZ" dirty="0"/>
              <a:t>Strengthening Communities Fund</a:t>
            </a:r>
            <a:endParaRPr lang="en-NZ" dirty="0"/>
          </a:p>
        </p:txBody>
      </p:sp>
    </p:spTree>
    <p:extLst>
      <p:ext uri="{BB962C8B-B14F-4D97-AF65-F5344CB8AC3E}">
        <p14:creationId xmlns:p14="http://schemas.microsoft.com/office/powerpoint/2010/main" val="827566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ull page image black logo">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s">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593D95405C0C4F9EBF341F52302B41" ma:contentTypeVersion="0" ma:contentTypeDescription="Create a new document." ma:contentTypeScope="" ma:versionID="18e0132e97e902ed0d59212a7b9bc54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5AD56-4CFC-46C6-AB5C-C77FD1E26D7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22B50CE-D4E0-456A-9FCE-F3749A03E6CA}">
  <ds:schemaRefs>
    <ds:schemaRef ds:uri="http://schemas.microsoft.com/sharepoint/v3/contenttype/forms"/>
  </ds:schemaRefs>
</ds:datastoreItem>
</file>

<file path=customXml/itemProps3.xml><?xml version="1.0" encoding="utf-8"?>
<ds:datastoreItem xmlns:ds="http://schemas.openxmlformats.org/officeDocument/2006/customXml" ds:itemID="{54E5CCA8-50B3-44BB-8BF7-5594E7F56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3148</TotalTime>
  <Words>1162</Words>
  <Application>Microsoft Office PowerPoint</Application>
  <PresentationFormat>Widescreen</PresentationFormat>
  <Paragraphs>132</Paragraphs>
  <Slides>12</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Calibri</vt:lpstr>
      <vt:lpstr>Candara</vt:lpstr>
      <vt:lpstr>Source Sans Pro</vt:lpstr>
      <vt:lpstr>Source Sans Pro Black</vt:lpstr>
      <vt:lpstr>Title slide</vt:lpstr>
      <vt:lpstr>Text slides</vt:lpstr>
      <vt:lpstr>Full page image black logo</vt:lpstr>
      <vt:lpstr>Divider slides</vt:lpstr>
      <vt:lpstr>End slide</vt:lpstr>
      <vt:lpstr>Strengthening Communities Fund</vt:lpstr>
      <vt:lpstr>Te Haumako; Te Whitingia  Strengthening Communities Together Strategy  </vt:lpstr>
      <vt:lpstr>Pillars and Objectives  </vt:lpstr>
      <vt:lpstr>Strengthening Communities' Fund (SCF)</vt:lpstr>
      <vt:lpstr>SCF – Key Dates</vt:lpstr>
      <vt:lpstr>SCF – What the fund covers</vt:lpstr>
      <vt:lpstr>SCF – What the fund will not cover</vt:lpstr>
      <vt:lpstr>SCF – Multi-year Funding</vt:lpstr>
      <vt:lpstr>SCF – Application Process</vt:lpstr>
      <vt:lpstr>SCF – Successful Applications</vt:lpstr>
      <vt:lpstr>SCF – What makes a good application?</vt:lpstr>
      <vt:lpstr>Still have questions?</vt:lpstr>
    </vt:vector>
  </TitlesOfParts>
  <Company>Christchurch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Ben</dc:creator>
  <cp:lastModifiedBy>Reuben, Lexie</cp:lastModifiedBy>
  <cp:revision>151</cp:revision>
  <dcterms:created xsi:type="dcterms:W3CDTF">2020-08-18T21:46:55Z</dcterms:created>
  <dcterms:modified xsi:type="dcterms:W3CDTF">2023-03-08T23:09:30Z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0x01010075593D95405C0C4F9EBF341F52302B41</vt:lpwstr>
  </property>
</Properties>
</file>