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theme/theme3.xml" ContentType="application/vnd.openxmlformats-officedocument.theme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4.xml" ContentType="application/vnd.openxmlformats-officedocument.theme+xml"/>
  <Override PartName="/ppt/slideLayouts/slideLayout1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6" r:id="rId4"/>
    <p:sldMasterId id="2147483688" r:id="rId5"/>
    <p:sldMasterId id="2147483696" r:id="rId6"/>
    <p:sldMasterId id="2147483663" r:id="rId7"/>
    <p:sldMasterId id="2147483658" r:id="rId8"/>
  </p:sldMasterIdLst>
  <p:notesMasterIdLst>
    <p:notesMasterId r:id="rId27"/>
  </p:notesMasterIdLst>
  <p:sldIdLst>
    <p:sldId id="256" r:id="rId9"/>
    <p:sldId id="258" r:id="rId10"/>
    <p:sldId id="270" r:id="rId11"/>
    <p:sldId id="266" r:id="rId12"/>
    <p:sldId id="257" r:id="rId13"/>
    <p:sldId id="259" r:id="rId14"/>
    <p:sldId id="261" r:id="rId15"/>
    <p:sldId id="268" r:id="rId16"/>
    <p:sldId id="262" r:id="rId17"/>
    <p:sldId id="263" r:id="rId18"/>
    <p:sldId id="269" r:id="rId19"/>
    <p:sldId id="264" r:id="rId20"/>
    <p:sldId id="265" r:id="rId21"/>
    <p:sldId id="273" r:id="rId22"/>
    <p:sldId id="267" r:id="rId23"/>
    <p:sldId id="275" r:id="rId24"/>
    <p:sldId id="271" r:id="rId25"/>
    <p:sldId id="27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2F3F4"/>
    <a:srgbClr val="12A4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511" autoAdjust="0"/>
    <p:restoredTop sz="94660"/>
  </p:normalViewPr>
  <p:slideViewPr>
    <p:cSldViewPr snapToGrid="0">
      <p:cViewPr varScale="1">
        <p:scale>
          <a:sx n="95" d="100"/>
          <a:sy n="95" d="100"/>
        </p:scale>
        <p:origin x="96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457373-7DD3-4ACA-93F6-DC5A5DFFB7D2}" type="datetimeFigureOut">
              <a:rPr lang="en-NZ" smtClean="0"/>
              <a:t>31/01/2023</a:t>
            </a:fld>
            <a:endParaRPr lang="en-N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BB977D-88E0-4D70-9EA5-0156CB2003A2}" type="slidenum">
              <a:rPr lang="en-NZ" smtClean="0"/>
              <a:t>‹#›</a:t>
            </a:fld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9952747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1980" y="1531303"/>
            <a:ext cx="7618742" cy="1707197"/>
          </a:xfrm>
          <a:prstGeom prst="rect">
            <a:avLst/>
          </a:prstGeom>
        </p:spPr>
        <p:txBody>
          <a:bodyPr/>
          <a:lstStyle>
            <a:lvl1pPr>
              <a:defRPr sz="6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Presentation title goes here</a:t>
            </a:r>
            <a:endParaRPr lang="en-NZ" dirty="0"/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3429634"/>
            <a:ext cx="5887914" cy="219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 heading/author/date goes here</a:t>
            </a:r>
          </a:p>
        </p:txBody>
      </p:sp>
    </p:spTree>
    <p:extLst>
      <p:ext uri="{BB962C8B-B14F-4D97-AF65-F5344CB8AC3E}">
        <p14:creationId xmlns:p14="http://schemas.microsoft.com/office/powerpoint/2010/main" val="865697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>
          <a:xfrm>
            <a:off x="604287" y="1186004"/>
            <a:ext cx="5461233" cy="2109458"/>
          </a:xfrm>
          <a:prstGeom prst="rect">
            <a:avLst/>
          </a:prstGeom>
        </p:spPr>
        <p:txBody>
          <a:bodyPr anchor="b"/>
          <a:lstStyle>
            <a:lvl1pPr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Thank you </a:t>
            </a:r>
            <a:br>
              <a:rPr lang="en-US" dirty="0" smtClean="0"/>
            </a:br>
            <a:r>
              <a:rPr lang="en-US" dirty="0" smtClean="0"/>
              <a:t>end message</a:t>
            </a:r>
            <a:endParaRPr lang="en-NZ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 hasCustomPrompt="1"/>
          </p:nvPr>
        </p:nvSpPr>
        <p:spPr>
          <a:xfrm>
            <a:off x="604838" y="3386341"/>
            <a:ext cx="4392612" cy="13398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800">
                <a:solidFill>
                  <a:srgbClr val="FFFFFF"/>
                </a:solidFill>
              </a:defRPr>
            </a:lvl1pPr>
            <a:lvl2pPr marL="457200" indent="0">
              <a:buNone/>
              <a:defRPr sz="2800">
                <a:solidFill>
                  <a:srgbClr val="FFFFFF"/>
                </a:solidFill>
              </a:defRPr>
            </a:lvl2pPr>
            <a:lvl3pPr marL="914400" indent="0">
              <a:buNone/>
              <a:defRPr sz="2800">
                <a:solidFill>
                  <a:srgbClr val="FFFFFF"/>
                </a:solidFill>
              </a:defRPr>
            </a:lvl3pPr>
            <a:lvl4pPr marL="1371600" indent="0">
              <a:buNone/>
              <a:defRPr sz="2800">
                <a:solidFill>
                  <a:srgbClr val="FFFFFF"/>
                </a:solidFill>
              </a:defRPr>
            </a:lvl4pPr>
            <a:lvl5pPr marL="1828800" indent="0">
              <a:buNone/>
              <a:defRPr sz="28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 smtClean="0"/>
              <a:t>Contact details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224569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6871" y="1282417"/>
            <a:ext cx="11518882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16871" y="1039640"/>
            <a:ext cx="1151888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6915201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16871" y="1273364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44216" y="1270189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316871" y="1039640"/>
            <a:ext cx="1151888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280102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871" y="325925"/>
            <a:ext cx="10515600" cy="7242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871" y="1275479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16870" y="2215364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NZ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316871" y="1039640"/>
            <a:ext cx="1151888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85622-F2FE-4897-891E-7B1DAE51ECC1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01314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NZ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316871" y="1039640"/>
            <a:ext cx="1151888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013-FD73-4984-ADAA-841A99F5E196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945418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812B5C-6730-4E22-92D8-7A10E6AF1BE6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30461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1"/>
            <a:ext cx="12192000" cy="6271708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NZ" dirty="0" smtClean="0"/>
              <a:t>Insert picture</a:t>
            </a:r>
            <a:endParaRPr lang="en-NZ" dirty="0"/>
          </a:p>
        </p:txBody>
      </p:sp>
      <p:pic>
        <p:nvPicPr>
          <p:cNvPr id="5" name="Picture 4" descr="Christchurch City Council" title="Christchurch City Council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04" y="6471251"/>
            <a:ext cx="971249" cy="234527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E37C8242-B858-4F5A-9437-ADB81D049A60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1651491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1980" y="1531303"/>
            <a:ext cx="8580120" cy="1707197"/>
          </a:xfrm>
          <a:prstGeom prst="rect">
            <a:avLst/>
          </a:prstGeom>
        </p:spPr>
        <p:txBody>
          <a:bodyPr/>
          <a:lstStyle>
            <a:lvl1pPr>
              <a:defRPr sz="48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Divider/section headline</a:t>
            </a:r>
            <a:endParaRPr lang="en-NZ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01663" y="2515234"/>
            <a:ext cx="4168457" cy="219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Sub 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9958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page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47700" y="1607185"/>
            <a:ext cx="7658100" cy="320103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“Pull quote or </a:t>
            </a:r>
            <a:br>
              <a:rPr lang="en-US" dirty="0" smtClean="0"/>
            </a:br>
            <a:r>
              <a:rPr lang="en-US" dirty="0" smtClean="0"/>
              <a:t>key message</a:t>
            </a:r>
            <a:br>
              <a:rPr lang="en-US" dirty="0" smtClean="0"/>
            </a:br>
            <a:r>
              <a:rPr lang="en-US" dirty="0" smtClean="0"/>
              <a:t>slide”</a:t>
            </a:r>
            <a:endParaRPr lang="en-NZ" dirty="0"/>
          </a:p>
        </p:txBody>
      </p:sp>
      <p:sp>
        <p:nvSpPr>
          <p:cNvPr id="3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647700" y="3711257"/>
            <a:ext cx="4168457" cy="21939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 smtClean="0"/>
              <a:t>Caption/credit goes here</a:t>
            </a:r>
          </a:p>
        </p:txBody>
      </p:sp>
    </p:spTree>
    <p:extLst>
      <p:ext uri="{BB962C8B-B14F-4D97-AF65-F5344CB8AC3E}">
        <p14:creationId xmlns:p14="http://schemas.microsoft.com/office/powerpoint/2010/main" val="24344533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7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770"/>
            <a:ext cx="12190631" cy="6857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725" y="4680934"/>
            <a:ext cx="2200275" cy="21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659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16871" y="365125"/>
            <a:ext cx="11518882" cy="6579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6871" y="1825625"/>
            <a:ext cx="1151888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551211" y="6356350"/>
            <a:ext cx="1050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191F1B-6AE8-4B41-8D19-8C8ACDCDDE4D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871" y="6356350"/>
            <a:ext cx="4599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04" y="6471251"/>
            <a:ext cx="971249" cy="234527"/>
          </a:xfrm>
          <a:prstGeom prst="rect">
            <a:avLst/>
          </a:prstGeom>
        </p:spPr>
      </p:pic>
      <p:cxnSp>
        <p:nvCxnSpPr>
          <p:cNvPr id="9" name="Straight Connector 8"/>
          <p:cNvCxnSpPr/>
          <p:nvPr userDrawn="1"/>
        </p:nvCxnSpPr>
        <p:spPr>
          <a:xfrm>
            <a:off x="316871" y="6283105"/>
            <a:ext cx="11518882" cy="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61321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2" r:id="rId2"/>
    <p:sldLayoutId id="2147483693" r:id="rId3"/>
    <p:sldLayoutId id="2147483694" r:id="rId4"/>
    <p:sldLayoutId id="2147483695" r:id="rId5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4504" y="6471251"/>
            <a:ext cx="971249" cy="234527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5551211" y="6356350"/>
            <a:ext cx="10502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0300CE-726C-4CDA-A398-0327708F827B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6871" y="6356350"/>
            <a:ext cx="45993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606132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</p:sldLayoutIdLst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67060" y="6471251"/>
            <a:ext cx="966136" cy="23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07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87" r:id="rId2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1725" y="4680934"/>
            <a:ext cx="2200275" cy="2177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501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</p:sldLayoutIdLst>
  <p:timing>
    <p:tnLst>
      <p:par>
        <p:cTn id="1" dur="indefinite" restart="never" nodeType="tmRoot"/>
      </p:par>
    </p:tnLst>
  </p:timing>
  <p:hf sldNum="0"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Midge control composting progress</a:t>
            </a:r>
            <a:endParaRPr lang="en-NZ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NZ" dirty="0" smtClean="0"/>
              <a:t>Adam </a:t>
            </a:r>
            <a:r>
              <a:rPr lang="en-NZ" dirty="0"/>
              <a:t>Twose -Manager Operations </a:t>
            </a:r>
            <a:endParaRPr lang="en-NZ" dirty="0" smtClean="0"/>
          </a:p>
          <a:p>
            <a:r>
              <a:rPr lang="en-NZ" dirty="0" smtClean="0"/>
              <a:t>Ramsay Huang – Process Engineer 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18644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Planting progress</a:t>
            </a:r>
            <a:r>
              <a:rPr lang="en-NZ" dirty="0"/>
              <a:t> </a:t>
            </a:r>
            <a:r>
              <a:rPr lang="en-NZ" sz="1800" dirty="0"/>
              <a:t>(Cuthbert’s Rd No. </a:t>
            </a:r>
            <a:r>
              <a:rPr lang="en-NZ" sz="1800" dirty="0" smtClean="0"/>
              <a:t>1)</a:t>
            </a:r>
            <a:r>
              <a:rPr lang="en-NZ" dirty="0" smtClean="0"/>
              <a:t> 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2043324" y="147687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2021</a:t>
            </a:r>
            <a:endParaRPr lang="en-NZ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41745" y="1476874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2022</a:t>
            </a:r>
            <a:endParaRPr lang="en-NZ" b="1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9334" y="1978895"/>
            <a:ext cx="3355446" cy="3855122"/>
          </a:xfrm>
          <a:prstGeom prst="rect">
            <a:avLst/>
          </a:prstGeom>
        </p:spPr>
      </p:pic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14462" y="2058606"/>
            <a:ext cx="5358338" cy="374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25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Planting progress</a:t>
            </a:r>
            <a:r>
              <a:rPr lang="en-NZ" dirty="0"/>
              <a:t> </a:t>
            </a:r>
            <a:r>
              <a:rPr lang="en-NZ" sz="1800" dirty="0"/>
              <a:t>(Cuthbert’s Rd No. </a:t>
            </a:r>
            <a:r>
              <a:rPr lang="en-NZ" sz="1800" dirty="0" smtClean="0"/>
              <a:t>1)</a:t>
            </a:r>
            <a:r>
              <a:rPr lang="en-NZ" dirty="0" smtClean="0"/>
              <a:t> 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2386" y="3747759"/>
            <a:ext cx="7358742" cy="2348751"/>
          </a:xfr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1161" y="1305188"/>
            <a:ext cx="6170828" cy="2384507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743701" y="217437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2019</a:t>
            </a:r>
            <a:endParaRPr lang="en-NZ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9651445" y="3286094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2023</a:t>
            </a:r>
            <a:endParaRPr lang="en-NZ" b="1" dirty="0"/>
          </a:p>
        </p:txBody>
      </p:sp>
    </p:spTree>
    <p:extLst>
      <p:ext uri="{BB962C8B-B14F-4D97-AF65-F5344CB8AC3E}">
        <p14:creationId xmlns:p14="http://schemas.microsoft.com/office/powerpoint/2010/main" val="515869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Current progress </a:t>
            </a:r>
            <a:r>
              <a:rPr lang="en-NZ" sz="1800" dirty="0" smtClean="0"/>
              <a:t>(Estuary Paddock)</a:t>
            </a:r>
            <a:endParaRPr lang="en-NZ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20976" y="1259840"/>
            <a:ext cx="7618710" cy="448564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50417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Current progress</a:t>
            </a:r>
            <a:r>
              <a:rPr lang="en-NZ" sz="1800" dirty="0" smtClean="0"/>
              <a:t> </a:t>
            </a:r>
            <a:r>
              <a:rPr lang="en-NZ" sz="1800" dirty="0"/>
              <a:t>(Estuary Paddock)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0996" y="1244599"/>
            <a:ext cx="6530498" cy="4811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208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/>
              <a:t>Current progress </a:t>
            </a:r>
            <a:r>
              <a:rPr lang="en-NZ" sz="1800" dirty="0"/>
              <a:t>(Estuary Paddock)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14" name="Picture 8" descr="image001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31991" y="1856537"/>
            <a:ext cx="4391129" cy="38284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6147" y="1692024"/>
            <a:ext cx="4599374" cy="1820401"/>
          </a:xfrm>
          <a:prstGeom prst="rect">
            <a:avLst/>
          </a:prstGeom>
        </p:spPr>
      </p:pic>
      <p:sp>
        <p:nvSpPr>
          <p:cNvPr id="17" name="Right Arrow 16"/>
          <p:cNvSpPr/>
          <p:nvPr/>
        </p:nvSpPr>
        <p:spPr>
          <a:xfrm flipH="1">
            <a:off x="4943448" y="2712756"/>
            <a:ext cx="1132863" cy="3519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18" name="TextBox 17"/>
          <p:cNvSpPr txBox="1"/>
          <p:nvPr/>
        </p:nvSpPr>
        <p:spPr>
          <a:xfrm>
            <a:off x="1085222" y="4275782"/>
            <a:ext cx="1792478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dirty="0" smtClean="0"/>
              <a:t>Soil preparation </a:t>
            </a:r>
            <a:endParaRPr lang="en-NZ" dirty="0"/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1981461" y="3265714"/>
            <a:ext cx="741642" cy="101006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3544" y="4131869"/>
            <a:ext cx="5332730" cy="2037819"/>
          </a:xfrm>
          <a:prstGeom prst="rect">
            <a:avLst/>
          </a:prstGeom>
        </p:spPr>
      </p:pic>
      <p:sp>
        <p:nvSpPr>
          <p:cNvPr id="21" name="Down Arrow 20"/>
          <p:cNvSpPr/>
          <p:nvPr/>
        </p:nvSpPr>
        <p:spPr>
          <a:xfrm rot="18711338">
            <a:off x="7998115" y="3271449"/>
            <a:ext cx="484632" cy="17318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cxnSp>
        <p:nvCxnSpPr>
          <p:cNvPr id="25" name="Straight Arrow Connector 24"/>
          <p:cNvCxnSpPr>
            <a:stCxn id="26" idx="2"/>
          </p:cNvCxnSpPr>
          <p:nvPr/>
        </p:nvCxnSpPr>
        <p:spPr>
          <a:xfrm flipH="1">
            <a:off x="10410092" y="3328743"/>
            <a:ext cx="391385" cy="156689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0168932" y="2959411"/>
            <a:ext cx="126509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dirty="0" smtClean="0"/>
              <a:t>New plants</a:t>
            </a:r>
            <a:endParaRPr lang="en-NZ" dirty="0"/>
          </a:p>
        </p:txBody>
      </p:sp>
      <p:sp>
        <p:nvSpPr>
          <p:cNvPr id="29" name="Rectangle 28"/>
          <p:cNvSpPr/>
          <p:nvPr/>
        </p:nvSpPr>
        <p:spPr>
          <a:xfrm rot="18484135">
            <a:off x="4687265" y="4305796"/>
            <a:ext cx="1838325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1" name="Rectangle 30"/>
          <p:cNvSpPr/>
          <p:nvPr/>
        </p:nvSpPr>
        <p:spPr>
          <a:xfrm rot="18484135">
            <a:off x="4999244" y="4576057"/>
            <a:ext cx="1838325" cy="13811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sp>
        <p:nvSpPr>
          <p:cNvPr id="32" name="TextBox 31"/>
          <p:cNvSpPr txBox="1"/>
          <p:nvPr/>
        </p:nvSpPr>
        <p:spPr>
          <a:xfrm>
            <a:off x="1975917" y="5223661"/>
            <a:ext cx="1444626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dirty="0" smtClean="0"/>
              <a:t>Future work </a:t>
            </a:r>
            <a:endParaRPr lang="en-NZ" dirty="0"/>
          </a:p>
        </p:txBody>
      </p:sp>
      <p:cxnSp>
        <p:nvCxnSpPr>
          <p:cNvPr id="33" name="Straight Arrow Connector 32"/>
          <p:cNvCxnSpPr>
            <a:stCxn id="32" idx="3"/>
          </p:cNvCxnSpPr>
          <p:nvPr/>
        </p:nvCxnSpPr>
        <p:spPr>
          <a:xfrm flipV="1">
            <a:off x="3420543" y="4946735"/>
            <a:ext cx="1672726" cy="46159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>
            <a:stCxn id="32" idx="3"/>
          </p:cNvCxnSpPr>
          <p:nvPr/>
        </p:nvCxnSpPr>
        <p:spPr>
          <a:xfrm flipV="1">
            <a:off x="3420543" y="5305575"/>
            <a:ext cx="1876734" cy="1027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5179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Current progress </a:t>
            </a:r>
            <a:r>
              <a:rPr lang="en-NZ" sz="1800" dirty="0" smtClean="0"/>
              <a:t>(Estuary Paddock)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14" name="231CF14B-0EE4-4102-9011-9427E7813077" descr="IMG_400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894"/>
          <a:stretch/>
        </p:blipFill>
        <p:spPr bwMode="auto">
          <a:xfrm>
            <a:off x="1033341" y="1383183"/>
            <a:ext cx="4415467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725697" y="1158195"/>
            <a:ext cx="3855218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>
                <a:latin typeface="Calibri" panose="020F0502020204030204" pitchFamily="34" charset="0"/>
                <a:ea typeface="Calibri" panose="020F0502020204030204" pitchFamily="34" charset="0"/>
              </a:rPr>
              <a:t>Native plants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Kunzea</a:t>
            </a:r>
            <a:r>
              <a:rPr lang="en-NZ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ericoides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 smtClean="0">
                <a:latin typeface="Calibri" panose="020F0502020204030204" pitchFamily="34" charset="0"/>
                <a:ea typeface="Calibri" panose="020F0502020204030204" pitchFamily="34" charset="0"/>
              </a:rPr>
              <a:t>Cordyline</a:t>
            </a:r>
            <a:r>
              <a:rPr lang="en-NZ" dirty="0" smtClean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Australis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Leptospermum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Scoparium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Phormium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Cookianum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Dodonea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Viscosa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Coprosma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Grandiflora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Chamaecytisus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palmensis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Olearia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Dartonii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Pomaderis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kumaraho</a:t>
            </a:r>
            <a:endParaRPr lang="en-N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Sophora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Microphyla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Sophora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Tetraptera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Plagianthus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Regius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 err="1">
                <a:latin typeface="Calibri" panose="020F0502020204030204" pitchFamily="34" charset="0"/>
                <a:ea typeface="Calibri" panose="020F0502020204030204" pitchFamily="34" charset="0"/>
              </a:rPr>
              <a:t>Carpodetus</a:t>
            </a:r>
            <a:r>
              <a:rPr lang="en-GB" dirty="0">
                <a:latin typeface="Calibri" panose="020F0502020204030204" pitchFamily="34" charset="0"/>
                <a:ea typeface="Calibri" panose="020F0502020204030204" pitchFamily="34" charset="0"/>
              </a:rPr>
              <a:t> serratus </a:t>
            </a:r>
            <a:endParaRPr lang="en-NZ" dirty="0"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Coprosma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Lucida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Hoheria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Sexstylosa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Melicytus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NZ" dirty="0" err="1">
                <a:latin typeface="Calibri" panose="020F0502020204030204" pitchFamily="34" charset="0"/>
                <a:ea typeface="Calibri" panose="020F0502020204030204" pitchFamily="34" charset="0"/>
              </a:rPr>
              <a:t>Ramiflorus</a:t>
            </a:r>
            <a:r>
              <a:rPr lang="en-NZ" dirty="0"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80289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Current progress </a:t>
            </a:r>
            <a:r>
              <a:rPr lang="en-NZ" sz="1800" dirty="0" smtClean="0"/>
              <a:t>(Estuary Paddock)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7" name="Rectangle 6"/>
          <p:cNvSpPr/>
          <p:nvPr/>
        </p:nvSpPr>
        <p:spPr>
          <a:xfrm>
            <a:off x="394316" y="5723831"/>
            <a:ext cx="2739850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NZ" dirty="0" smtClean="0">
                <a:latin typeface="Calibri" panose="020F0502020204030204" pitchFamily="34" charset="0"/>
                <a:ea typeface="Calibri" panose="020F0502020204030204" pitchFamily="34" charset="0"/>
              </a:rPr>
              <a:t>200 mm matured compost </a:t>
            </a:r>
          </a:p>
        </p:txBody>
      </p:sp>
      <p:cxnSp>
        <p:nvCxnSpPr>
          <p:cNvPr id="6" name="Straight Arrow Connector 5"/>
          <p:cNvCxnSpPr>
            <a:stCxn id="7" idx="3"/>
          </p:cNvCxnSpPr>
          <p:nvPr/>
        </p:nvCxnSpPr>
        <p:spPr>
          <a:xfrm flipV="1">
            <a:off x="3134166" y="5723831"/>
            <a:ext cx="930092" cy="184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6" name="Content Placeholder 15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255790" y="1888750"/>
            <a:ext cx="5037957" cy="360189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505806" y="4897860"/>
            <a:ext cx="339237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NZ" dirty="0" smtClean="0">
                <a:latin typeface="Calibri" panose="020F0502020204030204" pitchFamily="34" charset="0"/>
                <a:ea typeface="Calibri" panose="020F0502020204030204" pitchFamily="34" charset="0"/>
              </a:rPr>
              <a:t>100 mm mulch for weeds control </a:t>
            </a:r>
          </a:p>
        </p:txBody>
      </p:sp>
      <p:cxnSp>
        <p:nvCxnSpPr>
          <p:cNvPr id="21" name="Straight Arrow Connector 20"/>
          <p:cNvCxnSpPr>
            <a:stCxn id="19" idx="1"/>
          </p:cNvCxnSpPr>
          <p:nvPr/>
        </p:nvCxnSpPr>
        <p:spPr>
          <a:xfrm flipH="1">
            <a:off x="7575714" y="5082526"/>
            <a:ext cx="930092" cy="19285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Left-Right Arrow 21"/>
          <p:cNvSpPr/>
          <p:nvPr/>
        </p:nvSpPr>
        <p:spPr>
          <a:xfrm>
            <a:off x="5385260" y="4491614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NZ" dirty="0" smtClean="0"/>
              <a:t>1.2 m</a:t>
            </a:r>
            <a:endParaRPr lang="en-NZ" dirty="0"/>
          </a:p>
        </p:txBody>
      </p:sp>
      <p:sp>
        <p:nvSpPr>
          <p:cNvPr id="23" name="Rectangle 22"/>
          <p:cNvSpPr/>
          <p:nvPr/>
        </p:nvSpPr>
        <p:spPr>
          <a:xfrm>
            <a:off x="8505806" y="2103350"/>
            <a:ext cx="2411604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NZ" dirty="0" smtClean="0">
                <a:latin typeface="Calibri" panose="020F0502020204030204" pitchFamily="34" charset="0"/>
                <a:ea typeface="Calibri" panose="020F0502020204030204" pitchFamily="34" charset="0"/>
              </a:rPr>
              <a:t>Routine watering during the summer</a:t>
            </a:r>
          </a:p>
        </p:txBody>
      </p:sp>
      <p:cxnSp>
        <p:nvCxnSpPr>
          <p:cNvPr id="25" name="Straight Arrow Connector 24"/>
          <p:cNvCxnSpPr>
            <a:stCxn id="23" idx="1"/>
          </p:cNvCxnSpPr>
          <p:nvPr/>
        </p:nvCxnSpPr>
        <p:spPr>
          <a:xfrm flipH="1">
            <a:off x="7194620" y="2426516"/>
            <a:ext cx="1311186" cy="19257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132991" y="2027861"/>
            <a:ext cx="327576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Since </a:t>
            </a:r>
            <a:r>
              <a:rPr lang="en-NZ" dirty="0"/>
              <a:t>December, we have successfully planted </a:t>
            </a:r>
            <a:r>
              <a:rPr lang="en-NZ" dirty="0" smtClean="0"/>
              <a:t>approximately 2000 native </a:t>
            </a:r>
            <a:r>
              <a:rPr lang="en-NZ" dirty="0"/>
              <a:t>plants  </a:t>
            </a:r>
            <a:endParaRPr lang="en-NZ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NZ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NZ" dirty="0" smtClean="0"/>
              <a:t>Approximately 1000 m</a:t>
            </a:r>
            <a:r>
              <a:rPr lang="en-NZ" baseline="30000" dirty="0" smtClean="0"/>
              <a:t>2</a:t>
            </a:r>
            <a:r>
              <a:rPr lang="en-NZ" dirty="0" smtClean="0"/>
              <a:t> area planted, and more to come</a:t>
            </a:r>
          </a:p>
          <a:p>
            <a:pPr algn="ctr"/>
            <a:endParaRPr lang="en-NZ" dirty="0"/>
          </a:p>
        </p:txBody>
      </p:sp>
      <p:cxnSp>
        <p:nvCxnSpPr>
          <p:cNvPr id="28" name="Straight Arrow Connector 27"/>
          <p:cNvCxnSpPr>
            <a:stCxn id="26" idx="3"/>
          </p:cNvCxnSpPr>
          <p:nvPr/>
        </p:nvCxnSpPr>
        <p:spPr>
          <a:xfrm>
            <a:off x="3408753" y="3182023"/>
            <a:ext cx="565070" cy="32485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754439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Proposed future….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Continuing to re-apply compost 2-3 times until the source  / OPP has stopped.</a:t>
            </a:r>
          </a:p>
          <a:p>
            <a:r>
              <a:rPr lang="en-NZ" dirty="0" smtClean="0"/>
              <a:t>Plant natives as funding allows from the midge control programme, planting the areas closest to the residential areas first.</a:t>
            </a: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2796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Compost spreading controls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NZ" dirty="0"/>
              <a:t>Increase frequency of </a:t>
            </a:r>
            <a:r>
              <a:rPr lang="en-NZ" dirty="0" smtClean="0"/>
              <a:t>site audit </a:t>
            </a:r>
            <a:r>
              <a:rPr lang="en-NZ" dirty="0"/>
              <a:t>by CWTP staff with contractor to monitor the paddocks </a:t>
            </a:r>
            <a:r>
              <a:rPr lang="en-NZ" dirty="0" smtClean="0"/>
              <a:t>closely</a:t>
            </a:r>
          </a:p>
          <a:p>
            <a:r>
              <a:rPr lang="en-NZ" dirty="0"/>
              <a:t>Close monitoring of </a:t>
            </a:r>
            <a:r>
              <a:rPr lang="en-NZ" dirty="0" err="1"/>
              <a:t>Ruru</a:t>
            </a:r>
            <a:r>
              <a:rPr lang="en-NZ" dirty="0"/>
              <a:t> Paddocks, including:</a:t>
            </a:r>
          </a:p>
          <a:p>
            <a:pPr lvl="1"/>
            <a:r>
              <a:rPr lang="en-NZ" dirty="0"/>
              <a:t>Suspension of composting till autumn to avoid wind dispersal</a:t>
            </a:r>
          </a:p>
          <a:p>
            <a:pPr lvl="1"/>
            <a:r>
              <a:rPr lang="en-NZ" dirty="0"/>
              <a:t>Monitoring of wind direction and speed to minimize </a:t>
            </a:r>
            <a:r>
              <a:rPr lang="en-NZ" dirty="0" smtClean="0"/>
              <a:t>dispersal</a:t>
            </a:r>
          </a:p>
          <a:p>
            <a:r>
              <a:rPr lang="en-NZ" dirty="0"/>
              <a:t>Focus on strategic deposit areas, with deeper piles located away from </a:t>
            </a:r>
            <a:r>
              <a:rPr lang="en-NZ" dirty="0" smtClean="0"/>
              <a:t>roadways</a:t>
            </a:r>
          </a:p>
          <a:p>
            <a:r>
              <a:rPr lang="en-NZ" dirty="0"/>
              <a:t>Implementation of effective weed control</a:t>
            </a:r>
            <a:endParaRPr lang="en-NZ" dirty="0" smtClean="0"/>
          </a:p>
          <a:p>
            <a:r>
              <a:rPr lang="en-NZ" dirty="0" smtClean="0"/>
              <a:t>Adopt </a:t>
            </a:r>
            <a:r>
              <a:rPr lang="en-NZ" dirty="0"/>
              <a:t>an active or proactive approach to </a:t>
            </a:r>
            <a:r>
              <a:rPr lang="en-NZ" dirty="0" smtClean="0"/>
              <a:t>odour </a:t>
            </a:r>
            <a:r>
              <a:rPr lang="en-NZ" dirty="0"/>
              <a:t>management to ensure a pleasant atmosphere for the surrounding community</a:t>
            </a:r>
            <a:endParaRPr lang="en-NZ" dirty="0" smtClean="0"/>
          </a:p>
        </p:txBody>
      </p:sp>
    </p:spTree>
    <p:extLst>
      <p:ext uri="{BB962C8B-B14F-4D97-AF65-F5344CB8AC3E}">
        <p14:creationId xmlns:p14="http://schemas.microsoft.com/office/powerpoint/2010/main" val="7372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Overall project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7" name="Picture 2" descr="cid:image008.jpg@01D8FE87.30BD1DD0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5141" y="1403922"/>
            <a:ext cx="6502309" cy="4571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727576" y="1225689"/>
            <a:ext cx="410817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NZ" dirty="0" smtClean="0"/>
              <a:t>In summary, proposal is to plant all the paddocks adjacent to the Oxidation Ponds with Native plants / trees to minimise the passage of midges from the ponds to the adjacent residential areas.</a:t>
            </a:r>
          </a:p>
          <a:p>
            <a:pPr marL="342900" indent="-342900">
              <a:buAutoNum type="arabicPeriod"/>
            </a:pPr>
            <a:endParaRPr lang="en-NZ" dirty="0"/>
          </a:p>
          <a:p>
            <a:pPr marL="342900" indent="-342900">
              <a:buAutoNum type="arabicPeriod"/>
            </a:pPr>
            <a:endParaRPr lang="en-NZ" dirty="0" smtClean="0"/>
          </a:p>
          <a:p>
            <a:pPr marL="342900" indent="-342900">
              <a:buAutoNum type="arabicPeriod"/>
            </a:pPr>
            <a:r>
              <a:rPr lang="en-NZ" dirty="0" smtClean="0"/>
              <a:t>International studies and local studies have confirmed this is a proven method of midge control</a:t>
            </a:r>
          </a:p>
          <a:p>
            <a:pPr marL="342900" indent="-342900">
              <a:buAutoNum type="arabicPeriod"/>
            </a:pPr>
            <a:endParaRPr lang="en-NZ" dirty="0"/>
          </a:p>
          <a:p>
            <a:pPr marL="342900" indent="-342900">
              <a:buFontTx/>
              <a:buAutoNum type="arabicPeriod"/>
            </a:pPr>
            <a:r>
              <a:rPr lang="en-NZ" dirty="0"/>
              <a:t>W</a:t>
            </a:r>
            <a:r>
              <a:rPr lang="en-NZ" dirty="0" smtClean="0"/>
              <a:t>e </a:t>
            </a:r>
            <a:r>
              <a:rPr lang="en-NZ" dirty="0"/>
              <a:t>have planted more than 53,000 native plants and with thousands more planned to be added over the coming years. This will also help Christchurch reduce its carbon emission. </a:t>
            </a:r>
          </a:p>
          <a:p>
            <a:pPr marL="342900" indent="-342900">
              <a:buAutoNum type="arabicPeriod"/>
            </a:pPr>
            <a:endParaRPr lang="en-NZ" dirty="0"/>
          </a:p>
          <a:p>
            <a:pPr marL="342900" indent="-342900">
              <a:buAutoNum type="arabicPeriod"/>
            </a:pPr>
            <a:endParaRPr lang="en-NZ" dirty="0"/>
          </a:p>
        </p:txBody>
      </p:sp>
    </p:spTree>
    <p:extLst>
      <p:ext uri="{BB962C8B-B14F-4D97-AF65-F5344CB8AC3E}">
        <p14:creationId xmlns:p14="http://schemas.microsoft.com/office/powerpoint/2010/main" val="470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Reason Compost Spreading</a:t>
            </a:r>
            <a:endParaRPr lang="en-NZ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60010-BB67-4A4C-8CFB-E56D72EB5DC8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Z" dirty="0" smtClean="0"/>
              <a:t>The paddocks have very poor ground conditions;</a:t>
            </a:r>
          </a:p>
          <a:p>
            <a:pPr lvl="1"/>
            <a:r>
              <a:rPr lang="en-NZ" dirty="0" smtClean="0"/>
              <a:t>Bulldozed sand from the creation of the Oxidation Ponds</a:t>
            </a:r>
          </a:p>
          <a:p>
            <a:pPr lvl="1"/>
            <a:r>
              <a:rPr lang="en-NZ" dirty="0" smtClean="0"/>
              <a:t>Historic landfill with minimal cap</a:t>
            </a:r>
          </a:p>
          <a:p>
            <a:pPr lvl="1"/>
            <a:endParaRPr lang="en-NZ" dirty="0"/>
          </a:p>
          <a:p>
            <a:pPr marL="266700" lvl="1" indent="-266700"/>
            <a:r>
              <a:rPr lang="en-NZ" sz="2800" dirty="0"/>
              <a:t>Recommendation was to improve the soil to give the native plants the best chance of growth </a:t>
            </a:r>
            <a:r>
              <a:rPr lang="en-NZ" sz="2800" dirty="0" smtClean="0"/>
              <a:t>potential</a:t>
            </a:r>
          </a:p>
          <a:p>
            <a:pPr marL="266700" lvl="1" indent="-266700"/>
            <a:endParaRPr lang="en-NZ" sz="2800" dirty="0"/>
          </a:p>
          <a:p>
            <a:pPr marL="266700" lvl="1" indent="-266700"/>
            <a:r>
              <a:rPr lang="en-NZ" sz="2800" dirty="0" smtClean="0"/>
              <a:t>Win-win situation with the Organics Processing Plant to reduce the on-site storage inventory and enhance the vegetation planting as part of the midge control programme</a:t>
            </a:r>
            <a:endParaRPr lang="en-NZ" sz="2800" dirty="0"/>
          </a:p>
        </p:txBody>
      </p:sp>
    </p:spTree>
    <p:extLst>
      <p:ext uri="{BB962C8B-B14F-4D97-AF65-F5344CB8AC3E}">
        <p14:creationId xmlns:p14="http://schemas.microsoft.com/office/powerpoint/2010/main" val="362979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Paddock Identifiers</a:t>
            </a:r>
            <a:endParaRPr lang="en-NZ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0B3013-FD73-4984-ADAA-841A99F5E196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grpSp>
        <p:nvGrpSpPr>
          <p:cNvPr id="11" name="Group 10"/>
          <p:cNvGrpSpPr/>
          <p:nvPr/>
        </p:nvGrpSpPr>
        <p:grpSpPr>
          <a:xfrm>
            <a:off x="373380" y="1318260"/>
            <a:ext cx="7650480" cy="4498351"/>
            <a:chOff x="2103120" y="1371600"/>
            <a:chExt cx="7650480" cy="449835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3120" y="1371600"/>
              <a:ext cx="7650480" cy="4498351"/>
            </a:xfrm>
            <a:prstGeom prst="rect">
              <a:avLst/>
            </a:prstGeom>
          </p:spPr>
        </p:pic>
        <p:sp>
          <p:nvSpPr>
            <p:cNvPr id="6" name="Freeform 5"/>
            <p:cNvSpPr/>
            <p:nvPr/>
          </p:nvSpPr>
          <p:spPr>
            <a:xfrm>
              <a:off x="7734300" y="2407920"/>
              <a:ext cx="1684020" cy="1630680"/>
            </a:xfrm>
            <a:custGeom>
              <a:avLst/>
              <a:gdLst>
                <a:gd name="connsiteX0" fmla="*/ 563880 w 1684020"/>
                <a:gd name="connsiteY0" fmla="*/ 0 h 1630680"/>
                <a:gd name="connsiteX1" fmla="*/ 899160 w 1684020"/>
                <a:gd name="connsiteY1" fmla="*/ 548640 h 1630680"/>
                <a:gd name="connsiteX2" fmla="*/ 1280160 w 1684020"/>
                <a:gd name="connsiteY2" fmla="*/ 708660 h 1630680"/>
                <a:gd name="connsiteX3" fmla="*/ 1546860 w 1684020"/>
                <a:gd name="connsiteY3" fmla="*/ 769620 h 1630680"/>
                <a:gd name="connsiteX4" fmla="*/ 1684020 w 1684020"/>
                <a:gd name="connsiteY4" fmla="*/ 914400 h 1630680"/>
                <a:gd name="connsiteX5" fmla="*/ 1653540 w 1684020"/>
                <a:gd name="connsiteY5" fmla="*/ 1043940 h 1630680"/>
                <a:gd name="connsiteX6" fmla="*/ 1539240 w 1684020"/>
                <a:gd name="connsiteY6" fmla="*/ 1127760 h 1630680"/>
                <a:gd name="connsiteX7" fmla="*/ 1478280 w 1684020"/>
                <a:gd name="connsiteY7" fmla="*/ 1158240 h 1630680"/>
                <a:gd name="connsiteX8" fmla="*/ 1295400 w 1684020"/>
                <a:gd name="connsiteY8" fmla="*/ 1272540 h 1630680"/>
                <a:gd name="connsiteX9" fmla="*/ 1165860 w 1684020"/>
                <a:gd name="connsiteY9" fmla="*/ 1409700 h 1630680"/>
                <a:gd name="connsiteX10" fmla="*/ 998220 w 1684020"/>
                <a:gd name="connsiteY10" fmla="*/ 1630680 h 1630680"/>
                <a:gd name="connsiteX11" fmla="*/ 822960 w 1684020"/>
                <a:gd name="connsiteY11" fmla="*/ 1577340 h 1630680"/>
                <a:gd name="connsiteX12" fmla="*/ 701040 w 1684020"/>
                <a:gd name="connsiteY12" fmla="*/ 1447800 h 1630680"/>
                <a:gd name="connsiteX13" fmla="*/ 998220 w 1684020"/>
                <a:gd name="connsiteY13" fmla="*/ 1386840 h 1630680"/>
                <a:gd name="connsiteX14" fmla="*/ 868680 w 1684020"/>
                <a:gd name="connsiteY14" fmla="*/ 632460 h 1630680"/>
                <a:gd name="connsiteX15" fmla="*/ 586740 w 1684020"/>
                <a:gd name="connsiteY15" fmla="*/ 632460 h 1630680"/>
                <a:gd name="connsiteX16" fmla="*/ 365760 w 1684020"/>
                <a:gd name="connsiteY16" fmla="*/ 716280 h 1630680"/>
                <a:gd name="connsiteX17" fmla="*/ 381000 w 1684020"/>
                <a:gd name="connsiteY17" fmla="*/ 868680 h 1630680"/>
                <a:gd name="connsiteX18" fmla="*/ 655320 w 1684020"/>
                <a:gd name="connsiteY18" fmla="*/ 1112520 h 1630680"/>
                <a:gd name="connsiteX19" fmla="*/ 723900 w 1684020"/>
                <a:gd name="connsiteY19" fmla="*/ 1356360 h 1630680"/>
                <a:gd name="connsiteX20" fmla="*/ 640080 w 1684020"/>
                <a:gd name="connsiteY20" fmla="*/ 1409700 h 1630680"/>
                <a:gd name="connsiteX21" fmla="*/ 0 w 1684020"/>
                <a:gd name="connsiteY21" fmla="*/ 883920 h 1630680"/>
                <a:gd name="connsiteX22" fmla="*/ 266700 w 1684020"/>
                <a:gd name="connsiteY22" fmla="*/ 518160 h 1630680"/>
                <a:gd name="connsiteX23" fmla="*/ 419100 w 1684020"/>
                <a:gd name="connsiteY23" fmla="*/ 205740 h 1630680"/>
                <a:gd name="connsiteX24" fmla="*/ 563880 w 1684020"/>
                <a:gd name="connsiteY24" fmla="*/ 0 h 1630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1684020" h="1630680">
                  <a:moveTo>
                    <a:pt x="563880" y="0"/>
                  </a:moveTo>
                  <a:lnTo>
                    <a:pt x="899160" y="548640"/>
                  </a:lnTo>
                  <a:lnTo>
                    <a:pt x="1280160" y="708660"/>
                  </a:lnTo>
                  <a:lnTo>
                    <a:pt x="1546860" y="769620"/>
                  </a:lnTo>
                  <a:lnTo>
                    <a:pt x="1684020" y="914400"/>
                  </a:lnTo>
                  <a:lnTo>
                    <a:pt x="1653540" y="1043940"/>
                  </a:lnTo>
                  <a:lnTo>
                    <a:pt x="1539240" y="1127760"/>
                  </a:lnTo>
                  <a:lnTo>
                    <a:pt x="1478280" y="1158240"/>
                  </a:lnTo>
                  <a:lnTo>
                    <a:pt x="1295400" y="1272540"/>
                  </a:lnTo>
                  <a:lnTo>
                    <a:pt x="1165860" y="1409700"/>
                  </a:lnTo>
                  <a:lnTo>
                    <a:pt x="998220" y="1630680"/>
                  </a:lnTo>
                  <a:lnTo>
                    <a:pt x="822960" y="1577340"/>
                  </a:lnTo>
                  <a:lnTo>
                    <a:pt x="701040" y="1447800"/>
                  </a:lnTo>
                  <a:lnTo>
                    <a:pt x="998220" y="1386840"/>
                  </a:lnTo>
                  <a:lnTo>
                    <a:pt x="868680" y="632460"/>
                  </a:lnTo>
                  <a:lnTo>
                    <a:pt x="586740" y="632460"/>
                  </a:lnTo>
                  <a:lnTo>
                    <a:pt x="365760" y="716280"/>
                  </a:lnTo>
                  <a:lnTo>
                    <a:pt x="381000" y="868680"/>
                  </a:lnTo>
                  <a:lnTo>
                    <a:pt x="655320" y="1112520"/>
                  </a:lnTo>
                  <a:lnTo>
                    <a:pt x="723900" y="1356360"/>
                  </a:lnTo>
                  <a:lnTo>
                    <a:pt x="640080" y="1409700"/>
                  </a:lnTo>
                  <a:lnTo>
                    <a:pt x="0" y="883920"/>
                  </a:lnTo>
                  <a:lnTo>
                    <a:pt x="266700" y="518160"/>
                  </a:lnTo>
                  <a:lnTo>
                    <a:pt x="419100" y="205740"/>
                  </a:lnTo>
                  <a:lnTo>
                    <a:pt x="56388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7" name="Freeform 6"/>
            <p:cNvSpPr/>
            <p:nvPr/>
          </p:nvSpPr>
          <p:spPr>
            <a:xfrm>
              <a:off x="5989320" y="1729740"/>
              <a:ext cx="2057400" cy="1485900"/>
            </a:xfrm>
            <a:custGeom>
              <a:avLst/>
              <a:gdLst>
                <a:gd name="connsiteX0" fmla="*/ 129540 w 2057400"/>
                <a:gd name="connsiteY0" fmla="*/ 0 h 1485900"/>
                <a:gd name="connsiteX1" fmla="*/ 510540 w 2057400"/>
                <a:gd name="connsiteY1" fmla="*/ 198120 h 1485900"/>
                <a:gd name="connsiteX2" fmla="*/ 1112520 w 2057400"/>
                <a:gd name="connsiteY2" fmla="*/ 419100 h 1485900"/>
                <a:gd name="connsiteX3" fmla="*/ 1516380 w 2057400"/>
                <a:gd name="connsiteY3" fmla="*/ 601980 h 1485900"/>
                <a:gd name="connsiteX4" fmla="*/ 1943100 w 2057400"/>
                <a:gd name="connsiteY4" fmla="*/ 685800 h 1485900"/>
                <a:gd name="connsiteX5" fmla="*/ 2057400 w 2057400"/>
                <a:gd name="connsiteY5" fmla="*/ 670560 h 1485900"/>
                <a:gd name="connsiteX6" fmla="*/ 1981200 w 2057400"/>
                <a:gd name="connsiteY6" fmla="*/ 883920 h 1485900"/>
                <a:gd name="connsiteX7" fmla="*/ 1821180 w 2057400"/>
                <a:gd name="connsiteY7" fmla="*/ 1226820 h 1485900"/>
                <a:gd name="connsiteX8" fmla="*/ 1638300 w 2057400"/>
                <a:gd name="connsiteY8" fmla="*/ 1447800 h 1485900"/>
                <a:gd name="connsiteX9" fmla="*/ 1562100 w 2057400"/>
                <a:gd name="connsiteY9" fmla="*/ 1485900 h 1485900"/>
                <a:gd name="connsiteX10" fmla="*/ 1379220 w 2057400"/>
                <a:gd name="connsiteY10" fmla="*/ 1150620 h 1485900"/>
                <a:gd name="connsiteX11" fmla="*/ 1104900 w 2057400"/>
                <a:gd name="connsiteY11" fmla="*/ 929640 h 1485900"/>
                <a:gd name="connsiteX12" fmla="*/ 746760 w 2057400"/>
                <a:gd name="connsiteY12" fmla="*/ 693420 h 1485900"/>
                <a:gd name="connsiteX13" fmla="*/ 434340 w 2057400"/>
                <a:gd name="connsiteY13" fmla="*/ 518160 h 1485900"/>
                <a:gd name="connsiteX14" fmla="*/ 198120 w 2057400"/>
                <a:gd name="connsiteY14" fmla="*/ 259080 h 1485900"/>
                <a:gd name="connsiteX15" fmla="*/ 0 w 2057400"/>
                <a:gd name="connsiteY15" fmla="*/ 7620 h 1485900"/>
                <a:gd name="connsiteX16" fmla="*/ 129540 w 2057400"/>
                <a:gd name="connsiteY16" fmla="*/ 0 h 1485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57400" h="1485900">
                  <a:moveTo>
                    <a:pt x="129540" y="0"/>
                  </a:moveTo>
                  <a:lnTo>
                    <a:pt x="510540" y="198120"/>
                  </a:lnTo>
                  <a:lnTo>
                    <a:pt x="1112520" y="419100"/>
                  </a:lnTo>
                  <a:lnTo>
                    <a:pt x="1516380" y="601980"/>
                  </a:lnTo>
                  <a:lnTo>
                    <a:pt x="1943100" y="685800"/>
                  </a:lnTo>
                  <a:lnTo>
                    <a:pt x="2057400" y="670560"/>
                  </a:lnTo>
                  <a:lnTo>
                    <a:pt x="1981200" y="883920"/>
                  </a:lnTo>
                  <a:lnTo>
                    <a:pt x="1821180" y="1226820"/>
                  </a:lnTo>
                  <a:lnTo>
                    <a:pt x="1638300" y="1447800"/>
                  </a:lnTo>
                  <a:lnTo>
                    <a:pt x="1562100" y="1485900"/>
                  </a:lnTo>
                  <a:lnTo>
                    <a:pt x="1379220" y="1150620"/>
                  </a:lnTo>
                  <a:lnTo>
                    <a:pt x="1104900" y="929640"/>
                  </a:lnTo>
                  <a:lnTo>
                    <a:pt x="746760" y="693420"/>
                  </a:lnTo>
                  <a:lnTo>
                    <a:pt x="434340" y="518160"/>
                  </a:lnTo>
                  <a:lnTo>
                    <a:pt x="198120" y="259080"/>
                  </a:lnTo>
                  <a:lnTo>
                    <a:pt x="0" y="7620"/>
                  </a:lnTo>
                  <a:lnTo>
                    <a:pt x="12954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8" name="Freeform 7"/>
            <p:cNvSpPr/>
            <p:nvPr/>
          </p:nvSpPr>
          <p:spPr>
            <a:xfrm>
              <a:off x="3680460" y="1524000"/>
              <a:ext cx="2011680" cy="1226820"/>
            </a:xfrm>
            <a:custGeom>
              <a:avLst/>
              <a:gdLst>
                <a:gd name="connsiteX0" fmla="*/ 60960 w 2011680"/>
                <a:gd name="connsiteY0" fmla="*/ 1127760 h 1226820"/>
                <a:gd name="connsiteX1" fmla="*/ 60960 w 2011680"/>
                <a:gd name="connsiteY1" fmla="*/ 1127760 h 1226820"/>
                <a:gd name="connsiteX2" fmla="*/ 129540 w 2011680"/>
                <a:gd name="connsiteY2" fmla="*/ 1059180 h 1226820"/>
                <a:gd name="connsiteX3" fmla="*/ 1318260 w 2011680"/>
                <a:gd name="connsiteY3" fmla="*/ 60960 h 1226820"/>
                <a:gd name="connsiteX4" fmla="*/ 1524000 w 2011680"/>
                <a:gd name="connsiteY4" fmla="*/ 0 h 1226820"/>
                <a:gd name="connsiteX5" fmla="*/ 1752600 w 2011680"/>
                <a:gd name="connsiteY5" fmla="*/ 38100 h 1226820"/>
                <a:gd name="connsiteX6" fmla="*/ 2011680 w 2011680"/>
                <a:gd name="connsiteY6" fmla="*/ 83820 h 1226820"/>
                <a:gd name="connsiteX7" fmla="*/ 1920240 w 2011680"/>
                <a:gd name="connsiteY7" fmla="*/ 137160 h 1226820"/>
                <a:gd name="connsiteX8" fmla="*/ 1592580 w 2011680"/>
                <a:gd name="connsiteY8" fmla="*/ 190500 h 1226820"/>
                <a:gd name="connsiteX9" fmla="*/ 1356360 w 2011680"/>
                <a:gd name="connsiteY9" fmla="*/ 396240 h 1226820"/>
                <a:gd name="connsiteX10" fmla="*/ 678180 w 2011680"/>
                <a:gd name="connsiteY10" fmla="*/ 1028700 h 1226820"/>
                <a:gd name="connsiteX11" fmla="*/ 594360 w 2011680"/>
                <a:gd name="connsiteY11" fmla="*/ 1043940 h 1226820"/>
                <a:gd name="connsiteX12" fmla="*/ 373380 w 2011680"/>
                <a:gd name="connsiteY12" fmla="*/ 1059180 h 1226820"/>
                <a:gd name="connsiteX13" fmla="*/ 220980 w 2011680"/>
                <a:gd name="connsiteY13" fmla="*/ 1127760 h 1226820"/>
                <a:gd name="connsiteX14" fmla="*/ 60960 w 2011680"/>
                <a:gd name="connsiteY14" fmla="*/ 1226820 h 1226820"/>
                <a:gd name="connsiteX15" fmla="*/ 0 w 2011680"/>
                <a:gd name="connsiteY15" fmla="*/ 1173480 h 1226820"/>
                <a:gd name="connsiteX16" fmla="*/ 60960 w 2011680"/>
                <a:gd name="connsiteY16" fmla="*/ 1127760 h 12268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011680" h="1226820">
                  <a:moveTo>
                    <a:pt x="60960" y="1127760"/>
                  </a:moveTo>
                  <a:lnTo>
                    <a:pt x="60960" y="1127760"/>
                  </a:lnTo>
                  <a:lnTo>
                    <a:pt x="129540" y="1059180"/>
                  </a:lnTo>
                  <a:lnTo>
                    <a:pt x="1318260" y="60960"/>
                  </a:lnTo>
                  <a:lnTo>
                    <a:pt x="1524000" y="0"/>
                  </a:lnTo>
                  <a:lnTo>
                    <a:pt x="1752600" y="38100"/>
                  </a:lnTo>
                  <a:lnTo>
                    <a:pt x="2011680" y="83820"/>
                  </a:lnTo>
                  <a:lnTo>
                    <a:pt x="1920240" y="137160"/>
                  </a:lnTo>
                  <a:lnTo>
                    <a:pt x="1592580" y="190500"/>
                  </a:lnTo>
                  <a:lnTo>
                    <a:pt x="1356360" y="396240"/>
                  </a:lnTo>
                  <a:lnTo>
                    <a:pt x="678180" y="1028700"/>
                  </a:lnTo>
                  <a:lnTo>
                    <a:pt x="594360" y="1043940"/>
                  </a:lnTo>
                  <a:lnTo>
                    <a:pt x="373380" y="1059180"/>
                  </a:lnTo>
                  <a:lnTo>
                    <a:pt x="220980" y="1127760"/>
                  </a:lnTo>
                  <a:lnTo>
                    <a:pt x="60960" y="1226820"/>
                  </a:lnTo>
                  <a:lnTo>
                    <a:pt x="0" y="1173480"/>
                  </a:lnTo>
                  <a:lnTo>
                    <a:pt x="60960" y="112776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9" name="Freeform 8"/>
            <p:cNvSpPr/>
            <p:nvPr/>
          </p:nvSpPr>
          <p:spPr>
            <a:xfrm>
              <a:off x="2628900" y="2758440"/>
              <a:ext cx="982980" cy="1516380"/>
            </a:xfrm>
            <a:custGeom>
              <a:avLst/>
              <a:gdLst>
                <a:gd name="connsiteX0" fmla="*/ 944880 w 982980"/>
                <a:gd name="connsiteY0" fmla="*/ 167640 h 1516380"/>
                <a:gd name="connsiteX1" fmla="*/ 723900 w 982980"/>
                <a:gd name="connsiteY1" fmla="*/ 411480 h 1516380"/>
                <a:gd name="connsiteX2" fmla="*/ 487680 w 982980"/>
                <a:gd name="connsiteY2" fmla="*/ 586740 h 1516380"/>
                <a:gd name="connsiteX3" fmla="*/ 411480 w 982980"/>
                <a:gd name="connsiteY3" fmla="*/ 746760 h 1516380"/>
                <a:gd name="connsiteX4" fmla="*/ 411480 w 982980"/>
                <a:gd name="connsiteY4" fmla="*/ 1005840 h 1516380"/>
                <a:gd name="connsiteX5" fmla="*/ 441960 w 982980"/>
                <a:gd name="connsiteY5" fmla="*/ 1242060 h 1516380"/>
                <a:gd name="connsiteX6" fmla="*/ 563880 w 982980"/>
                <a:gd name="connsiteY6" fmla="*/ 1516380 h 1516380"/>
                <a:gd name="connsiteX7" fmla="*/ 0 w 982980"/>
                <a:gd name="connsiteY7" fmla="*/ 1059180 h 1516380"/>
                <a:gd name="connsiteX8" fmla="*/ 129540 w 982980"/>
                <a:gd name="connsiteY8" fmla="*/ 899160 h 1516380"/>
                <a:gd name="connsiteX9" fmla="*/ 327660 w 982980"/>
                <a:gd name="connsiteY9" fmla="*/ 594360 h 1516380"/>
                <a:gd name="connsiteX10" fmla="*/ 746760 w 982980"/>
                <a:gd name="connsiteY10" fmla="*/ 228600 h 1516380"/>
                <a:gd name="connsiteX11" fmla="*/ 982980 w 982980"/>
                <a:gd name="connsiteY11" fmla="*/ 0 h 1516380"/>
                <a:gd name="connsiteX12" fmla="*/ 944880 w 982980"/>
                <a:gd name="connsiteY12" fmla="*/ 167640 h 1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82980" h="1516380">
                  <a:moveTo>
                    <a:pt x="944880" y="167640"/>
                  </a:moveTo>
                  <a:lnTo>
                    <a:pt x="723900" y="411480"/>
                  </a:lnTo>
                  <a:lnTo>
                    <a:pt x="487680" y="586740"/>
                  </a:lnTo>
                  <a:lnTo>
                    <a:pt x="411480" y="746760"/>
                  </a:lnTo>
                  <a:lnTo>
                    <a:pt x="411480" y="1005840"/>
                  </a:lnTo>
                  <a:lnTo>
                    <a:pt x="441960" y="1242060"/>
                  </a:lnTo>
                  <a:lnTo>
                    <a:pt x="563880" y="1516380"/>
                  </a:lnTo>
                  <a:lnTo>
                    <a:pt x="0" y="1059180"/>
                  </a:lnTo>
                  <a:lnTo>
                    <a:pt x="129540" y="899160"/>
                  </a:lnTo>
                  <a:lnTo>
                    <a:pt x="327660" y="594360"/>
                  </a:lnTo>
                  <a:lnTo>
                    <a:pt x="746760" y="228600"/>
                  </a:lnTo>
                  <a:lnTo>
                    <a:pt x="982980" y="0"/>
                  </a:lnTo>
                  <a:lnTo>
                    <a:pt x="944880" y="16764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  <p:sp>
          <p:nvSpPr>
            <p:cNvPr id="10" name="Freeform 9"/>
            <p:cNvSpPr/>
            <p:nvPr/>
          </p:nvSpPr>
          <p:spPr>
            <a:xfrm>
              <a:off x="3032760" y="4320540"/>
              <a:ext cx="1630680" cy="1516380"/>
            </a:xfrm>
            <a:custGeom>
              <a:avLst/>
              <a:gdLst>
                <a:gd name="connsiteX0" fmla="*/ 121920 w 1630680"/>
                <a:gd name="connsiteY0" fmla="*/ 0 h 1516380"/>
                <a:gd name="connsiteX1" fmla="*/ 1630680 w 1630680"/>
                <a:gd name="connsiteY1" fmla="*/ 1021080 h 1516380"/>
                <a:gd name="connsiteX2" fmla="*/ 1226820 w 1630680"/>
                <a:gd name="connsiteY2" fmla="*/ 1516380 h 1516380"/>
                <a:gd name="connsiteX3" fmla="*/ 1127760 w 1630680"/>
                <a:gd name="connsiteY3" fmla="*/ 1485900 h 1516380"/>
                <a:gd name="connsiteX4" fmla="*/ 1104900 w 1630680"/>
                <a:gd name="connsiteY4" fmla="*/ 1424940 h 1516380"/>
                <a:gd name="connsiteX5" fmla="*/ 746760 w 1630680"/>
                <a:gd name="connsiteY5" fmla="*/ 609600 h 1516380"/>
                <a:gd name="connsiteX6" fmla="*/ 411480 w 1630680"/>
                <a:gd name="connsiteY6" fmla="*/ 342900 h 1516380"/>
                <a:gd name="connsiteX7" fmla="*/ 297180 w 1630680"/>
                <a:gd name="connsiteY7" fmla="*/ 213360 h 1516380"/>
                <a:gd name="connsiteX8" fmla="*/ 0 w 1630680"/>
                <a:gd name="connsiteY8" fmla="*/ 160020 h 1516380"/>
                <a:gd name="connsiteX9" fmla="*/ 121920 w 1630680"/>
                <a:gd name="connsiteY9" fmla="*/ 0 h 15163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630680" h="1516380">
                  <a:moveTo>
                    <a:pt x="121920" y="0"/>
                  </a:moveTo>
                  <a:lnTo>
                    <a:pt x="1630680" y="1021080"/>
                  </a:lnTo>
                  <a:lnTo>
                    <a:pt x="1226820" y="1516380"/>
                  </a:lnTo>
                  <a:lnTo>
                    <a:pt x="1127760" y="1485900"/>
                  </a:lnTo>
                  <a:lnTo>
                    <a:pt x="1104900" y="1424940"/>
                  </a:lnTo>
                  <a:lnTo>
                    <a:pt x="746760" y="609600"/>
                  </a:lnTo>
                  <a:lnTo>
                    <a:pt x="411480" y="342900"/>
                  </a:lnTo>
                  <a:lnTo>
                    <a:pt x="297180" y="213360"/>
                  </a:lnTo>
                  <a:lnTo>
                    <a:pt x="0" y="160020"/>
                  </a:lnTo>
                  <a:lnTo>
                    <a:pt x="121920" y="0"/>
                  </a:lnTo>
                  <a:close/>
                </a:path>
              </a:pathLst>
            </a:cu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NZ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351520" y="2812533"/>
            <a:ext cx="37947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NZ" dirty="0"/>
              <a:t>Cuthberts Paddock (No.1)</a:t>
            </a:r>
          </a:p>
          <a:p>
            <a:pPr marL="342900" indent="-342900">
              <a:buFontTx/>
              <a:buAutoNum type="arabicPeriod"/>
            </a:pPr>
            <a:r>
              <a:rPr lang="en-NZ" dirty="0"/>
              <a:t>Cuthberts Paddock (No.2)</a:t>
            </a:r>
          </a:p>
          <a:p>
            <a:pPr marL="342900" indent="-342900">
              <a:buFontTx/>
              <a:buAutoNum type="arabicPeriod"/>
            </a:pPr>
            <a:r>
              <a:rPr lang="en-NZ" dirty="0" err="1"/>
              <a:t>Ruru</a:t>
            </a:r>
            <a:r>
              <a:rPr lang="en-NZ" dirty="0"/>
              <a:t> Rd Paddock</a:t>
            </a:r>
          </a:p>
          <a:p>
            <a:pPr marL="342900" indent="-342900">
              <a:buFontTx/>
              <a:buAutoNum type="arabicPeriod"/>
            </a:pPr>
            <a:r>
              <a:rPr lang="en-NZ" dirty="0" smtClean="0">
                <a:solidFill>
                  <a:schemeClr val="bg1">
                    <a:lumMod val="75000"/>
                  </a:schemeClr>
                </a:solidFill>
              </a:rPr>
              <a:t>N/A (used by dog shelter)</a:t>
            </a:r>
            <a:endParaRPr lang="en-NZ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buAutoNum type="arabicPeriod"/>
            </a:pPr>
            <a:r>
              <a:rPr lang="en-NZ" dirty="0" smtClean="0"/>
              <a:t>Bridge St. Paddock</a:t>
            </a:r>
          </a:p>
          <a:p>
            <a:pPr marL="342900" indent="-342900">
              <a:buFontTx/>
              <a:buAutoNum type="arabicPeriod"/>
            </a:pPr>
            <a:r>
              <a:rPr lang="en-NZ" dirty="0" smtClean="0"/>
              <a:t>Estuary </a:t>
            </a:r>
            <a:r>
              <a:rPr lang="en-NZ" dirty="0"/>
              <a:t>Paddock</a:t>
            </a:r>
          </a:p>
          <a:p>
            <a:pPr marL="342900" indent="-342900">
              <a:buAutoNum type="arabicPeriod"/>
            </a:pPr>
            <a:endParaRPr lang="en-NZ" dirty="0"/>
          </a:p>
        </p:txBody>
      </p:sp>
      <p:sp>
        <p:nvSpPr>
          <p:cNvPr id="13" name="TextBox 12"/>
          <p:cNvSpPr txBox="1"/>
          <p:nvPr/>
        </p:nvSpPr>
        <p:spPr>
          <a:xfrm>
            <a:off x="7147560" y="3101578"/>
            <a:ext cx="31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6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763891" y="2328148"/>
            <a:ext cx="31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5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644140" y="1899404"/>
            <a:ext cx="31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1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0600" y="3565593"/>
            <a:ext cx="31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2</a:t>
            </a:r>
            <a:endParaRPr lang="en-NZ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304138" y="5029200"/>
            <a:ext cx="31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762250" y="5517645"/>
            <a:ext cx="3124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Z" dirty="0" smtClean="0">
                <a:solidFill>
                  <a:srgbClr val="FF0000"/>
                </a:solidFill>
              </a:rPr>
              <a:t>4</a:t>
            </a:r>
            <a:endParaRPr lang="en-N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4892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Ruru</a:t>
            </a:r>
            <a:r>
              <a:rPr lang="en-NZ" dirty="0" smtClean="0"/>
              <a:t> Road works 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671" y="2003775"/>
            <a:ext cx="4855392" cy="36177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9" name="C7BBD7C2-6ED0-48CE-88A0-5BA18899F895" descr="IMG_397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5006" y="1938540"/>
            <a:ext cx="5019947" cy="376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043324" y="1476875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Before </a:t>
            </a:r>
            <a:endParaRPr lang="en-NZ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41745" y="1476874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After</a:t>
            </a:r>
            <a:endParaRPr lang="en-NZ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682446" y="4815840"/>
            <a:ext cx="1332411" cy="374469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601412" y="5190309"/>
            <a:ext cx="2069797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sz="1400" dirty="0"/>
              <a:t>New </a:t>
            </a:r>
            <a:r>
              <a:rPr lang="en-NZ" sz="1400" dirty="0" smtClean="0"/>
              <a:t>fence </a:t>
            </a:r>
            <a:r>
              <a:rPr lang="en-NZ" sz="1400" dirty="0"/>
              <a:t>to be installed</a:t>
            </a:r>
          </a:p>
        </p:txBody>
      </p:sp>
      <p:cxnSp>
        <p:nvCxnSpPr>
          <p:cNvPr id="22" name="Straight Arrow Connector 21"/>
          <p:cNvCxnSpPr/>
          <p:nvPr/>
        </p:nvCxnSpPr>
        <p:spPr>
          <a:xfrm flipV="1">
            <a:off x="8031480" y="3577146"/>
            <a:ext cx="722539" cy="323196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392480" y="3918989"/>
            <a:ext cx="2680542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sz="1400" dirty="0" smtClean="0"/>
              <a:t>Uncontrolled weeds are removed</a:t>
            </a:r>
            <a:endParaRPr lang="en-NZ" sz="1400" dirty="0"/>
          </a:p>
        </p:txBody>
      </p:sp>
      <p:cxnSp>
        <p:nvCxnSpPr>
          <p:cNvPr id="27" name="Straight Arrow Connector 26"/>
          <p:cNvCxnSpPr/>
          <p:nvPr/>
        </p:nvCxnSpPr>
        <p:spPr>
          <a:xfrm flipV="1">
            <a:off x="7636310" y="3435605"/>
            <a:ext cx="1046136" cy="71921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05006" y="3322120"/>
            <a:ext cx="1274708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sz="1400" dirty="0" smtClean="0"/>
              <a:t>Compost layer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201908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 smtClean="0"/>
              <a:t>Ruru</a:t>
            </a:r>
            <a:r>
              <a:rPr lang="en-NZ" dirty="0" smtClean="0"/>
              <a:t> Road works 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2043324" y="1476875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Before </a:t>
            </a:r>
            <a:endParaRPr lang="en-NZ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41745" y="1476874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After</a:t>
            </a:r>
            <a:endParaRPr lang="en-NZ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7312"/>
          <a:stretch/>
        </p:blipFill>
        <p:spPr>
          <a:xfrm>
            <a:off x="369611" y="2143368"/>
            <a:ext cx="5186458" cy="3743626"/>
          </a:xfrm>
          <a:prstGeom prst="rect">
            <a:avLst/>
          </a:prstGeom>
        </p:spPr>
      </p:pic>
      <p:pic>
        <p:nvPicPr>
          <p:cNvPr id="13" name="A818C4A7-ECB8-4A2E-BFAA-CF4B3F3CE940" descr="IMG_39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04313" y="2143368"/>
            <a:ext cx="5072782" cy="3804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Arrow Connector 15"/>
          <p:cNvCxnSpPr/>
          <p:nvPr/>
        </p:nvCxnSpPr>
        <p:spPr>
          <a:xfrm flipH="1" flipV="1">
            <a:off x="1935480" y="4678680"/>
            <a:ext cx="1135380" cy="15340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189792" y="4678680"/>
            <a:ext cx="679994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sz="1400" dirty="0" smtClean="0"/>
              <a:t>Weeds</a:t>
            </a:r>
            <a:endParaRPr lang="en-NZ" sz="14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7733649" y="3927566"/>
            <a:ext cx="1175221" cy="679268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026055" y="3707404"/>
            <a:ext cx="2165978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NZ" sz="1400" dirty="0" smtClean="0"/>
              <a:t>Tidy up and enabling work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284742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Ruru</a:t>
            </a:r>
            <a:r>
              <a:rPr lang="en-NZ" dirty="0"/>
              <a:t> Road Toe Drain tidy up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2043324" y="1476875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Before </a:t>
            </a:r>
            <a:endParaRPr lang="en-NZ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41745" y="1476874"/>
            <a:ext cx="8643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After</a:t>
            </a:r>
            <a:endParaRPr lang="en-NZ" b="1" dirty="0"/>
          </a:p>
        </p:txBody>
      </p:sp>
      <p:pic>
        <p:nvPicPr>
          <p:cNvPr id="15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6871" y="2047394"/>
            <a:ext cx="5181600" cy="3996533"/>
          </a:xfrm>
          <a:prstGeom prst="rect">
            <a:avLst/>
          </a:prstGeom>
        </p:spPr>
      </p:pic>
      <p:pic>
        <p:nvPicPr>
          <p:cNvPr id="18" name="709C1544-ECF1-47DD-A113-79F414662A7A" descr="IMG_39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50221" y="2047394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8090263" y="4493623"/>
            <a:ext cx="1148350" cy="426720"/>
          </a:xfrm>
          <a:prstGeom prst="straightConnector1">
            <a:avLst/>
          </a:prstGeom>
          <a:ln w="57150">
            <a:solidFill>
              <a:schemeClr val="bg2">
                <a:lumMod val="10000"/>
              </a:schemeClr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9369241" y="4221131"/>
            <a:ext cx="1795618" cy="307777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NZ" sz="1400" dirty="0" smtClean="0"/>
              <a:t>Stream enhancement  </a:t>
            </a:r>
            <a:endParaRPr lang="en-NZ" sz="1400" dirty="0"/>
          </a:p>
        </p:txBody>
      </p:sp>
    </p:spTree>
    <p:extLst>
      <p:ext uri="{BB962C8B-B14F-4D97-AF65-F5344CB8AC3E}">
        <p14:creationId xmlns:p14="http://schemas.microsoft.com/office/powerpoint/2010/main" val="116149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err="1"/>
              <a:t>Ruru</a:t>
            </a:r>
            <a:r>
              <a:rPr lang="en-NZ" dirty="0"/>
              <a:t> Road </a:t>
            </a:r>
            <a:r>
              <a:rPr lang="en-NZ" dirty="0" smtClean="0"/>
              <a:t>Compost Spreading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04930" y="1804190"/>
            <a:ext cx="4330591" cy="3475787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6539" y="1376788"/>
            <a:ext cx="7691993" cy="4330591"/>
          </a:xfrm>
        </p:spPr>
      </p:pic>
    </p:spTree>
    <p:extLst>
      <p:ext uri="{BB962C8B-B14F-4D97-AF65-F5344CB8AC3E}">
        <p14:creationId xmlns:p14="http://schemas.microsoft.com/office/powerpoint/2010/main" val="814814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Z" dirty="0" smtClean="0"/>
              <a:t>Planting progress </a:t>
            </a:r>
            <a:r>
              <a:rPr lang="en-NZ" sz="1800" dirty="0" smtClean="0"/>
              <a:t>(Cuthbert’s Rd No. 2) </a:t>
            </a:r>
            <a:endParaRPr lang="en-NZ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0E976B-8992-4BF6-8D32-387A92419615}" type="datetime3">
              <a:rPr lang="en-NZ" smtClean="0"/>
              <a:t>31 January 2023</a:t>
            </a:fld>
            <a:endParaRPr lang="en-NZ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NZ" smtClean="0"/>
              <a:t>Creating a PowerPoint presentation</a:t>
            </a:r>
            <a:endParaRPr lang="en-NZ" dirty="0"/>
          </a:p>
        </p:txBody>
      </p:sp>
      <p:sp>
        <p:nvSpPr>
          <p:cNvPr id="8" name="TextBox 7"/>
          <p:cNvSpPr txBox="1"/>
          <p:nvPr/>
        </p:nvSpPr>
        <p:spPr>
          <a:xfrm>
            <a:off x="2043324" y="1476875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2021</a:t>
            </a:r>
            <a:endParaRPr lang="en-NZ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8241745" y="1476874"/>
            <a:ext cx="8322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Z" sz="2400" b="1" dirty="0" smtClean="0"/>
              <a:t>2022</a:t>
            </a:r>
            <a:endParaRPr lang="en-NZ" b="1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8773" y="2047394"/>
            <a:ext cx="3561379" cy="3710940"/>
          </a:xfrm>
          <a:prstGeom prst="rect">
            <a:avLst/>
          </a:prstGeom>
        </p:spPr>
      </p:pic>
      <p:pic>
        <p:nvPicPr>
          <p:cNvPr id="14" name="Content Placeholder 13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10200" y="2047394"/>
            <a:ext cx="5821680" cy="3718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11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 slide">
  <a:themeElements>
    <a:clrScheme name="CCC Brand">
      <a:dk1>
        <a:srgbClr val="414042"/>
      </a:dk1>
      <a:lt1>
        <a:srgbClr val="414042"/>
      </a:lt1>
      <a:dk2>
        <a:srgbClr val="414042"/>
      </a:dk2>
      <a:lt2>
        <a:srgbClr val="E6E7E8"/>
      </a:lt2>
      <a:accent1>
        <a:srgbClr val="A4DAD2"/>
      </a:accent1>
      <a:accent2>
        <a:srgbClr val="7CCCBF"/>
      </a:accent2>
      <a:accent3>
        <a:srgbClr val="12A4A4"/>
      </a:accent3>
      <a:accent4>
        <a:srgbClr val="098484"/>
      </a:accent4>
      <a:accent5>
        <a:srgbClr val="F05B72"/>
      </a:accent5>
      <a:accent6>
        <a:srgbClr val="E11156"/>
      </a:accent6>
      <a:hlink>
        <a:srgbClr val="098484"/>
      </a:hlink>
      <a:folHlink>
        <a:srgbClr val="414042"/>
      </a:folHlink>
    </a:clrScheme>
    <a:fontScheme name="CCC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xt slides">
  <a:themeElements>
    <a:clrScheme name="CCC Brand">
      <a:dk1>
        <a:srgbClr val="414042"/>
      </a:dk1>
      <a:lt1>
        <a:srgbClr val="FFFFFF"/>
      </a:lt1>
      <a:dk2>
        <a:srgbClr val="414042"/>
      </a:dk2>
      <a:lt2>
        <a:srgbClr val="E6E7E8"/>
      </a:lt2>
      <a:accent1>
        <a:srgbClr val="A4DAD2"/>
      </a:accent1>
      <a:accent2>
        <a:srgbClr val="7CCCBF"/>
      </a:accent2>
      <a:accent3>
        <a:srgbClr val="12A4A4"/>
      </a:accent3>
      <a:accent4>
        <a:srgbClr val="098484"/>
      </a:accent4>
      <a:accent5>
        <a:srgbClr val="F05B72"/>
      </a:accent5>
      <a:accent6>
        <a:srgbClr val="E11156"/>
      </a:accent6>
      <a:hlink>
        <a:srgbClr val="098484"/>
      </a:hlink>
      <a:folHlink>
        <a:srgbClr val="414042"/>
      </a:folHlink>
    </a:clrScheme>
    <a:fontScheme name="CCC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ull page image black logo">
  <a:themeElements>
    <a:clrScheme name="CCC Brand">
      <a:dk1>
        <a:srgbClr val="414042"/>
      </a:dk1>
      <a:lt1>
        <a:srgbClr val="FFFFFF"/>
      </a:lt1>
      <a:dk2>
        <a:srgbClr val="414042"/>
      </a:dk2>
      <a:lt2>
        <a:srgbClr val="E6E7E8"/>
      </a:lt2>
      <a:accent1>
        <a:srgbClr val="A4DAD2"/>
      </a:accent1>
      <a:accent2>
        <a:srgbClr val="7CCCBF"/>
      </a:accent2>
      <a:accent3>
        <a:srgbClr val="12A4A4"/>
      </a:accent3>
      <a:accent4>
        <a:srgbClr val="098484"/>
      </a:accent4>
      <a:accent5>
        <a:srgbClr val="F05B72"/>
      </a:accent5>
      <a:accent6>
        <a:srgbClr val="E11156"/>
      </a:accent6>
      <a:hlink>
        <a:srgbClr val="098484"/>
      </a:hlink>
      <a:folHlink>
        <a:srgbClr val="41404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ivider slides">
  <a:themeElements>
    <a:clrScheme name="CCC Brand">
      <a:dk1>
        <a:srgbClr val="414042"/>
      </a:dk1>
      <a:lt1>
        <a:srgbClr val="414042"/>
      </a:lt1>
      <a:dk2>
        <a:srgbClr val="414042"/>
      </a:dk2>
      <a:lt2>
        <a:srgbClr val="E6E7E8"/>
      </a:lt2>
      <a:accent1>
        <a:srgbClr val="A4DAD2"/>
      </a:accent1>
      <a:accent2>
        <a:srgbClr val="7CCCBF"/>
      </a:accent2>
      <a:accent3>
        <a:srgbClr val="12A4A4"/>
      </a:accent3>
      <a:accent4>
        <a:srgbClr val="098484"/>
      </a:accent4>
      <a:accent5>
        <a:srgbClr val="F05B72"/>
      </a:accent5>
      <a:accent6>
        <a:srgbClr val="E11156"/>
      </a:accent6>
      <a:hlink>
        <a:srgbClr val="098484"/>
      </a:hlink>
      <a:folHlink>
        <a:srgbClr val="414042"/>
      </a:folHlink>
    </a:clrScheme>
    <a:fontScheme name="CCC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End slide">
  <a:themeElements>
    <a:clrScheme name="CCC Brand">
      <a:dk1>
        <a:srgbClr val="414042"/>
      </a:dk1>
      <a:lt1>
        <a:srgbClr val="414042"/>
      </a:lt1>
      <a:dk2>
        <a:srgbClr val="414042"/>
      </a:dk2>
      <a:lt2>
        <a:srgbClr val="E6E7E8"/>
      </a:lt2>
      <a:accent1>
        <a:srgbClr val="A4DAD2"/>
      </a:accent1>
      <a:accent2>
        <a:srgbClr val="7CCCBF"/>
      </a:accent2>
      <a:accent3>
        <a:srgbClr val="12A4A4"/>
      </a:accent3>
      <a:accent4>
        <a:srgbClr val="098484"/>
      </a:accent4>
      <a:accent5>
        <a:srgbClr val="F05B72"/>
      </a:accent5>
      <a:accent6>
        <a:srgbClr val="E11156"/>
      </a:accent6>
      <a:hlink>
        <a:srgbClr val="098484"/>
      </a:hlink>
      <a:folHlink>
        <a:srgbClr val="414042"/>
      </a:folHlink>
    </a:clrScheme>
    <a:fontScheme name="CCC">
      <a:majorFont>
        <a:latin typeface="Source Sans Pro Black"/>
        <a:ea typeface=""/>
        <a:cs typeface=""/>
      </a:majorFont>
      <a:minorFont>
        <a:latin typeface="Source Sans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5593D95405C0C4F9EBF341F52302B41" ma:contentTypeVersion="0" ma:contentTypeDescription="Create a new document." ma:contentTypeScope="" ma:versionID="18e0132e97e902ed0d59212a7b9bc5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1b05d82d297216baf5b26c55225140d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122B50CE-D4E0-456A-9FCE-F3749A03E6C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4E5CCA8-50B3-44BB-8BF7-5594E7F565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8D05AD56-4CFC-46C6-AB5C-C77FD1E26D7B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1746</TotalTime>
  <Words>584</Words>
  <Application>Microsoft Office PowerPoint</Application>
  <PresentationFormat>Widescreen</PresentationFormat>
  <Paragraphs>133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27" baseType="lpstr">
      <vt:lpstr>Arial</vt:lpstr>
      <vt:lpstr>Calibri</vt:lpstr>
      <vt:lpstr>Source Sans Pro</vt:lpstr>
      <vt:lpstr>Source Sans Pro Black</vt:lpstr>
      <vt:lpstr>Title slide</vt:lpstr>
      <vt:lpstr>Text slides</vt:lpstr>
      <vt:lpstr>Full page image black logo</vt:lpstr>
      <vt:lpstr>Divider slides</vt:lpstr>
      <vt:lpstr>End slide</vt:lpstr>
      <vt:lpstr>Midge control composting progress</vt:lpstr>
      <vt:lpstr>Overall project</vt:lpstr>
      <vt:lpstr>Reason Compost Spreading</vt:lpstr>
      <vt:lpstr>Paddock Identifiers</vt:lpstr>
      <vt:lpstr>Ruru Road works </vt:lpstr>
      <vt:lpstr>Ruru Road works </vt:lpstr>
      <vt:lpstr>Ruru Road Toe Drain tidy up</vt:lpstr>
      <vt:lpstr>Ruru Road Compost Spreading</vt:lpstr>
      <vt:lpstr>Planting progress (Cuthbert’s Rd No. 2) </vt:lpstr>
      <vt:lpstr>Planting progress (Cuthbert’s Rd No. 1) </vt:lpstr>
      <vt:lpstr>Planting progress (Cuthbert’s Rd No. 1) </vt:lpstr>
      <vt:lpstr>Current progress (Estuary Paddock)</vt:lpstr>
      <vt:lpstr>Current progress (Estuary Paddock)</vt:lpstr>
      <vt:lpstr>Current progress (Estuary Paddock)</vt:lpstr>
      <vt:lpstr>Current progress (Estuary Paddock)</vt:lpstr>
      <vt:lpstr>Current progress (Estuary Paddock)</vt:lpstr>
      <vt:lpstr>Proposed future….</vt:lpstr>
      <vt:lpstr>Compost spreading controls</vt:lpstr>
    </vt:vector>
  </TitlesOfParts>
  <Company>Christchurch City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Ramsay Huang</dc:creator>
  <cp:lastModifiedBy>Huang, Ramsay</cp:lastModifiedBy>
  <cp:revision>155</cp:revision>
  <dcterms:created xsi:type="dcterms:W3CDTF">2020-08-18T21:46:55Z</dcterms:created>
  <dcterms:modified xsi:type="dcterms:W3CDTF">2023-01-30T23:40:24Z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0x01010075593D95405C0C4F9EBF341F52302B41</vt:lpwstr>
  </property>
</Properties>
</file>