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88" r:id="rId5"/>
    <p:sldMasterId id="2147483696" r:id="rId6"/>
    <p:sldMasterId id="2147483663" r:id="rId7"/>
    <p:sldMasterId id="2147483658" r:id="rId8"/>
    <p:sldMasterId id="2147483698" r:id="rId9"/>
    <p:sldMasterId id="2147483706" r:id="rId10"/>
    <p:sldMasterId id="2147483708" r:id="rId11"/>
    <p:sldMasterId id="2147483715" r:id="rId12"/>
  </p:sldMasterIdLst>
  <p:notesMasterIdLst>
    <p:notesMasterId r:id="rId51"/>
  </p:notesMasterIdLst>
  <p:sldIdLst>
    <p:sldId id="308" r:id="rId13"/>
    <p:sldId id="256" r:id="rId14"/>
    <p:sldId id="258" r:id="rId15"/>
    <p:sldId id="262" r:id="rId16"/>
    <p:sldId id="309" r:id="rId17"/>
    <p:sldId id="292" r:id="rId18"/>
    <p:sldId id="263" r:id="rId19"/>
    <p:sldId id="264" r:id="rId20"/>
    <p:sldId id="293" r:id="rId21"/>
    <p:sldId id="342" r:id="rId22"/>
    <p:sldId id="318" r:id="rId23"/>
    <p:sldId id="304" r:id="rId24"/>
    <p:sldId id="305" r:id="rId25"/>
    <p:sldId id="291" r:id="rId26"/>
    <p:sldId id="310" r:id="rId27"/>
    <p:sldId id="294" r:id="rId28"/>
    <p:sldId id="329" r:id="rId29"/>
    <p:sldId id="330" r:id="rId30"/>
    <p:sldId id="350" r:id="rId31"/>
    <p:sldId id="320" r:id="rId32"/>
    <p:sldId id="331" r:id="rId33"/>
    <p:sldId id="351" r:id="rId34"/>
    <p:sldId id="323" r:id="rId35"/>
    <p:sldId id="328" r:id="rId36"/>
    <p:sldId id="343" r:id="rId37"/>
    <p:sldId id="344" r:id="rId38"/>
    <p:sldId id="345" r:id="rId39"/>
    <p:sldId id="346" r:id="rId40"/>
    <p:sldId id="347" r:id="rId41"/>
    <p:sldId id="348" r:id="rId42"/>
    <p:sldId id="349" r:id="rId43"/>
    <p:sldId id="311" r:id="rId44"/>
    <p:sldId id="314" r:id="rId45"/>
    <p:sldId id="274" r:id="rId46"/>
    <p:sldId id="275" r:id="rId47"/>
    <p:sldId id="278" r:id="rId48"/>
    <p:sldId id="315" r:id="rId49"/>
    <p:sldId id="31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gge, Amanda" initials="LA" lastIdx="1" clrIdx="0">
    <p:extLst>
      <p:ext uri="{19B8F6BF-5375-455C-9EA6-DF929625EA0E}">
        <p15:presenceInfo xmlns:p15="http://schemas.microsoft.com/office/powerpoint/2012/main" userId="S-1-5-21-1123561945-1958367476-682003330-71346" providerId="AD"/>
      </p:ext>
    </p:extLst>
  </p:cmAuthor>
  <p:cmAuthor id="2" name="Kelly, Sarah" initials="KS" lastIdx="1" clrIdx="1">
    <p:extLst>
      <p:ext uri="{19B8F6BF-5375-455C-9EA6-DF929625EA0E}">
        <p15:presenceInfo xmlns:p15="http://schemas.microsoft.com/office/powerpoint/2012/main" userId="S-1-5-21-1123561945-1958367476-682003330-3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a:srgbClr val="F2F3F4"/>
    <a:srgbClr val="12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115" d="100"/>
          <a:sy n="115" d="100"/>
        </p:scale>
        <p:origin x="138" y="108"/>
      </p:cViewPr>
      <p:guideLst/>
    </p:cSldViewPr>
  </p:slideViewPr>
  <p:notesTextViewPr>
    <p:cViewPr>
      <p:scale>
        <a:sx n="1" d="1"/>
        <a:sy n="1" d="1"/>
      </p:scale>
      <p:origin x="0" y="0"/>
    </p:cViewPr>
  </p:notesTextViewPr>
  <p:notesViewPr>
    <p:cSldViewPr snapToGrid="0">
      <p:cViewPr varScale="1">
        <p:scale>
          <a:sx n="61" d="100"/>
          <a:sy n="61" d="100"/>
        </p:scale>
        <p:origin x="248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57373-7DD3-4ACA-93F6-DC5A5DFFB7D2}" type="datetimeFigureOut">
              <a:rPr lang="en-NZ" smtClean="0"/>
              <a:t>2/05/2022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B977D-88E0-4D70-9EA5-0156CB2003A2}" type="slidenum">
              <a:rPr lang="en-NZ" smtClean="0"/>
              <a:t>‹#›</a:t>
            </a:fld>
            <a:endParaRPr lang="en-NZ"/>
          </a:p>
        </p:txBody>
      </p:sp>
    </p:spTree>
    <p:extLst>
      <p:ext uri="{BB962C8B-B14F-4D97-AF65-F5344CB8AC3E}">
        <p14:creationId xmlns:p14="http://schemas.microsoft.com/office/powerpoint/2010/main" val="99527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12</a:t>
            </a:fld>
            <a:endParaRPr lang="en-NZ"/>
          </a:p>
        </p:txBody>
      </p:sp>
    </p:spTree>
    <p:extLst>
      <p:ext uri="{BB962C8B-B14F-4D97-AF65-F5344CB8AC3E}">
        <p14:creationId xmlns:p14="http://schemas.microsoft.com/office/powerpoint/2010/main" val="277290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simplified</a:t>
            </a:r>
            <a:r>
              <a:rPr lang="en-NZ" baseline="0" dirty="0" smtClean="0"/>
              <a:t> </a:t>
            </a:r>
            <a:r>
              <a:rPr lang="en-NZ" dirty="0" smtClean="0"/>
              <a:t>process chart</a:t>
            </a:r>
            <a:r>
              <a:rPr lang="en-NZ" baseline="0" dirty="0" smtClean="0"/>
              <a:t> is further to the briefing of 8 February, where you asked for more clarity on the process – especially beyond notification.  </a:t>
            </a:r>
          </a:p>
          <a:p>
            <a:endParaRPr lang="en-NZ" baseline="0" dirty="0" smtClean="0"/>
          </a:p>
          <a:p>
            <a:r>
              <a:rPr lang="en-NZ" baseline="0" dirty="0" smtClean="0"/>
              <a:t>Confirm the aspects of the NPS-UD / RM Amendment Act that will take effect at notification: MDRS; heritage provisions; qualifying matters.   </a:t>
            </a:r>
          </a:p>
          <a:p>
            <a:endParaRPr lang="en-US" baseline="0" dirty="0" smtClean="0"/>
          </a:p>
          <a:p>
            <a:r>
              <a:rPr lang="en-US" baseline="0" dirty="0" smtClean="0"/>
              <a:t>Note to written submissions vs the timeline for provisions coming into legal effect: T</a:t>
            </a:r>
            <a:r>
              <a:rPr lang="en-NZ" sz="1200" kern="1200" dirty="0" smtClean="0">
                <a:solidFill>
                  <a:schemeClr val="tx1"/>
                </a:solidFill>
                <a:effectLst/>
                <a:latin typeface="+mn-lt"/>
                <a:ea typeface="+mn-ea"/>
                <a:cs typeface="+mn-cs"/>
              </a:rPr>
              <a:t>here is no bar against people making submissions against the MDRS rules, but the submission will be pointless because the Act requires the Council to include the MDRS in every residential zone (s77G(1)).  The IHP does not have the option of leaving them out. The IHP will be able to consider submissions that the District Plan should be more lenient than the MDRS. </a:t>
            </a: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14</a:t>
            </a:fld>
            <a:endParaRPr lang="en-NZ"/>
          </a:p>
        </p:txBody>
      </p:sp>
    </p:spTree>
    <p:extLst>
      <p:ext uri="{BB962C8B-B14F-4D97-AF65-F5344CB8AC3E}">
        <p14:creationId xmlns:p14="http://schemas.microsoft.com/office/powerpoint/2010/main" val="242295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a:t>NPS-UD direction – what it sets out to achieve</a:t>
            </a:r>
          </a:p>
          <a:p>
            <a:pPr lvl="0"/>
            <a:r>
              <a:rPr lang="en-NZ" dirty="0"/>
              <a:t>Requirements of us as a Tier 1 council  (re MDRS) - what we have to do to meet the Medium Density Residential Standards</a:t>
            </a:r>
          </a:p>
          <a:p>
            <a:pPr lvl="0"/>
            <a:r>
              <a:rPr lang="en-NZ" dirty="0"/>
              <a:t>Timeline – refer </a:t>
            </a:r>
            <a:r>
              <a:rPr lang="en-NZ" u="sng" dirty="0"/>
              <a:t>Intensification Streamlined Planning Process – the timeline for giving effect to the NPS-UD has been brought forward by a year</a:t>
            </a:r>
            <a:endParaRPr lang="en-NZ" dirty="0"/>
          </a:p>
          <a:p>
            <a:pPr lvl="0"/>
            <a:r>
              <a:rPr lang="en-NZ" dirty="0"/>
              <a:t>Facts / assumptions underpinning housing sufficiency (what the demand/supply facts tell us) </a:t>
            </a:r>
          </a:p>
          <a:p>
            <a:pPr lvl="0"/>
            <a:r>
              <a:rPr lang="en-NZ" dirty="0"/>
              <a:t>What can be considered as qualifying matters?</a:t>
            </a:r>
          </a:p>
          <a:p>
            <a:pPr lvl="0"/>
            <a:r>
              <a:rPr lang="en-NZ" dirty="0"/>
              <a:t>What’s in and out of these plan changes – the givens and what can’t be changed</a:t>
            </a:r>
          </a:p>
          <a:p>
            <a:pPr lvl="0"/>
            <a:r>
              <a:rPr lang="en-NZ" dirty="0"/>
              <a:t>‘Well functioning urban environment’ – what it means and how we give effect to it</a:t>
            </a:r>
          </a:p>
          <a:p>
            <a:pPr lvl="0"/>
            <a:r>
              <a:rPr lang="en-NZ" dirty="0"/>
              <a:t>Importance of meeting high evidential thresholds to support proposed changes</a:t>
            </a:r>
          </a:p>
          <a:p>
            <a:pPr lvl="0"/>
            <a:r>
              <a:rPr lang="en-NZ" dirty="0"/>
              <a:t>What and how does it affect Christchurch (c.f. current District Plan)</a:t>
            </a:r>
          </a:p>
          <a:p>
            <a:pPr lvl="0"/>
            <a:r>
              <a:rPr lang="en-NZ" dirty="0"/>
              <a:t>Permitted level? (</a:t>
            </a:r>
            <a:r>
              <a:rPr lang="en-NZ" i="1" dirty="0"/>
              <a:t>Query whiteboard notes: is this about how high can we go?</a:t>
            </a:r>
            <a:r>
              <a:rPr lang="en-NZ" dirty="0"/>
              <a:t> </a:t>
            </a:r>
          </a:p>
          <a:p>
            <a:r>
              <a:rPr lang="en-NZ" dirty="0"/>
              <a:t>Relevant residential zones?</a:t>
            </a:r>
            <a:r>
              <a:rPr lang="en-NZ" i="1" dirty="0"/>
              <a:t> </a:t>
            </a:r>
            <a:r>
              <a:rPr lang="en-NZ" dirty="0"/>
              <a:t>(</a:t>
            </a:r>
            <a:r>
              <a:rPr lang="en-NZ" i="1" dirty="0"/>
              <a:t>Query whiteboard notes: is this about what happens to these zones now?)</a:t>
            </a:r>
            <a:r>
              <a:rPr lang="en-NZ" dirty="0"/>
              <a:t>  How much info do we have on this? This might take more than 10 mins on its own?  </a:t>
            </a:r>
          </a:p>
          <a:p>
            <a:r>
              <a:rPr lang="en-NZ" dirty="0"/>
              <a:t> E.g. 3 storeys becomes the </a:t>
            </a:r>
            <a:r>
              <a:rPr lang="en-NZ" i="1" dirty="0"/>
              <a:t>permitted</a:t>
            </a:r>
            <a:r>
              <a:rPr lang="en-NZ" dirty="0"/>
              <a:t> level (with no resource consent needed). Any application for 4+ storeys will need a RC, but the impact is only assessed as the difference between 3 and 4 storeys, rather than the impact of a 4 storey bldg.  </a:t>
            </a:r>
            <a:endParaRPr lang="en-NZ" dirty="0" smtClean="0"/>
          </a:p>
          <a:p>
            <a:endParaRPr lang="en-NZ" dirty="0" smtClean="0"/>
          </a:p>
          <a:p>
            <a:endParaRPr lang="en-NZ" dirty="0"/>
          </a:p>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19</a:t>
            </a:fld>
            <a:endParaRPr lang="en-NZ"/>
          </a:p>
        </p:txBody>
      </p:sp>
    </p:spTree>
    <p:extLst>
      <p:ext uri="{BB962C8B-B14F-4D97-AF65-F5344CB8AC3E}">
        <p14:creationId xmlns:p14="http://schemas.microsoft.com/office/powerpoint/2010/main" val="160484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a:t>NPS-UD direction – what it sets out to achieve</a:t>
            </a:r>
          </a:p>
          <a:p>
            <a:pPr lvl="0"/>
            <a:r>
              <a:rPr lang="en-NZ" dirty="0"/>
              <a:t>Requirements of us as a Tier 1 council  (re MDRS) - what we have to do to meet the Medium Density Residential Standards</a:t>
            </a:r>
          </a:p>
          <a:p>
            <a:pPr lvl="0"/>
            <a:r>
              <a:rPr lang="en-NZ" dirty="0"/>
              <a:t>Timeline – refer </a:t>
            </a:r>
            <a:r>
              <a:rPr lang="en-NZ" u="sng" dirty="0"/>
              <a:t>Intensification Streamlined Planning Process – the timeline for giving effect to the NPS-UD has been brought forward by a year</a:t>
            </a:r>
            <a:endParaRPr lang="en-NZ" dirty="0"/>
          </a:p>
          <a:p>
            <a:pPr lvl="0"/>
            <a:r>
              <a:rPr lang="en-NZ" dirty="0"/>
              <a:t>Facts / assumptions underpinning housing sufficiency (what the demand/supply facts tell us) </a:t>
            </a:r>
          </a:p>
          <a:p>
            <a:pPr lvl="0"/>
            <a:r>
              <a:rPr lang="en-NZ" dirty="0"/>
              <a:t>What can be considered as qualifying matters?</a:t>
            </a:r>
          </a:p>
          <a:p>
            <a:pPr lvl="0"/>
            <a:r>
              <a:rPr lang="en-NZ" dirty="0"/>
              <a:t>What’s in and out of these plan changes – the givens and what can’t be changed</a:t>
            </a:r>
          </a:p>
          <a:p>
            <a:pPr lvl="0"/>
            <a:r>
              <a:rPr lang="en-NZ" dirty="0"/>
              <a:t>‘Well functioning urban environment’ – what it means and how we give effect to it</a:t>
            </a:r>
          </a:p>
          <a:p>
            <a:pPr lvl="0"/>
            <a:r>
              <a:rPr lang="en-NZ" dirty="0"/>
              <a:t>Importance of meeting high evidential thresholds to support proposed changes</a:t>
            </a:r>
          </a:p>
          <a:p>
            <a:pPr lvl="0"/>
            <a:r>
              <a:rPr lang="en-NZ" dirty="0"/>
              <a:t>What and how does it affect Christchurch (c.f. current District Plan)</a:t>
            </a:r>
          </a:p>
          <a:p>
            <a:pPr lvl="0"/>
            <a:r>
              <a:rPr lang="en-NZ" dirty="0"/>
              <a:t>Permitted level? (</a:t>
            </a:r>
            <a:r>
              <a:rPr lang="en-NZ" i="1" dirty="0"/>
              <a:t>Query whiteboard notes: is this about how high can we go?</a:t>
            </a:r>
            <a:r>
              <a:rPr lang="en-NZ" dirty="0"/>
              <a:t> </a:t>
            </a:r>
          </a:p>
          <a:p>
            <a:r>
              <a:rPr lang="en-NZ" dirty="0"/>
              <a:t>Relevant residential zones?</a:t>
            </a:r>
            <a:r>
              <a:rPr lang="en-NZ" i="1" dirty="0"/>
              <a:t> </a:t>
            </a:r>
            <a:r>
              <a:rPr lang="en-NZ" dirty="0"/>
              <a:t>(</a:t>
            </a:r>
            <a:r>
              <a:rPr lang="en-NZ" i="1" dirty="0"/>
              <a:t>Query whiteboard notes: is this about what happens to these zones now?)</a:t>
            </a:r>
            <a:r>
              <a:rPr lang="en-NZ" dirty="0"/>
              <a:t>  How much info do we have on this? This might take more than 10 mins on its own?  </a:t>
            </a:r>
          </a:p>
          <a:p>
            <a:r>
              <a:rPr lang="en-NZ" dirty="0"/>
              <a:t> E.g. 3 storeys becomes the </a:t>
            </a:r>
            <a:r>
              <a:rPr lang="en-NZ" i="1" dirty="0"/>
              <a:t>permitted</a:t>
            </a:r>
            <a:r>
              <a:rPr lang="en-NZ" dirty="0"/>
              <a:t> level (with no resource consent needed). Any application for 4+ storeys will need a RC, but the impact is only assessed as the difference between 3 and 4 storeys, rather than the impact of a 4 storey bldg.  </a:t>
            </a:r>
            <a:endParaRPr lang="en-NZ" dirty="0" smtClean="0"/>
          </a:p>
          <a:p>
            <a:endParaRPr lang="en-NZ" dirty="0" smtClean="0"/>
          </a:p>
          <a:p>
            <a:endParaRPr lang="en-NZ" dirty="0"/>
          </a:p>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20</a:t>
            </a:fld>
            <a:endParaRPr lang="en-NZ"/>
          </a:p>
        </p:txBody>
      </p:sp>
    </p:spTree>
    <p:extLst>
      <p:ext uri="{BB962C8B-B14F-4D97-AF65-F5344CB8AC3E}">
        <p14:creationId xmlns:p14="http://schemas.microsoft.com/office/powerpoint/2010/main" val="100864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a:t>NPS-UD direction – what it sets out to achieve</a:t>
            </a:r>
          </a:p>
          <a:p>
            <a:pPr lvl="0"/>
            <a:r>
              <a:rPr lang="en-NZ" dirty="0"/>
              <a:t>Requirements of us as a Tier 1 council  (re MDRS) - what we have to do to meet the Medium Density Residential Standards</a:t>
            </a:r>
          </a:p>
          <a:p>
            <a:pPr lvl="0"/>
            <a:r>
              <a:rPr lang="en-NZ" dirty="0"/>
              <a:t>Timeline – refer </a:t>
            </a:r>
            <a:r>
              <a:rPr lang="en-NZ" u="sng" dirty="0"/>
              <a:t>Intensification Streamlined Planning Process – the timeline for giving effect to the NPS-UD has been brought forward by a year</a:t>
            </a:r>
            <a:endParaRPr lang="en-NZ" dirty="0"/>
          </a:p>
          <a:p>
            <a:pPr lvl="0"/>
            <a:r>
              <a:rPr lang="en-NZ" dirty="0"/>
              <a:t>Facts / assumptions underpinning housing sufficiency (what the demand/supply facts tell us) </a:t>
            </a:r>
          </a:p>
          <a:p>
            <a:pPr lvl="0"/>
            <a:r>
              <a:rPr lang="en-NZ" dirty="0"/>
              <a:t>What can be considered as qualifying matters?</a:t>
            </a:r>
          </a:p>
          <a:p>
            <a:pPr lvl="0"/>
            <a:r>
              <a:rPr lang="en-NZ" dirty="0"/>
              <a:t>What’s in and out of these plan changes – the givens and what can’t be changed</a:t>
            </a:r>
          </a:p>
          <a:p>
            <a:pPr lvl="0"/>
            <a:r>
              <a:rPr lang="en-NZ" dirty="0"/>
              <a:t>‘Well functioning urban environment’ – what it means and how we give effect to it</a:t>
            </a:r>
          </a:p>
          <a:p>
            <a:pPr lvl="0"/>
            <a:r>
              <a:rPr lang="en-NZ" dirty="0"/>
              <a:t>Importance of meeting high evidential thresholds to support proposed changes</a:t>
            </a:r>
          </a:p>
          <a:p>
            <a:pPr lvl="0"/>
            <a:r>
              <a:rPr lang="en-NZ" dirty="0"/>
              <a:t>What and how does it affect Christchurch (c.f. current District Plan)</a:t>
            </a:r>
          </a:p>
          <a:p>
            <a:pPr lvl="0"/>
            <a:r>
              <a:rPr lang="en-NZ" dirty="0"/>
              <a:t>Permitted level? (</a:t>
            </a:r>
            <a:r>
              <a:rPr lang="en-NZ" i="1" dirty="0"/>
              <a:t>Query whiteboard notes: is this about how high can we go?</a:t>
            </a:r>
            <a:r>
              <a:rPr lang="en-NZ" dirty="0"/>
              <a:t> </a:t>
            </a:r>
          </a:p>
          <a:p>
            <a:r>
              <a:rPr lang="en-NZ" dirty="0"/>
              <a:t>Relevant residential zones?</a:t>
            </a:r>
            <a:r>
              <a:rPr lang="en-NZ" i="1" dirty="0"/>
              <a:t> </a:t>
            </a:r>
            <a:r>
              <a:rPr lang="en-NZ" dirty="0"/>
              <a:t>(</a:t>
            </a:r>
            <a:r>
              <a:rPr lang="en-NZ" i="1" dirty="0"/>
              <a:t>Query whiteboard notes: is this about what happens to these zones now?)</a:t>
            </a:r>
            <a:r>
              <a:rPr lang="en-NZ" dirty="0"/>
              <a:t>  How much info do we have on this? This might take more than 10 mins on its own?  </a:t>
            </a:r>
          </a:p>
          <a:p>
            <a:r>
              <a:rPr lang="en-NZ" dirty="0"/>
              <a:t> E.g. 3 storeys becomes the </a:t>
            </a:r>
            <a:r>
              <a:rPr lang="en-NZ" i="1" dirty="0"/>
              <a:t>permitted</a:t>
            </a:r>
            <a:r>
              <a:rPr lang="en-NZ" dirty="0"/>
              <a:t> level (with no resource consent needed). Any application for 4+ storeys will need a RC, but the impact is only assessed as the difference between 3 and 4 storeys, rather than the impact of a 4 storey bldg.  </a:t>
            </a:r>
            <a:endParaRPr lang="en-NZ" dirty="0" smtClean="0"/>
          </a:p>
          <a:p>
            <a:endParaRPr lang="en-NZ" dirty="0" smtClean="0"/>
          </a:p>
          <a:p>
            <a:endParaRPr lang="en-NZ" dirty="0"/>
          </a:p>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21</a:t>
            </a:fld>
            <a:endParaRPr lang="en-NZ"/>
          </a:p>
        </p:txBody>
      </p:sp>
    </p:spTree>
    <p:extLst>
      <p:ext uri="{BB962C8B-B14F-4D97-AF65-F5344CB8AC3E}">
        <p14:creationId xmlns:p14="http://schemas.microsoft.com/office/powerpoint/2010/main" val="423963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23</a:t>
            </a:fld>
            <a:endParaRPr lang="en-NZ"/>
          </a:p>
        </p:txBody>
      </p:sp>
    </p:spTree>
    <p:extLst>
      <p:ext uri="{BB962C8B-B14F-4D97-AF65-F5344CB8AC3E}">
        <p14:creationId xmlns:p14="http://schemas.microsoft.com/office/powerpoint/2010/main" val="31255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24</a:t>
            </a:fld>
            <a:endParaRPr lang="en-NZ"/>
          </a:p>
        </p:txBody>
      </p:sp>
    </p:spTree>
    <p:extLst>
      <p:ext uri="{BB962C8B-B14F-4D97-AF65-F5344CB8AC3E}">
        <p14:creationId xmlns:p14="http://schemas.microsoft.com/office/powerpoint/2010/main" val="102549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31</a:t>
            </a:fld>
            <a:endParaRPr lang="en-NZ"/>
          </a:p>
        </p:txBody>
      </p:sp>
    </p:spTree>
    <p:extLst>
      <p:ext uri="{BB962C8B-B14F-4D97-AF65-F5344CB8AC3E}">
        <p14:creationId xmlns:p14="http://schemas.microsoft.com/office/powerpoint/2010/main" val="101981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a:t>
            </a:r>
            <a:r>
              <a:rPr lang="en-NZ" baseline="0" dirty="0" smtClean="0"/>
              <a:t> have talked about the various plan changes in passing. This table lays out the different jigsaw pieces and where each one fits in.  </a:t>
            </a:r>
            <a:endParaRPr lang="en-NZ" dirty="0" smtClean="0"/>
          </a:p>
          <a:p>
            <a:endParaRPr lang="en-NZ" dirty="0" smtClean="0"/>
          </a:p>
          <a:p>
            <a:r>
              <a:rPr lang="en-NZ" dirty="0" smtClean="0"/>
              <a:t>Note that a</a:t>
            </a:r>
            <a:r>
              <a:rPr lang="en-NZ" baseline="0" dirty="0" smtClean="0"/>
              <a:t> more detailed A3 Table is to be circulated to EMs on the different plan changes, and the different components of them (inform approach v influence approach).  </a:t>
            </a:r>
          </a:p>
          <a:p>
            <a:endParaRPr lang="en-NZ" baseline="0" dirty="0" smtClean="0"/>
          </a:p>
          <a:p>
            <a:pPr rtl="0" eaLnBrk="1" fontAlgn="t" latinLnBrk="0" hangingPunct="1"/>
            <a:r>
              <a:rPr lang="en-NZ" sz="1200" b="0" i="0" u="none" strike="noStrike" kern="1200" dirty="0" smtClean="0">
                <a:solidFill>
                  <a:schemeClr val="tx1"/>
                </a:solidFill>
                <a:effectLst/>
                <a:latin typeface="+mn-lt"/>
                <a:ea typeface="+mn-ea"/>
                <a:cs typeface="+mn-cs"/>
              </a:rPr>
              <a:t>Note that</a:t>
            </a:r>
            <a:r>
              <a:rPr lang="en-NZ" sz="1200" b="0" i="0" u="none" strike="noStrike" kern="1200" baseline="0" dirty="0" smtClean="0">
                <a:solidFill>
                  <a:schemeClr val="tx1"/>
                </a:solidFill>
                <a:effectLst/>
                <a:latin typeface="+mn-lt"/>
                <a:ea typeface="+mn-ea"/>
                <a:cs typeface="+mn-cs"/>
              </a:rPr>
              <a:t> the </a:t>
            </a:r>
            <a:r>
              <a:rPr lang="en-NZ" sz="1200" b="0" i="0" u="none" strike="noStrike" kern="1200" dirty="0" smtClean="0">
                <a:solidFill>
                  <a:schemeClr val="tx1"/>
                </a:solidFill>
                <a:effectLst/>
                <a:latin typeface="+mn-lt"/>
                <a:ea typeface="+mn-ea"/>
                <a:cs typeface="+mn-cs"/>
              </a:rPr>
              <a:t>Christchurch</a:t>
            </a:r>
            <a:r>
              <a:rPr lang="en-NZ" sz="1200" b="0" i="0" u="none" strike="noStrike" kern="1200" baseline="0" dirty="0" smtClean="0">
                <a:solidFill>
                  <a:schemeClr val="tx1"/>
                </a:solidFill>
                <a:effectLst/>
                <a:latin typeface="+mn-lt"/>
                <a:ea typeface="+mn-ea"/>
                <a:cs typeface="+mn-cs"/>
              </a:rPr>
              <a:t> Transport Plan and Flood Management Areas work is progressing in parallel, but decisions to consult on and/or notify these pieces of work will be sought later.  (7 April for the CTP, and post notification for the FMA)    </a:t>
            </a:r>
          </a:p>
          <a:p>
            <a:pPr rtl="0" eaLnBrk="1" fontAlgn="t" latinLnBrk="0" hangingPunct="1"/>
            <a:endParaRPr lang="en-NZ" sz="1200" b="0" i="0" u="none" strike="noStrike" kern="1200" baseline="0" dirty="0" smtClean="0">
              <a:solidFill>
                <a:schemeClr val="tx1"/>
              </a:solidFill>
              <a:effectLst/>
              <a:latin typeface="+mn-lt"/>
              <a:ea typeface="+mn-ea"/>
              <a:cs typeface="+mn-cs"/>
            </a:endParaRPr>
          </a:p>
          <a:p>
            <a:pPr rtl="0" eaLnBrk="1" fontAlgn="t" latinLnBrk="0" hangingPunct="1"/>
            <a:r>
              <a:rPr lang="en-NZ" sz="1200" b="0" i="0" u="none" strike="noStrike" kern="1200" baseline="0" dirty="0" smtClean="0">
                <a:solidFill>
                  <a:schemeClr val="tx1"/>
                </a:solidFill>
                <a:effectLst/>
                <a:latin typeface="+mn-lt"/>
                <a:ea typeface="+mn-ea"/>
                <a:cs typeface="+mn-cs"/>
              </a:rPr>
              <a:t>This work is also being carried out in the context of the development of the Greater Christchurch Spatial Plan (GCSP), and the </a:t>
            </a:r>
            <a:r>
              <a:rPr lang="en-NZ" sz="1200" b="0" i="0" u="none" strike="noStrike" kern="1200" baseline="0" dirty="0" err="1" smtClean="0">
                <a:solidFill>
                  <a:schemeClr val="tx1"/>
                </a:solidFill>
                <a:effectLst/>
                <a:latin typeface="+mn-lt"/>
                <a:ea typeface="+mn-ea"/>
                <a:cs typeface="+mn-cs"/>
              </a:rPr>
              <a:t>Otautahi</a:t>
            </a:r>
            <a:r>
              <a:rPr lang="en-NZ" sz="1200" b="0" i="0" u="none" strike="noStrike" kern="1200" baseline="0" dirty="0" smtClean="0">
                <a:solidFill>
                  <a:schemeClr val="tx1"/>
                </a:solidFill>
                <a:effectLst/>
                <a:latin typeface="+mn-lt"/>
                <a:ea typeface="+mn-ea"/>
                <a:cs typeface="+mn-cs"/>
              </a:rPr>
              <a:t> Christchurch Plan (OCP)   </a:t>
            </a:r>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34</a:t>
            </a:fld>
            <a:endParaRPr lang="en-NZ"/>
          </a:p>
        </p:txBody>
      </p:sp>
    </p:spTree>
    <p:extLst>
      <p:ext uri="{BB962C8B-B14F-4D97-AF65-F5344CB8AC3E}">
        <p14:creationId xmlns:p14="http://schemas.microsoft.com/office/powerpoint/2010/main" val="226077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1980" y="1531303"/>
            <a:ext cx="7618742" cy="1707197"/>
          </a:xfrm>
          <a:prstGeom prst="rect">
            <a:avLst/>
          </a:prstGeom>
        </p:spPr>
        <p:txBody>
          <a:bodyPr/>
          <a:lstStyle>
            <a:lvl1pPr>
              <a:defRPr sz="6000">
                <a:solidFill>
                  <a:srgbClr val="FFFFFF"/>
                </a:solidFill>
              </a:defRPr>
            </a:lvl1pPr>
          </a:lstStyle>
          <a:p>
            <a:r>
              <a:rPr lang="en-US" dirty="0" smtClean="0"/>
              <a:t>Presentation title goes here</a:t>
            </a:r>
            <a:endParaRPr lang="en-NZ" dirty="0"/>
          </a:p>
        </p:txBody>
      </p:sp>
      <p:sp>
        <p:nvSpPr>
          <p:cNvPr id="9" name="Text Placeholder 6"/>
          <p:cNvSpPr>
            <a:spLocks noGrp="1"/>
          </p:cNvSpPr>
          <p:nvPr>
            <p:ph type="body" sz="quarter" idx="10" hasCustomPrompt="1"/>
          </p:nvPr>
        </p:nvSpPr>
        <p:spPr>
          <a:xfrm>
            <a:off x="601663" y="3429634"/>
            <a:ext cx="5887914" cy="2193925"/>
          </a:xfrm>
          <a:prstGeom prst="rect">
            <a:avLst/>
          </a:prstGeom>
        </p:spPr>
        <p:txBody>
          <a:bodyPr/>
          <a:lstStyle>
            <a:lvl1pPr marL="0" indent="0">
              <a:buNone/>
              <a:defRPr>
                <a:solidFill>
                  <a:srgbClr val="FFFFFF"/>
                </a:solidFill>
              </a:defRPr>
            </a:lvl1pPr>
          </a:lstStyle>
          <a:p>
            <a:pPr lvl="0"/>
            <a:r>
              <a:rPr lang="en-US" dirty="0" smtClean="0"/>
              <a:t>Sub heading/author/date goes here</a:t>
            </a:r>
          </a:p>
        </p:txBody>
      </p:sp>
    </p:spTree>
    <p:extLst>
      <p:ext uri="{BB962C8B-B14F-4D97-AF65-F5344CB8AC3E}">
        <p14:creationId xmlns:p14="http://schemas.microsoft.com/office/powerpoint/2010/main" val="86569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1607185"/>
            <a:ext cx="7658100" cy="3201035"/>
          </a:xfrm>
          <a:prstGeom prst="rect">
            <a:avLst/>
          </a:prstGeom>
        </p:spPr>
        <p:txBody>
          <a:bodyPr/>
          <a:lstStyle>
            <a:lvl1pPr>
              <a:defRPr>
                <a:solidFill>
                  <a:srgbClr val="FFFFFF"/>
                </a:solidFill>
              </a:defRPr>
            </a:lvl1pPr>
          </a:lstStyle>
          <a:p>
            <a:r>
              <a:rPr lang="en-US" dirty="0" smtClean="0"/>
              <a:t>“Pull quote or </a:t>
            </a:r>
            <a:br>
              <a:rPr lang="en-US" dirty="0" smtClean="0"/>
            </a:br>
            <a:r>
              <a:rPr lang="en-US" dirty="0" smtClean="0"/>
              <a:t>key message</a:t>
            </a:r>
            <a:br>
              <a:rPr lang="en-US" dirty="0" smtClean="0"/>
            </a:br>
            <a:r>
              <a:rPr lang="en-US" dirty="0" smtClean="0"/>
              <a:t>slide”</a:t>
            </a:r>
            <a:endParaRPr lang="en-NZ" dirty="0"/>
          </a:p>
        </p:txBody>
      </p:sp>
      <p:sp>
        <p:nvSpPr>
          <p:cNvPr id="3" name="Text Placeholder 6"/>
          <p:cNvSpPr>
            <a:spLocks noGrp="1"/>
          </p:cNvSpPr>
          <p:nvPr>
            <p:ph type="body" sz="quarter" idx="10" hasCustomPrompt="1"/>
          </p:nvPr>
        </p:nvSpPr>
        <p:spPr>
          <a:xfrm>
            <a:off x="647700" y="3711257"/>
            <a:ext cx="4168457" cy="2193925"/>
          </a:xfrm>
          <a:prstGeom prst="rect">
            <a:avLst/>
          </a:prstGeom>
        </p:spPr>
        <p:txBody>
          <a:bodyPr/>
          <a:lstStyle>
            <a:lvl1pPr marL="0" indent="0">
              <a:buNone/>
              <a:defRPr>
                <a:solidFill>
                  <a:srgbClr val="FFFFFF"/>
                </a:solidFill>
              </a:defRPr>
            </a:lvl1pPr>
          </a:lstStyle>
          <a:p>
            <a:pPr lvl="0"/>
            <a:r>
              <a:rPr lang="en-US" dirty="0" smtClean="0"/>
              <a:t>Caption/credit goes here</a:t>
            </a:r>
          </a:p>
        </p:txBody>
      </p:sp>
    </p:spTree>
    <p:extLst>
      <p:ext uri="{BB962C8B-B14F-4D97-AF65-F5344CB8AC3E}">
        <p14:creationId xmlns:p14="http://schemas.microsoft.com/office/powerpoint/2010/main" val="243445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smtClean="0"/>
              <a:t>Thank you </a:t>
            </a:r>
            <a:br>
              <a:rPr lang="en-US" dirty="0" smtClean="0"/>
            </a:br>
            <a:r>
              <a:rPr lang="en-US" dirty="0" smtClean="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smtClean="0"/>
              <a:t>Contact details</a:t>
            </a:r>
            <a:endParaRPr lang="en-NZ" dirty="0"/>
          </a:p>
        </p:txBody>
      </p:sp>
    </p:spTree>
    <p:extLst>
      <p:ext uri="{BB962C8B-B14F-4D97-AF65-F5344CB8AC3E}">
        <p14:creationId xmlns:p14="http://schemas.microsoft.com/office/powerpoint/2010/main" val="322456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2 May 2022</a:t>
            </a:r>
            <a:endParaRPr lang="en-NZ" dirty="0"/>
          </a:p>
        </p:txBody>
      </p:sp>
      <p:sp>
        <p:nvSpPr>
          <p:cNvPr id="11" name="Footer Placeholder 10"/>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6444969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lvl1pPr>
              <a:defRPr/>
            </a:lvl1pPr>
          </a:lstStyle>
          <a:p>
            <a:r>
              <a:rPr lang="en-NZ" smtClean="0"/>
              <a:t>Housing &amp; Business Choice Webinar - Residential Intensification</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58419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smtClean="0"/>
              <a:t>2 May 2022</a:t>
            </a:r>
            <a:endParaRPr lang="en-NZ" dirty="0"/>
          </a:p>
        </p:txBody>
      </p:sp>
      <p:sp>
        <p:nvSpPr>
          <p:cNvPr id="14" name="Footer Placeholder 13"/>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58773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2 May 2022</a:t>
            </a:r>
            <a:endParaRPr lang="en-NZ" dirty="0"/>
          </a:p>
        </p:txBody>
      </p:sp>
      <p:sp>
        <p:nvSpPr>
          <p:cNvPr id="10" name="Footer Placeholder 9"/>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04485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 May 2022</a:t>
            </a:r>
            <a:endParaRPr lang="en-NZ" dirty="0"/>
          </a:p>
        </p:txBody>
      </p:sp>
      <p:sp>
        <p:nvSpPr>
          <p:cNvPr id="8" name="Footer Placeholder 7"/>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752314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20278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smtClean="0"/>
              <a:t>Thank you </a:t>
            </a:r>
            <a:br>
              <a:rPr lang="en-US" dirty="0" smtClean="0"/>
            </a:br>
            <a:r>
              <a:rPr lang="en-US" dirty="0" smtClean="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smtClean="0"/>
              <a:t>Contact details</a:t>
            </a:r>
            <a:endParaRPr lang="en-NZ" dirty="0"/>
          </a:p>
        </p:txBody>
      </p:sp>
    </p:spTree>
    <p:extLst>
      <p:ext uri="{BB962C8B-B14F-4D97-AF65-F5344CB8AC3E}">
        <p14:creationId xmlns:p14="http://schemas.microsoft.com/office/powerpoint/2010/main" val="3463735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2 May 2022</a:t>
            </a:r>
            <a:endParaRPr lang="en-NZ" dirty="0"/>
          </a:p>
        </p:txBody>
      </p:sp>
      <p:sp>
        <p:nvSpPr>
          <p:cNvPr id="11" name="Footer Placeholder 10"/>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0241394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2 May 2022</a:t>
            </a:r>
            <a:endParaRPr lang="en-NZ" dirty="0"/>
          </a:p>
        </p:txBody>
      </p:sp>
      <p:sp>
        <p:nvSpPr>
          <p:cNvPr id="11" name="Footer Placeholder 10"/>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36915201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2695079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smtClean="0"/>
              <a:t>2 May 2022</a:t>
            </a:r>
            <a:endParaRPr lang="en-NZ" dirty="0"/>
          </a:p>
        </p:txBody>
      </p:sp>
      <p:sp>
        <p:nvSpPr>
          <p:cNvPr id="14" name="Footer Placeholder 13"/>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23697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2 May 2022</a:t>
            </a:r>
            <a:endParaRPr lang="en-NZ" dirty="0"/>
          </a:p>
        </p:txBody>
      </p:sp>
      <p:sp>
        <p:nvSpPr>
          <p:cNvPr id="10" name="Footer Placeholder 9"/>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3926925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 May 2022</a:t>
            </a:r>
            <a:endParaRPr lang="en-NZ" dirty="0"/>
          </a:p>
        </p:txBody>
      </p:sp>
      <p:sp>
        <p:nvSpPr>
          <p:cNvPr id="8" name="Footer Placeholder 7"/>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268548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lvl1pPr>
              <a:defRPr/>
            </a:lvl1pPr>
          </a:lstStyle>
          <a:p>
            <a:r>
              <a:rPr lang="en-NZ" smtClean="0"/>
              <a:t>Housing &amp; Business Choice Webinar - Residential Intensification</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12098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80" y="1531303"/>
            <a:ext cx="8580120" cy="1707197"/>
          </a:xfrm>
          <a:prstGeom prst="rect">
            <a:avLst/>
          </a:prstGeom>
        </p:spPr>
        <p:txBody>
          <a:bodyPr/>
          <a:lstStyle>
            <a:lvl1pPr>
              <a:defRPr sz="4800">
                <a:solidFill>
                  <a:srgbClr val="FFFFFF"/>
                </a:solidFill>
              </a:defRPr>
            </a:lvl1pPr>
          </a:lstStyle>
          <a:p>
            <a:r>
              <a:rPr lang="en-US" dirty="0" smtClean="0"/>
              <a:t>Divider/section headline</a:t>
            </a:r>
            <a:endParaRPr lang="en-NZ" dirty="0"/>
          </a:p>
        </p:txBody>
      </p:sp>
      <p:sp>
        <p:nvSpPr>
          <p:cNvPr id="3" name="Text Placeholder 6"/>
          <p:cNvSpPr>
            <a:spLocks noGrp="1"/>
          </p:cNvSpPr>
          <p:nvPr>
            <p:ph type="body" sz="quarter" idx="10" hasCustomPrompt="1"/>
          </p:nvPr>
        </p:nvSpPr>
        <p:spPr>
          <a:xfrm>
            <a:off x="601663" y="2515234"/>
            <a:ext cx="4168457" cy="2193925"/>
          </a:xfrm>
          <a:prstGeom prst="rect">
            <a:avLst/>
          </a:prstGeom>
        </p:spPr>
        <p:txBody>
          <a:bodyPr/>
          <a:lstStyle>
            <a:lvl1pPr marL="0" indent="0">
              <a:buNone/>
              <a:defRPr>
                <a:solidFill>
                  <a:srgbClr val="FFFFFF"/>
                </a:solidFill>
              </a:defRPr>
            </a:lvl1pPr>
          </a:lstStyle>
          <a:p>
            <a:pPr lvl="0"/>
            <a:r>
              <a:rPr lang="en-US" dirty="0" smtClean="0"/>
              <a:t>Sub heading goes here</a:t>
            </a:r>
          </a:p>
        </p:txBody>
      </p:sp>
    </p:spTree>
    <p:extLst>
      <p:ext uri="{BB962C8B-B14F-4D97-AF65-F5344CB8AC3E}">
        <p14:creationId xmlns:p14="http://schemas.microsoft.com/office/powerpoint/2010/main" val="125231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1607185"/>
            <a:ext cx="7658100" cy="3201035"/>
          </a:xfrm>
          <a:prstGeom prst="rect">
            <a:avLst/>
          </a:prstGeom>
        </p:spPr>
        <p:txBody>
          <a:bodyPr/>
          <a:lstStyle>
            <a:lvl1pPr>
              <a:defRPr>
                <a:solidFill>
                  <a:srgbClr val="FFFFFF"/>
                </a:solidFill>
              </a:defRPr>
            </a:lvl1pPr>
          </a:lstStyle>
          <a:p>
            <a:r>
              <a:rPr lang="en-US" dirty="0" smtClean="0"/>
              <a:t>“Pull quote or </a:t>
            </a:r>
            <a:br>
              <a:rPr lang="en-US" dirty="0" smtClean="0"/>
            </a:br>
            <a:r>
              <a:rPr lang="en-US" dirty="0" smtClean="0"/>
              <a:t>key message</a:t>
            </a:r>
            <a:br>
              <a:rPr lang="en-US" dirty="0" smtClean="0"/>
            </a:br>
            <a:r>
              <a:rPr lang="en-US" dirty="0" smtClean="0"/>
              <a:t>slide”</a:t>
            </a:r>
            <a:endParaRPr lang="en-NZ" dirty="0"/>
          </a:p>
        </p:txBody>
      </p:sp>
      <p:sp>
        <p:nvSpPr>
          <p:cNvPr id="3" name="Text Placeholder 6"/>
          <p:cNvSpPr>
            <a:spLocks noGrp="1"/>
          </p:cNvSpPr>
          <p:nvPr>
            <p:ph type="body" sz="quarter" idx="10" hasCustomPrompt="1"/>
          </p:nvPr>
        </p:nvSpPr>
        <p:spPr>
          <a:xfrm>
            <a:off x="647700" y="3711257"/>
            <a:ext cx="4168457" cy="2193925"/>
          </a:xfrm>
          <a:prstGeom prst="rect">
            <a:avLst/>
          </a:prstGeom>
        </p:spPr>
        <p:txBody>
          <a:bodyPr/>
          <a:lstStyle>
            <a:lvl1pPr marL="0" indent="0">
              <a:buNone/>
              <a:defRPr>
                <a:solidFill>
                  <a:srgbClr val="FFFFFF"/>
                </a:solidFill>
              </a:defRPr>
            </a:lvl1pPr>
          </a:lstStyle>
          <a:p>
            <a:pPr lvl="0"/>
            <a:r>
              <a:rPr lang="en-US" dirty="0" smtClean="0"/>
              <a:t>Caption/credit goes here</a:t>
            </a:r>
          </a:p>
        </p:txBody>
      </p:sp>
    </p:spTree>
    <p:extLst>
      <p:ext uri="{BB962C8B-B14F-4D97-AF65-F5344CB8AC3E}">
        <p14:creationId xmlns:p14="http://schemas.microsoft.com/office/powerpoint/2010/main" val="208648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28010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smtClean="0"/>
              <a:t>2 May 2022</a:t>
            </a:r>
            <a:endParaRPr lang="en-NZ" dirty="0"/>
          </a:p>
        </p:txBody>
      </p:sp>
      <p:sp>
        <p:nvSpPr>
          <p:cNvPr id="14" name="Footer Placeholder 13"/>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0131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2 May 2022</a:t>
            </a:r>
            <a:endParaRPr lang="en-NZ" dirty="0"/>
          </a:p>
        </p:txBody>
      </p:sp>
      <p:sp>
        <p:nvSpPr>
          <p:cNvPr id="10" name="Footer Placeholder 9"/>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94541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 May 2022</a:t>
            </a:r>
            <a:endParaRPr lang="en-NZ" dirty="0"/>
          </a:p>
        </p:txBody>
      </p:sp>
      <p:sp>
        <p:nvSpPr>
          <p:cNvPr id="8" name="Footer Placeholder 7"/>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30461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lvl1pPr>
              <a:defRPr/>
            </a:lvl1pPr>
          </a:lstStyle>
          <a:p>
            <a:r>
              <a:rPr lang="en-NZ" smtClean="0"/>
              <a:t>Housing &amp; Business Choice Webinar - Residential Intensification</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80167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271708"/>
          </a:xfrm>
          <a:prstGeom prst="rect">
            <a:avLst/>
          </a:prstGeom>
        </p:spPr>
        <p:txBody>
          <a:bodyPr anchor="ctr"/>
          <a:lstStyle>
            <a:lvl1pPr marL="0" indent="0" algn="ctr">
              <a:buNone/>
              <a:defRPr/>
            </a:lvl1pPr>
          </a:lstStyle>
          <a:p>
            <a:r>
              <a:rPr lang="en-NZ" dirty="0" smtClean="0"/>
              <a:t>Insert picture</a:t>
            </a:r>
            <a:endParaRPr lang="en-NZ" dirty="0"/>
          </a:p>
        </p:txBody>
      </p:sp>
      <p:pic>
        <p:nvPicPr>
          <p:cNvPr id="5" name="Picture 4" descr="Christchurch City Council" title="Christchurch City Counci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0" name="Date Placeholder 9"/>
          <p:cNvSpPr>
            <a:spLocks noGrp="1"/>
          </p:cNvSpPr>
          <p:nvPr>
            <p:ph type="dt" sz="half" idx="11"/>
          </p:nvPr>
        </p:nvSpPr>
        <p:spPr/>
        <p:txBody>
          <a:bodyPr/>
          <a:lstStyle/>
          <a:p>
            <a:r>
              <a:rPr lang="en-US" smtClean="0"/>
              <a:t>2 May 2022</a:t>
            </a:r>
            <a:endParaRPr lang="en-NZ" dirty="0"/>
          </a:p>
        </p:txBody>
      </p:sp>
      <p:sp>
        <p:nvSpPr>
          <p:cNvPr id="11" name="Footer Placeholder 10"/>
          <p:cNvSpPr>
            <a:spLocks noGrp="1"/>
          </p:cNvSpPr>
          <p:nvPr>
            <p:ph type="ftr" sz="quarter" idx="12"/>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65149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80" y="1531303"/>
            <a:ext cx="8580120" cy="1707197"/>
          </a:xfrm>
          <a:prstGeom prst="rect">
            <a:avLst/>
          </a:prstGeom>
        </p:spPr>
        <p:txBody>
          <a:bodyPr/>
          <a:lstStyle>
            <a:lvl1pPr>
              <a:defRPr sz="4800">
                <a:solidFill>
                  <a:srgbClr val="FFFFFF"/>
                </a:solidFill>
              </a:defRPr>
            </a:lvl1pPr>
          </a:lstStyle>
          <a:p>
            <a:r>
              <a:rPr lang="en-US" dirty="0" smtClean="0"/>
              <a:t>Divider/section headline</a:t>
            </a:r>
            <a:endParaRPr lang="en-NZ" dirty="0"/>
          </a:p>
        </p:txBody>
      </p:sp>
      <p:sp>
        <p:nvSpPr>
          <p:cNvPr id="3" name="Text Placeholder 6"/>
          <p:cNvSpPr>
            <a:spLocks noGrp="1"/>
          </p:cNvSpPr>
          <p:nvPr>
            <p:ph type="body" sz="quarter" idx="10" hasCustomPrompt="1"/>
          </p:nvPr>
        </p:nvSpPr>
        <p:spPr>
          <a:xfrm>
            <a:off x="601663" y="2515234"/>
            <a:ext cx="4168457" cy="2193925"/>
          </a:xfrm>
          <a:prstGeom prst="rect">
            <a:avLst/>
          </a:prstGeom>
        </p:spPr>
        <p:txBody>
          <a:bodyPr/>
          <a:lstStyle>
            <a:lvl1pPr marL="0" indent="0">
              <a:buNone/>
              <a:defRPr>
                <a:solidFill>
                  <a:srgbClr val="FFFFFF"/>
                </a:solidFill>
              </a:defRPr>
            </a:lvl1pPr>
          </a:lstStyle>
          <a:p>
            <a:pPr lvl="0"/>
            <a:r>
              <a:rPr lang="en-US" dirty="0" smtClean="0"/>
              <a:t>Sub heading goes here</a:t>
            </a:r>
          </a:p>
        </p:txBody>
      </p:sp>
    </p:spTree>
    <p:extLst>
      <p:ext uri="{BB962C8B-B14F-4D97-AF65-F5344CB8AC3E}">
        <p14:creationId xmlns:p14="http://schemas.microsoft.com/office/powerpoint/2010/main" val="999580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70"/>
            <a:ext cx="12190631" cy="685723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378065963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2 May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Housing &amp; Business Choice Webinar - Residential Intensification</a:t>
            </a:r>
            <a:endParaRPr lang="en-NZ"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userDrawn="1"/>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321308"/>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5" r:id="rId5"/>
    <p:sldLayoutId id="2147483705" r:id="rId6"/>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5"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2 May 2022</a:t>
            </a:r>
            <a:endParaRPr lang="en-NZ" dirty="0"/>
          </a:p>
        </p:txBody>
      </p:sp>
      <p:sp>
        <p:nvSpPr>
          <p:cNvPr id="16"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606132053"/>
      </p:ext>
    </p:extLst>
  </p:cSld>
  <p:clrMap bg1="lt1" tx1="dk1" bg2="lt2" tx2="dk2" accent1="accent1" accent2="accent2" accent3="accent3" accent4="accent4" accent5="accent5" accent6="accent6" hlink="hlink" folHlink="folHlink"/>
  <p:sldLayoutIdLst>
    <p:sldLayoutId id="2147483697"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7060" y="6471251"/>
            <a:ext cx="966136" cy="234527"/>
          </a:xfrm>
          <a:prstGeom prst="rect">
            <a:avLst/>
          </a:prstGeom>
        </p:spPr>
      </p:pic>
    </p:spTree>
    <p:extLst>
      <p:ext uri="{BB962C8B-B14F-4D97-AF65-F5344CB8AC3E}">
        <p14:creationId xmlns:p14="http://schemas.microsoft.com/office/powerpoint/2010/main" val="3658078979"/>
      </p:ext>
    </p:extLst>
  </p:cSld>
  <p:clrMap bg1="lt1" tx1="dk1" bg2="lt2" tx2="dk2" accent1="accent1" accent2="accent2" accent3="accent3" accent4="accent4" accent5="accent5" accent6="accent6" hlink="hlink" folHlink="folHlink"/>
  <p:sldLayoutIdLst>
    <p:sldLayoutId id="2147483664" r:id="rId1"/>
    <p:sldLayoutId id="2147483687" r:id="rId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460501072"/>
      </p:ext>
    </p:extLst>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2 May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Housing &amp; Business Choice Webinar - Residential Intensification</a:t>
            </a:r>
            <a:endParaRPr lang="en-NZ"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5405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518315121"/>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2 May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Housing &amp; Business Choice Webinar - Residential Intensification</a:t>
            </a:r>
            <a:endParaRPr lang="en-NZ"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userDrawn="1"/>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1673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7060" y="6471251"/>
            <a:ext cx="966136" cy="234527"/>
          </a:xfrm>
          <a:prstGeom prst="rect">
            <a:avLst/>
          </a:prstGeom>
        </p:spPr>
      </p:pic>
    </p:spTree>
    <p:extLst>
      <p:ext uri="{BB962C8B-B14F-4D97-AF65-F5344CB8AC3E}">
        <p14:creationId xmlns:p14="http://schemas.microsoft.com/office/powerpoint/2010/main" val="2158470364"/>
      </p:ext>
    </p:extLst>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2338" y="385927"/>
            <a:ext cx="11547071" cy="932329"/>
          </a:xfrm>
        </p:spPr>
        <p:txBody>
          <a:bodyPr/>
          <a:lstStyle/>
          <a:p>
            <a:r>
              <a:rPr lang="en-NZ" sz="6000" b="1" dirty="0" smtClean="0">
                <a:latin typeface="+mn-lt"/>
              </a:rPr>
              <a:t>Kia </a:t>
            </a:r>
            <a:r>
              <a:rPr lang="en-NZ" sz="6000" b="1" dirty="0" err="1" smtClean="0">
                <a:latin typeface="+mn-lt"/>
              </a:rPr>
              <a:t>ora</a:t>
            </a:r>
            <a:r>
              <a:rPr lang="en-NZ" sz="6000" b="1" dirty="0" smtClean="0">
                <a:latin typeface="+mn-lt"/>
              </a:rPr>
              <a:t> </a:t>
            </a:r>
            <a:r>
              <a:rPr lang="en-NZ" sz="6000" dirty="0" smtClean="0">
                <a:latin typeface="+mn-lt"/>
              </a:rPr>
              <a:t>welcome to our webinar</a:t>
            </a:r>
            <a:endParaRPr lang="en-NZ" sz="6000" dirty="0">
              <a:latin typeface="+mn-lt"/>
            </a:endParaRPr>
          </a:p>
        </p:txBody>
      </p:sp>
      <p:sp>
        <p:nvSpPr>
          <p:cNvPr id="5" name="TextBox 4"/>
          <p:cNvSpPr txBox="1"/>
          <p:nvPr/>
        </p:nvSpPr>
        <p:spPr>
          <a:xfrm>
            <a:off x="429826" y="1216141"/>
            <a:ext cx="107870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smtClean="0">
                <a:ln>
                  <a:noFill/>
                </a:ln>
                <a:solidFill>
                  <a:srgbClr val="FFFFFF"/>
                </a:solidFill>
                <a:effectLst/>
                <a:uLnTx/>
                <a:uFillTx/>
                <a:latin typeface="Source Sans Pro"/>
                <a:ea typeface="+mn-ea"/>
                <a:cs typeface="+mn-cs"/>
              </a:rPr>
              <a:t>Thanks for joining us. Your camera and mic are turned off, but once the session starts you can interact with the team</a:t>
            </a:r>
            <a:endParaRPr kumimoji="0" lang="en-NZ" sz="2400" b="0" i="0" u="none" strike="noStrike" kern="1200" cap="none" spc="0" normalizeH="0" baseline="0" noProof="0" dirty="0">
              <a:ln>
                <a:noFill/>
              </a:ln>
              <a:solidFill>
                <a:srgbClr val="FFFFFF"/>
              </a:solidFill>
              <a:effectLst/>
              <a:uLnTx/>
              <a:uFillTx/>
              <a:latin typeface="Source Sans Pro"/>
              <a:ea typeface="+mn-ea"/>
              <a:cs typeface="+mn-cs"/>
            </a:endParaRPr>
          </a:p>
        </p:txBody>
      </p:sp>
      <p:grpSp>
        <p:nvGrpSpPr>
          <p:cNvPr id="3" name="Group 2"/>
          <p:cNvGrpSpPr/>
          <p:nvPr/>
        </p:nvGrpSpPr>
        <p:grpSpPr>
          <a:xfrm>
            <a:off x="447553" y="2121088"/>
            <a:ext cx="3726352" cy="3809748"/>
            <a:chOff x="422338" y="2686942"/>
            <a:chExt cx="3726352" cy="3809748"/>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338" y="3923861"/>
              <a:ext cx="720000" cy="720000"/>
            </a:xfrm>
            <a:prstGeom prst="rect">
              <a:avLst/>
            </a:prstGeom>
          </p:spPr>
        </p:pic>
        <p:sp>
          <p:nvSpPr>
            <p:cNvPr id="14" name="Rectangle 13"/>
            <p:cNvSpPr/>
            <p:nvPr/>
          </p:nvSpPr>
          <p:spPr>
            <a:xfrm>
              <a:off x="429826" y="2686942"/>
              <a:ext cx="371886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Microsoft </a:t>
              </a:r>
              <a:r>
                <a:rPr kumimoji="0" lang="en-NZ" sz="2000" b="1" i="0" u="none" strike="noStrike" kern="1200" cap="none" spc="0" normalizeH="0" baseline="0" noProof="0" dirty="0">
                  <a:ln>
                    <a:noFill/>
                  </a:ln>
                  <a:solidFill>
                    <a:srgbClr val="FFFFFF"/>
                  </a:solidFill>
                  <a:effectLst/>
                  <a:uLnTx/>
                  <a:uFillTx/>
                  <a:latin typeface="Source Sans Pro"/>
                  <a:ea typeface="+mn-ea"/>
                  <a:cs typeface="+mn-cs"/>
                </a:rPr>
                <a:t>Teams </a:t>
              </a: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users:</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38" y="3147628"/>
              <a:ext cx="720000" cy="720000"/>
            </a:xfrm>
            <a:prstGeom prst="rect">
              <a:avLst/>
            </a:prstGeom>
          </p:spPr>
        </p:pic>
        <p:sp>
          <p:nvSpPr>
            <p:cNvPr id="18" name="Rectangle 17"/>
            <p:cNvSpPr/>
            <p:nvPr/>
          </p:nvSpPr>
          <p:spPr>
            <a:xfrm>
              <a:off x="1173663" y="3172703"/>
              <a:ext cx="2437709"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Ask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questions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
              </a:r>
              <a:b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b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through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Q&amp;A</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tab</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React to comments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
              </a:r>
              <a:b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b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by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pressing the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‘thumbs up’ </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To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turn on live captions press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the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‘more’ tab and select ‘turn on live captions’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38" y="4834696"/>
              <a:ext cx="720000" cy="720000"/>
            </a:xfrm>
            <a:prstGeom prst="rect">
              <a:avLst/>
            </a:prstGeom>
          </p:spPr>
        </p:pic>
      </p:grpSp>
      <p:grpSp>
        <p:nvGrpSpPr>
          <p:cNvPr id="6" name="Group 5"/>
          <p:cNvGrpSpPr/>
          <p:nvPr/>
        </p:nvGrpSpPr>
        <p:grpSpPr>
          <a:xfrm>
            <a:off x="8045286" y="2127651"/>
            <a:ext cx="3718864" cy="1386540"/>
            <a:chOff x="3745278" y="2709493"/>
            <a:chExt cx="3718864" cy="138654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734" y="3147628"/>
              <a:ext cx="720000" cy="720000"/>
            </a:xfrm>
            <a:prstGeom prst="rect">
              <a:avLst/>
            </a:prstGeom>
          </p:spPr>
        </p:pic>
        <p:sp>
          <p:nvSpPr>
            <p:cNvPr id="22" name="Rectangle 21"/>
            <p:cNvSpPr/>
            <p:nvPr/>
          </p:nvSpPr>
          <p:spPr>
            <a:xfrm>
              <a:off x="3745278" y="2709493"/>
              <a:ext cx="371886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Web browsers (no app):</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23" name="Rectangle 22"/>
            <p:cNvSpPr/>
            <p:nvPr/>
          </p:nvSpPr>
          <p:spPr>
            <a:xfrm>
              <a:off x="4506014" y="3172703"/>
              <a:ext cx="290433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Ask questions during the webinar by emailing: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engagement@ccc.govt.nz</a:t>
              </a:r>
            </a:p>
          </p:txBody>
        </p:sp>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9279" y="5270043"/>
            <a:ext cx="720000" cy="72000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904789" y="2535703"/>
            <a:ext cx="720000" cy="720000"/>
          </a:xfrm>
          <a:prstGeom prst="rect">
            <a:avLst/>
          </a:prstGeom>
        </p:spPr>
      </p:pic>
      <p:sp>
        <p:nvSpPr>
          <p:cNvPr id="28" name="Rectangle 27"/>
          <p:cNvSpPr/>
          <p:nvPr/>
        </p:nvSpPr>
        <p:spPr>
          <a:xfrm>
            <a:off x="3904789" y="2021335"/>
            <a:ext cx="371886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We recommend</a:t>
            </a:r>
            <a:r>
              <a:rPr kumimoji="0" lang="en-NZ" sz="2000" b="1" i="0" u="none" strike="noStrike" kern="1200" cap="none" spc="0" normalizeH="0" noProof="0" dirty="0" smtClean="0">
                <a:ln>
                  <a:noFill/>
                </a:ln>
                <a:solidFill>
                  <a:srgbClr val="FFFFFF"/>
                </a:solidFill>
                <a:effectLst/>
                <a:uLnTx/>
                <a:uFillTx/>
                <a:latin typeface="Source Sans Pro"/>
                <a:ea typeface="+mn-ea"/>
                <a:cs typeface="+mn-cs"/>
              </a:rPr>
              <a:t> you use </a:t>
            </a:r>
            <a:r>
              <a:rPr kumimoji="0" lang="en-NZ" sz="2000" b="1" i="0" u="none" strike="noStrike" kern="1200" cap="none" spc="0" normalizeH="0" noProof="0" dirty="0" err="1" smtClean="0">
                <a:ln>
                  <a:noFill/>
                </a:ln>
                <a:solidFill>
                  <a:srgbClr val="FFFFFF"/>
                </a:solidFill>
                <a:effectLst/>
                <a:uLnTx/>
                <a:uFillTx/>
                <a:latin typeface="Source Sans Pro"/>
                <a:ea typeface="+mn-ea"/>
                <a:cs typeface="+mn-cs"/>
              </a:rPr>
              <a:t>Slido</a:t>
            </a: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29" name="Rectangle 28"/>
          <p:cNvSpPr/>
          <p:nvPr/>
        </p:nvSpPr>
        <p:spPr>
          <a:xfrm>
            <a:off x="4721811" y="2367451"/>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a:t>
            </a:r>
            <a:r>
              <a:rPr kumimoji="0" lang="en-NZ" sz="1800" b="0" i="0" u="none" strike="noStrike" kern="1200" cap="none" spc="0" normalizeH="0" noProof="0" dirty="0" smtClean="0">
                <a:ln>
                  <a:noFill/>
                </a:ln>
                <a:solidFill>
                  <a:srgbClr val="FFFFFF"/>
                </a:solidFill>
                <a:effectLst/>
                <a:uLnTx/>
                <a:uFillTx/>
                <a:latin typeface="Source Sans Pro"/>
                <a:ea typeface="+mn-ea"/>
                <a:cs typeface="+mn-cs"/>
              </a:rPr>
              <a:t> and enter in the code: </a:t>
            </a:r>
            <a:r>
              <a:rPr kumimoji="0" lang="en-NZ" sz="1800" b="1" i="0" u="none" strike="noStrike" kern="1200" cap="none" spc="0" normalizeH="0" noProof="0" dirty="0" smtClean="0">
                <a:ln>
                  <a:noFill/>
                </a:ln>
                <a:solidFill>
                  <a:srgbClr val="FFFFFF"/>
                </a:solidFill>
                <a:effectLst/>
                <a:uLnTx/>
                <a:uFillTx/>
                <a:latin typeface="Source Sans Pro"/>
                <a:ea typeface="+mn-ea"/>
                <a:cs typeface="+mn-cs"/>
              </a:rPr>
              <a:t>762020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baseline="0" dirty="0" smtClean="0">
                <a:solidFill>
                  <a:srgbClr val="FFFFFF"/>
                </a:solidFill>
                <a:latin typeface="Source Sans Pro"/>
              </a:rPr>
              <a:t>Alternatively,</a:t>
            </a:r>
            <a:r>
              <a:rPr lang="en-NZ" b="1" dirty="0" smtClean="0">
                <a:solidFill>
                  <a:srgbClr val="FFFFFF"/>
                </a:solidFill>
                <a:latin typeface="Source Sans Pro"/>
              </a:rPr>
              <a:t> you can join using this QR </a:t>
            </a:r>
            <a:r>
              <a:rPr lang="en-NZ" b="1" dirty="0" smtClean="0">
                <a:solidFill>
                  <a:srgbClr val="FFFFFF"/>
                </a:solidFill>
                <a:latin typeface="Source Sans Pro"/>
              </a:rPr>
              <a:t>code with your mobile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30" name="Rectangle 29"/>
          <p:cNvSpPr/>
          <p:nvPr/>
        </p:nvSpPr>
        <p:spPr>
          <a:xfrm>
            <a:off x="4519279" y="5255744"/>
            <a:ext cx="405945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When you ask a question,</a:t>
            </a:r>
            <a:r>
              <a:rPr kumimoji="0" lang="en-NZ" sz="1800" b="0" i="0" u="none" strike="noStrike" kern="1200" cap="none" spc="0" normalizeH="0" noProof="0" dirty="0" smtClean="0">
                <a:ln>
                  <a:noFill/>
                </a:ln>
                <a:solidFill>
                  <a:srgbClr val="FFFFFF"/>
                </a:solidFill>
                <a:effectLst/>
                <a:uLnTx/>
                <a:uFillTx/>
                <a:latin typeface="Source Sans Pro"/>
                <a:ea typeface="+mn-ea"/>
                <a:cs typeface="+mn-cs"/>
              </a:rPr>
              <a:t> it </a:t>
            </a:r>
            <a:r>
              <a:rPr lang="en-NZ" dirty="0" smtClean="0">
                <a:solidFill>
                  <a:srgbClr val="FFFFFF"/>
                </a:solidFill>
                <a:latin typeface="Source Sans Pro"/>
              </a:rPr>
              <a:t>will be answered by a moderator. You will either get a written answer or an indication that something will be verbally answered so </a:t>
            </a:r>
            <a:r>
              <a:rPr lang="en-NZ" b="1" dirty="0" smtClean="0">
                <a:solidFill>
                  <a:srgbClr val="FFFFFF"/>
                </a:solidFill>
                <a:latin typeface="Source Sans Pro"/>
              </a:rPr>
              <a:t>keep </a:t>
            </a:r>
            <a:r>
              <a:rPr lang="en-NZ" b="1" dirty="0" err="1" smtClean="0">
                <a:solidFill>
                  <a:srgbClr val="FFFFFF"/>
                </a:solidFill>
                <a:latin typeface="Source Sans Pro"/>
              </a:rPr>
              <a:t>Slido</a:t>
            </a:r>
            <a:r>
              <a:rPr lang="en-NZ" b="1" dirty="0" smtClean="0">
                <a:solidFill>
                  <a:srgbClr val="FFFFFF"/>
                </a:solidFill>
                <a:latin typeface="Source Sans Pro"/>
              </a:rPr>
              <a:t> open</a:t>
            </a:r>
            <a:endParaRPr kumimoji="0" lang="en-NZ" sz="1800" b="1" i="0" u="none" strike="noStrike" kern="1200" cap="none" spc="0" normalizeH="0" baseline="0" noProof="0" dirty="0">
              <a:ln>
                <a:noFill/>
              </a:ln>
              <a:solidFill>
                <a:srgbClr val="FFFFFF"/>
              </a:solidFill>
              <a:effectLst/>
              <a:uLnTx/>
              <a:uFillTx/>
              <a:latin typeface="Source Sans Pro"/>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7746" y="3895189"/>
            <a:ext cx="1201261" cy="1201261"/>
          </a:xfrm>
          <a:prstGeom prst="rect">
            <a:avLst/>
          </a:prstGeom>
        </p:spPr>
      </p:pic>
    </p:spTree>
    <p:extLst>
      <p:ext uri="{BB962C8B-B14F-4D97-AF65-F5344CB8AC3E}">
        <p14:creationId xmlns:p14="http://schemas.microsoft.com/office/powerpoint/2010/main" val="3672068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of residential scope - MDRS</a:t>
            </a: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
        <p:nvSpPr>
          <p:cNvPr id="4" name="Content Placeholder 3"/>
          <p:cNvSpPr>
            <a:spLocks noGrp="1"/>
          </p:cNvSpPr>
          <p:nvPr>
            <p:ph sz="half" idx="1"/>
          </p:nvPr>
        </p:nvSpPr>
        <p:spPr>
          <a:xfrm>
            <a:off x="316871" y="1374746"/>
            <a:ext cx="11518882" cy="4856495"/>
          </a:xfrm>
        </p:spPr>
        <p:txBody>
          <a:bodyPr>
            <a:normAutofit/>
          </a:bodyPr>
          <a:lstStyle/>
          <a:p>
            <a:pPr marL="0" indent="0">
              <a:buNone/>
            </a:pPr>
            <a:r>
              <a:rPr lang="en-NZ" dirty="0" smtClean="0"/>
              <a:t>Current residential zones </a:t>
            </a:r>
            <a:r>
              <a:rPr lang="en-NZ" b="1" dirty="0" smtClean="0"/>
              <a:t>within scope</a:t>
            </a:r>
            <a:r>
              <a:rPr lang="en-NZ" dirty="0" smtClean="0"/>
              <a:t>:</a:t>
            </a:r>
          </a:p>
          <a:p>
            <a:pPr marL="0" indent="0">
              <a:buNone/>
            </a:pPr>
            <a:endParaRPr lang="en-NZ" sz="2000" dirty="0"/>
          </a:p>
          <a:p>
            <a:pPr marL="457200" lvl="1" indent="0">
              <a:spcBef>
                <a:spcPts val="600"/>
              </a:spcBef>
              <a:spcAft>
                <a:spcPts val="600"/>
              </a:spcAft>
              <a:buNone/>
            </a:pPr>
            <a:endParaRPr lang="en-NZ" sz="2000" dirty="0" smtClean="0"/>
          </a:p>
          <a:p>
            <a:pPr marL="457200" lvl="1" indent="0">
              <a:spcBef>
                <a:spcPts val="600"/>
              </a:spcBef>
              <a:spcAft>
                <a:spcPts val="600"/>
              </a:spcAft>
              <a:buNone/>
            </a:pPr>
            <a:endParaRPr lang="en-NZ" sz="2000" dirty="0"/>
          </a:p>
          <a:p>
            <a:pPr marL="0" lvl="1" indent="0">
              <a:spcBef>
                <a:spcPts val="600"/>
              </a:spcBef>
              <a:spcAft>
                <a:spcPts val="600"/>
              </a:spcAft>
              <a:buNone/>
            </a:pPr>
            <a:endParaRPr lang="en-NZ" dirty="0" smtClean="0"/>
          </a:p>
          <a:p>
            <a:pPr marL="0" lvl="1" indent="0">
              <a:spcBef>
                <a:spcPts val="600"/>
              </a:spcBef>
              <a:spcAft>
                <a:spcPts val="600"/>
              </a:spcAft>
              <a:buNone/>
            </a:pPr>
            <a:endParaRPr lang="en-NZ" sz="900" dirty="0" smtClean="0"/>
          </a:p>
          <a:p>
            <a:pPr marL="0" lvl="1" indent="0">
              <a:spcBef>
                <a:spcPts val="600"/>
              </a:spcBef>
              <a:spcAft>
                <a:spcPts val="600"/>
              </a:spcAft>
              <a:buNone/>
            </a:pPr>
            <a:r>
              <a:rPr lang="en-NZ" dirty="0" smtClean="0"/>
              <a:t>Current </a:t>
            </a:r>
            <a:r>
              <a:rPr lang="en-NZ" dirty="0"/>
              <a:t>residential zones </a:t>
            </a:r>
            <a:r>
              <a:rPr lang="en-NZ" b="1" dirty="0" smtClean="0"/>
              <a:t>outside of scope</a:t>
            </a:r>
            <a:r>
              <a:rPr lang="en-NZ" dirty="0" smtClean="0"/>
              <a:t>:</a:t>
            </a:r>
          </a:p>
        </p:txBody>
      </p:sp>
      <p:graphicFrame>
        <p:nvGraphicFramePr>
          <p:cNvPr id="3" name="Table 2"/>
          <p:cNvGraphicFramePr>
            <a:graphicFrameLocks noGrp="1"/>
          </p:cNvGraphicFramePr>
          <p:nvPr>
            <p:extLst/>
          </p:nvPr>
        </p:nvGraphicFramePr>
        <p:xfrm>
          <a:off x="745205" y="1815735"/>
          <a:ext cx="11326718" cy="1920240"/>
        </p:xfrm>
        <a:graphic>
          <a:graphicData uri="http://schemas.openxmlformats.org/drawingml/2006/table">
            <a:tbl>
              <a:tblPr firstRow="1" bandRow="1">
                <a:tableStyleId>{5C22544A-7EE6-4342-B048-85BDC9FD1C3A}</a:tableStyleId>
              </a:tblPr>
              <a:tblGrid>
                <a:gridCol w="5663359">
                  <a:extLst>
                    <a:ext uri="{9D8B030D-6E8A-4147-A177-3AD203B41FA5}">
                      <a16:colId xmlns:a16="http://schemas.microsoft.com/office/drawing/2014/main" val="4076140493"/>
                    </a:ext>
                  </a:extLst>
                </a:gridCol>
                <a:gridCol w="5663359">
                  <a:extLst>
                    <a:ext uri="{9D8B030D-6E8A-4147-A177-3AD203B41FA5}">
                      <a16:colId xmlns:a16="http://schemas.microsoft.com/office/drawing/2014/main" val="3242881850"/>
                    </a:ext>
                  </a:extLst>
                </a:gridCol>
              </a:tblGrid>
              <a:tr h="1878200">
                <a:tc>
                  <a:txBody>
                    <a:bodyPr/>
                    <a:lstStyle/>
                    <a:p>
                      <a:pPr marL="285750" lvl="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suburban zone</a:t>
                      </a:r>
                    </a:p>
                    <a:p>
                      <a:pPr marL="285750" lvl="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new neighbourhood zone</a:t>
                      </a:r>
                    </a:p>
                    <a:p>
                      <a:pPr marL="28575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Banks Peninsula zone (any </a:t>
                      </a:r>
                      <a:r>
                        <a:rPr lang="en-NZ" sz="1800" b="1" kern="1200" dirty="0" smtClean="0">
                          <a:solidFill>
                            <a:schemeClr val="tx1"/>
                          </a:solidFill>
                          <a:effectLst/>
                          <a:latin typeface="+mn-lt"/>
                          <a:ea typeface="+mn-ea"/>
                          <a:cs typeface="+mn-cs"/>
                        </a:rPr>
                        <a:t>within</a:t>
                      </a:r>
                      <a:r>
                        <a:rPr lang="en-NZ" sz="1800" b="0" kern="1200" dirty="0" smtClean="0">
                          <a:solidFill>
                            <a:schemeClr val="tx1"/>
                          </a:solidFill>
                          <a:effectLst/>
                          <a:latin typeface="+mn-lt"/>
                          <a:ea typeface="+mn-ea"/>
                          <a:cs typeface="+mn-cs"/>
                        </a:rPr>
                        <a:t> urban environment)</a:t>
                      </a:r>
                    </a:p>
                    <a:p>
                      <a:pPr marL="28575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hill zone</a:t>
                      </a:r>
                      <a:endParaRPr lang="en-NZ"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marL="285750" lvl="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suburban density transition zone</a:t>
                      </a:r>
                    </a:p>
                    <a:p>
                      <a:pPr marL="28575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medium density zone</a:t>
                      </a:r>
                    </a:p>
                    <a:p>
                      <a:pPr marL="28575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city centre zone</a:t>
                      </a:r>
                      <a:endParaRPr lang="en-NZ" b="0" dirty="0">
                        <a:solidFill>
                          <a:schemeClr val="tx1"/>
                        </a:solidFill>
                      </a:endParaRPr>
                    </a:p>
                  </a:txBody>
                  <a:tcPr>
                    <a:lnL w="12700" cmpd="sng">
                      <a:noFill/>
                    </a:lnL>
                    <a:solidFill>
                      <a:schemeClr val="accent3">
                        <a:lumMod val="40000"/>
                        <a:lumOff val="60000"/>
                      </a:schemeClr>
                    </a:solidFill>
                  </a:tcPr>
                </a:tc>
                <a:extLst>
                  <a:ext uri="{0D108BD9-81ED-4DB2-BD59-A6C34878D82A}">
                    <a16:rowId xmlns:a16="http://schemas.microsoft.com/office/drawing/2014/main" val="3758169119"/>
                  </a:ext>
                </a:extLst>
              </a:tr>
            </a:tbl>
          </a:graphicData>
        </a:graphic>
      </p:graphicFrame>
      <p:graphicFrame>
        <p:nvGraphicFramePr>
          <p:cNvPr id="8" name="Table 7"/>
          <p:cNvGraphicFramePr>
            <a:graphicFrameLocks noGrp="1"/>
          </p:cNvGraphicFramePr>
          <p:nvPr>
            <p:extLst/>
          </p:nvPr>
        </p:nvGraphicFramePr>
        <p:xfrm>
          <a:off x="745205" y="4341885"/>
          <a:ext cx="11326718" cy="1708035"/>
        </p:xfrm>
        <a:graphic>
          <a:graphicData uri="http://schemas.openxmlformats.org/drawingml/2006/table">
            <a:tbl>
              <a:tblPr firstRow="1" bandRow="1">
                <a:tableStyleId>{5C22544A-7EE6-4342-B048-85BDC9FD1C3A}</a:tableStyleId>
              </a:tblPr>
              <a:tblGrid>
                <a:gridCol w="5663359">
                  <a:extLst>
                    <a:ext uri="{9D8B030D-6E8A-4147-A177-3AD203B41FA5}">
                      <a16:colId xmlns:a16="http://schemas.microsoft.com/office/drawing/2014/main" val="4076140493"/>
                    </a:ext>
                  </a:extLst>
                </a:gridCol>
                <a:gridCol w="5663359">
                  <a:extLst>
                    <a:ext uri="{9D8B030D-6E8A-4147-A177-3AD203B41FA5}">
                      <a16:colId xmlns:a16="http://schemas.microsoft.com/office/drawing/2014/main" val="3242881850"/>
                    </a:ext>
                  </a:extLst>
                </a:gridCol>
              </a:tblGrid>
              <a:tr h="1708035">
                <a:tc>
                  <a:txBody>
                    <a:bodyPr/>
                    <a:lstStyle/>
                    <a:p>
                      <a:pPr marL="285750" lvl="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large lot zone</a:t>
                      </a:r>
                    </a:p>
                    <a:p>
                      <a:pPr marL="285750" lvl="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small settlement zone</a:t>
                      </a:r>
                    </a:p>
                    <a:p>
                      <a:pPr marL="285750" lvl="0" indent="-285750">
                        <a:spcBef>
                          <a:spcPts val="600"/>
                        </a:spcBef>
                        <a:spcAft>
                          <a:spcPts val="600"/>
                        </a:spcAft>
                        <a:buFont typeface="Arial" panose="020B0604020202020204" pitchFamily="34" charset="0"/>
                        <a:buChar char="•"/>
                      </a:pPr>
                      <a:r>
                        <a:rPr lang="en-NZ" sz="1800" b="0" kern="1200" dirty="0" smtClean="0">
                          <a:solidFill>
                            <a:schemeClr val="tx1"/>
                          </a:solidFill>
                          <a:effectLst/>
                          <a:latin typeface="+mn-lt"/>
                          <a:ea typeface="+mn-ea"/>
                          <a:cs typeface="+mn-cs"/>
                        </a:rPr>
                        <a:t>Residential guest accommodation zone</a:t>
                      </a:r>
                      <a:endParaRPr lang="en-NZ"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285750" lvl="0" indent="-285750">
                        <a:spcBef>
                          <a:spcPts val="600"/>
                        </a:spcBef>
                        <a:spcAft>
                          <a:spcPts val="600"/>
                        </a:spcAft>
                        <a:buFont typeface="Arial" panose="020B0604020202020204" pitchFamily="34" charset="0"/>
                        <a:buChar char="•"/>
                      </a:pPr>
                      <a:r>
                        <a:rPr lang="en-NZ" sz="1800" b="0" kern="1200" baseline="0" dirty="0" smtClean="0">
                          <a:solidFill>
                            <a:schemeClr val="tx1"/>
                          </a:solidFill>
                          <a:effectLst/>
                          <a:latin typeface="+mn-lt"/>
                          <a:ea typeface="+mn-ea"/>
                          <a:cs typeface="+mn-cs"/>
                        </a:rPr>
                        <a:t>Residential Banks Peninsula zone (any </a:t>
                      </a:r>
                      <a:r>
                        <a:rPr lang="en-NZ" sz="1800" b="1" kern="1200" baseline="0" dirty="0" smtClean="0">
                          <a:solidFill>
                            <a:schemeClr val="tx1"/>
                          </a:solidFill>
                          <a:effectLst/>
                          <a:latin typeface="+mn-lt"/>
                          <a:ea typeface="+mn-ea"/>
                          <a:cs typeface="+mn-cs"/>
                        </a:rPr>
                        <a:t>outside</a:t>
                      </a:r>
                      <a:r>
                        <a:rPr lang="en-NZ" sz="1800" b="0" kern="1200" baseline="0" dirty="0" smtClean="0">
                          <a:solidFill>
                            <a:schemeClr val="tx1"/>
                          </a:solidFill>
                          <a:effectLst/>
                          <a:latin typeface="+mn-lt"/>
                          <a:ea typeface="+mn-ea"/>
                          <a:cs typeface="+mn-cs"/>
                        </a:rPr>
                        <a:t> urban environment)</a:t>
                      </a:r>
                    </a:p>
                    <a:p>
                      <a:pPr marL="285750" lvl="0" indent="-285750">
                        <a:spcBef>
                          <a:spcPts val="600"/>
                        </a:spcBef>
                        <a:spcAft>
                          <a:spcPts val="600"/>
                        </a:spcAft>
                        <a:buFont typeface="Arial" panose="020B0604020202020204" pitchFamily="34" charset="0"/>
                        <a:buChar char="•"/>
                      </a:pPr>
                      <a:r>
                        <a:rPr lang="en-NZ" b="0" dirty="0" err="1" smtClean="0">
                          <a:solidFill>
                            <a:schemeClr val="tx1"/>
                          </a:solidFill>
                        </a:rPr>
                        <a:t>Papakāinga</a:t>
                      </a:r>
                      <a:r>
                        <a:rPr lang="en-NZ" b="0" dirty="0" smtClean="0">
                          <a:solidFill>
                            <a:schemeClr val="tx1"/>
                          </a:solidFill>
                        </a:rPr>
                        <a:t>/</a:t>
                      </a:r>
                      <a:r>
                        <a:rPr lang="en-NZ" b="0" dirty="0" err="1" smtClean="0">
                          <a:solidFill>
                            <a:schemeClr val="tx1"/>
                          </a:solidFill>
                        </a:rPr>
                        <a:t>Kāinga</a:t>
                      </a:r>
                      <a:r>
                        <a:rPr lang="en-NZ" b="0" dirty="0" smtClean="0">
                          <a:solidFill>
                            <a:schemeClr val="tx1"/>
                          </a:solidFill>
                        </a:rPr>
                        <a:t> </a:t>
                      </a:r>
                      <a:r>
                        <a:rPr lang="en-NZ" b="0" dirty="0" err="1" smtClean="0">
                          <a:solidFill>
                            <a:schemeClr val="tx1"/>
                          </a:solidFill>
                        </a:rPr>
                        <a:t>Nohoanga</a:t>
                      </a:r>
                      <a:r>
                        <a:rPr lang="en-NZ" b="0" dirty="0" smtClean="0">
                          <a:solidFill>
                            <a:schemeClr val="tx1"/>
                          </a:solidFill>
                        </a:rPr>
                        <a:t> Zone</a:t>
                      </a:r>
                      <a:endParaRPr lang="en-NZ" b="0" dirty="0">
                        <a:solidFill>
                          <a:schemeClr val="tx1"/>
                        </a:solidFill>
                      </a:endParaRPr>
                    </a:p>
                  </a:txBody>
                  <a:tcPr>
                    <a:lnL w="12700" cmpd="sng">
                      <a:noFill/>
                    </a:lnL>
                    <a:solidFill>
                      <a:schemeClr val="accent5">
                        <a:lumMod val="40000"/>
                        <a:lumOff val="60000"/>
                      </a:schemeClr>
                    </a:solidFill>
                  </a:tcPr>
                </a:tc>
                <a:extLst>
                  <a:ext uri="{0D108BD9-81ED-4DB2-BD59-A6C34878D82A}">
                    <a16:rowId xmlns:a16="http://schemas.microsoft.com/office/drawing/2014/main" val="3758169119"/>
                  </a:ext>
                </a:extLst>
              </a:tr>
            </a:tbl>
          </a:graphicData>
        </a:graphic>
      </p:graphicFrame>
    </p:spTree>
    <p:extLst>
      <p:ext uri="{BB962C8B-B14F-4D97-AF65-F5344CB8AC3E}">
        <p14:creationId xmlns:p14="http://schemas.microsoft.com/office/powerpoint/2010/main" val="3958317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of scope – NPS-UD</a:t>
            </a: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
        <p:nvSpPr>
          <p:cNvPr id="4" name="Content Placeholder 3"/>
          <p:cNvSpPr>
            <a:spLocks noGrp="1"/>
          </p:cNvSpPr>
          <p:nvPr>
            <p:ph sz="half" idx="1"/>
          </p:nvPr>
        </p:nvSpPr>
        <p:spPr>
          <a:xfrm>
            <a:off x="316871" y="1211126"/>
            <a:ext cx="11518882" cy="5086728"/>
          </a:xfrm>
        </p:spPr>
        <p:txBody>
          <a:bodyPr>
            <a:normAutofit/>
          </a:bodyPr>
          <a:lstStyle/>
          <a:p>
            <a:pPr>
              <a:spcBef>
                <a:spcPts val="600"/>
              </a:spcBef>
              <a:spcAft>
                <a:spcPts val="600"/>
              </a:spcAft>
            </a:pPr>
            <a:r>
              <a:rPr lang="en-NZ" dirty="0" smtClean="0"/>
              <a:t>Requirement to intensify within and adjacent to commercial centres and the CBD</a:t>
            </a:r>
          </a:p>
          <a:p>
            <a:pPr>
              <a:spcBef>
                <a:spcPts val="600"/>
              </a:spcBef>
              <a:spcAft>
                <a:spcPts val="600"/>
              </a:spcAft>
            </a:pPr>
            <a:r>
              <a:rPr lang="en-NZ" dirty="0" smtClean="0"/>
              <a:t>Requirement to intensify to at least six storeys within at least a walkable catchment from CBD and Metropolitan Centres</a:t>
            </a:r>
          </a:p>
          <a:p>
            <a:pPr lvl="1">
              <a:spcBef>
                <a:spcPts val="600"/>
              </a:spcBef>
              <a:spcAft>
                <a:spcPts val="600"/>
              </a:spcAft>
            </a:pPr>
            <a:r>
              <a:rPr lang="en-NZ" dirty="0" smtClean="0"/>
              <a:t>Walkable is generally considered to be 400m = 5 minute walking time</a:t>
            </a:r>
          </a:p>
          <a:p>
            <a:pPr lvl="1">
              <a:spcBef>
                <a:spcPts val="600"/>
              </a:spcBef>
              <a:spcAft>
                <a:spcPts val="600"/>
              </a:spcAft>
            </a:pPr>
            <a:r>
              <a:rPr lang="en-NZ" dirty="0" smtClean="0"/>
              <a:t>Advice is </a:t>
            </a:r>
            <a:r>
              <a:rPr lang="en-NZ" b="1" dirty="0" smtClean="0"/>
              <a:t>minimum of 10min walking distance</a:t>
            </a:r>
            <a:r>
              <a:rPr lang="en-NZ" dirty="0" smtClean="0"/>
              <a:t>, increasing based on accessibility to amenities and housing demand</a:t>
            </a:r>
          </a:p>
          <a:p>
            <a:pPr>
              <a:spcBef>
                <a:spcPts val="600"/>
              </a:spcBef>
              <a:spcAft>
                <a:spcPts val="600"/>
              </a:spcAft>
            </a:pPr>
            <a:r>
              <a:rPr lang="en-NZ" dirty="0" smtClean="0"/>
              <a:t>Requirement to intensity within and adjacent to suburban commercial centres, being: </a:t>
            </a:r>
            <a:r>
              <a:rPr lang="en-NZ" dirty="0"/>
              <a:t>neighbourhood centre zones, local centre zones, and town centre zones (or equivalent</a:t>
            </a:r>
            <a:r>
              <a:rPr lang="en-NZ" dirty="0" smtClean="0"/>
              <a:t>)</a:t>
            </a:r>
          </a:p>
          <a:p>
            <a:pPr lvl="1">
              <a:spcBef>
                <a:spcPts val="600"/>
              </a:spcBef>
              <a:spcAft>
                <a:spcPts val="600"/>
              </a:spcAft>
            </a:pPr>
            <a:r>
              <a:rPr lang="en-NZ" dirty="0" smtClean="0"/>
              <a:t>Proportionate to level of commercial activity and community services</a:t>
            </a:r>
          </a:p>
        </p:txBody>
      </p:sp>
    </p:spTree>
    <p:extLst>
      <p:ext uri="{BB962C8B-B14F-4D97-AF65-F5344CB8AC3E}">
        <p14:creationId xmlns:p14="http://schemas.microsoft.com/office/powerpoint/2010/main" val="34635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Qualifying Matters  </a:t>
            </a:r>
            <a:endParaRPr lang="en-NZ" dirty="0"/>
          </a:p>
        </p:txBody>
      </p:sp>
      <p:sp>
        <p:nvSpPr>
          <p:cNvPr id="3" name="Content Placeholder 2"/>
          <p:cNvSpPr>
            <a:spLocks noGrp="1"/>
          </p:cNvSpPr>
          <p:nvPr>
            <p:ph sz="half" idx="1"/>
          </p:nvPr>
        </p:nvSpPr>
        <p:spPr>
          <a:xfrm>
            <a:off x="316870" y="1429230"/>
            <a:ext cx="11518883" cy="4769438"/>
          </a:xfrm>
        </p:spPr>
        <p:txBody>
          <a:bodyPr>
            <a:normAutofit/>
          </a:bodyPr>
          <a:lstStyle/>
          <a:p>
            <a:pPr marL="0" indent="0">
              <a:spcAft>
                <a:spcPts val="1000"/>
              </a:spcAft>
              <a:buNone/>
            </a:pPr>
            <a:r>
              <a:rPr lang="en-NZ" dirty="0" smtClean="0"/>
              <a:t>We can use </a:t>
            </a:r>
            <a:r>
              <a:rPr lang="en-NZ" b="1" dirty="0" smtClean="0"/>
              <a:t>Qualifying Matters</a:t>
            </a:r>
            <a:r>
              <a:rPr lang="en-NZ" dirty="0" smtClean="0"/>
              <a:t> to reduce intensification in some areas – however, they aren’t a way to negate any/all intensification.   </a:t>
            </a:r>
          </a:p>
          <a:p>
            <a:pPr>
              <a:spcAft>
                <a:spcPts val="1000"/>
              </a:spcAft>
            </a:pPr>
            <a:r>
              <a:rPr lang="en-NZ" dirty="0" smtClean="0"/>
              <a:t>They only apply in areas of MDRS intensification and NPS-UD intensification areas (commercial &amp; residential). Standard overlays can manage features elsewhere.</a:t>
            </a:r>
          </a:p>
          <a:p>
            <a:pPr>
              <a:spcAft>
                <a:spcPts val="1000"/>
              </a:spcAft>
            </a:pPr>
            <a:r>
              <a:rPr lang="en-NZ" dirty="0" smtClean="0"/>
              <a:t>There’s a </a:t>
            </a:r>
            <a:r>
              <a:rPr lang="en-NZ" dirty="0"/>
              <a:t>high threshold for </a:t>
            </a:r>
            <a:r>
              <a:rPr lang="en-NZ" dirty="0" smtClean="0"/>
              <a:t>inclusion </a:t>
            </a:r>
            <a:r>
              <a:rPr lang="en-NZ" dirty="0"/>
              <a:t>as a Qualifying </a:t>
            </a:r>
            <a:r>
              <a:rPr lang="en-NZ" dirty="0" smtClean="0"/>
              <a:t>Matter, with strong evidence required.   </a:t>
            </a:r>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
        <p:nvSpPr>
          <p:cNvPr id="4" name="Date Placeholder 3"/>
          <p:cNvSpPr>
            <a:spLocks noGrp="1"/>
          </p:cNvSpPr>
          <p:nvPr>
            <p:ph type="dt" sz="half" idx="10"/>
          </p:nvPr>
        </p:nvSpPr>
        <p:spPr/>
        <p:txBody>
          <a:bodyPr/>
          <a:lstStyle/>
          <a:p>
            <a:r>
              <a:rPr lang="en-US" smtClean="0"/>
              <a:t>2 May 2022</a:t>
            </a:r>
            <a:endParaRPr lang="en-NZ" dirty="0"/>
          </a:p>
        </p:txBody>
      </p:sp>
    </p:spTree>
    <p:extLst>
      <p:ext uri="{BB962C8B-B14F-4D97-AF65-F5344CB8AC3E}">
        <p14:creationId xmlns:p14="http://schemas.microsoft.com/office/powerpoint/2010/main" val="961973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Qualifying Matters – our proposal</a:t>
            </a:r>
            <a:endParaRPr lang="en-NZ" dirty="0"/>
          </a:p>
        </p:txBody>
      </p:sp>
      <p:sp>
        <p:nvSpPr>
          <p:cNvPr id="3" name="Content Placeholder 2"/>
          <p:cNvSpPr>
            <a:spLocks noGrp="1"/>
          </p:cNvSpPr>
          <p:nvPr>
            <p:ph sz="half" idx="1"/>
          </p:nvPr>
        </p:nvSpPr>
        <p:spPr>
          <a:xfrm>
            <a:off x="316871" y="1273363"/>
            <a:ext cx="5181600" cy="4830553"/>
          </a:xfrm>
        </p:spPr>
        <p:txBody>
          <a:bodyPr>
            <a:normAutofit/>
          </a:bodyPr>
          <a:lstStyle/>
          <a:p>
            <a:pPr marL="0" indent="0">
              <a:buNone/>
            </a:pPr>
            <a:r>
              <a:rPr lang="en-NZ" sz="2400" dirty="0" smtClean="0"/>
              <a:t>Most constraint features in </a:t>
            </a:r>
            <a:r>
              <a:rPr lang="en-NZ" sz="2400" b="1" dirty="0" smtClean="0"/>
              <a:t>current District </a:t>
            </a:r>
            <a:r>
              <a:rPr lang="en-NZ" sz="2400" b="1" dirty="0"/>
              <a:t>P</a:t>
            </a:r>
            <a:r>
              <a:rPr lang="en-NZ" sz="2400" b="1" dirty="0" smtClean="0"/>
              <a:t>lan</a:t>
            </a:r>
            <a:r>
              <a:rPr lang="en-NZ" sz="2400" dirty="0" smtClean="0"/>
              <a:t>, for example:</a:t>
            </a:r>
          </a:p>
          <a:p>
            <a:pPr>
              <a:spcAft>
                <a:spcPts val="1200"/>
              </a:spcAft>
            </a:pPr>
            <a:r>
              <a:rPr lang="en-NZ" sz="2400" dirty="0" smtClean="0"/>
              <a:t>Outstanding landscapes, vegetation, heritage, and cultural features</a:t>
            </a:r>
          </a:p>
          <a:p>
            <a:pPr>
              <a:spcAft>
                <a:spcPts val="1200"/>
              </a:spcAft>
            </a:pPr>
            <a:r>
              <a:rPr lang="en-NZ" sz="2400" dirty="0" smtClean="0"/>
              <a:t>Utility &amp; infrastructure related overlays: railway; </a:t>
            </a:r>
            <a:r>
              <a:rPr lang="en-NZ" sz="2400" dirty="0" err="1" smtClean="0"/>
              <a:t>Lyttelton</a:t>
            </a:r>
            <a:r>
              <a:rPr lang="en-NZ" sz="2400" dirty="0" smtClean="0"/>
              <a:t> Port; Airport; State Highway</a:t>
            </a:r>
          </a:p>
          <a:p>
            <a:pPr>
              <a:spcAft>
                <a:spcPts val="1200"/>
              </a:spcAft>
            </a:pPr>
            <a:r>
              <a:rPr lang="en-NZ" sz="2400" dirty="0" smtClean="0"/>
              <a:t>High risk natural hazard areas (only): </a:t>
            </a:r>
            <a:r>
              <a:rPr lang="en-NZ" sz="2400" dirty="0" err="1" smtClean="0"/>
              <a:t>Rockfall</a:t>
            </a:r>
            <a:r>
              <a:rPr lang="en-NZ" sz="2400" dirty="0" smtClean="0"/>
              <a:t>; slope hazard; tsunami inundation; high flood risk</a:t>
            </a:r>
            <a:endParaRPr lang="en-NZ" sz="2400" dirty="0"/>
          </a:p>
        </p:txBody>
      </p:sp>
      <p:sp>
        <p:nvSpPr>
          <p:cNvPr id="4" name="Content Placeholder 3"/>
          <p:cNvSpPr>
            <a:spLocks noGrp="1"/>
          </p:cNvSpPr>
          <p:nvPr>
            <p:ph sz="half" idx="2"/>
          </p:nvPr>
        </p:nvSpPr>
        <p:spPr>
          <a:xfrm>
            <a:off x="6344216" y="1270188"/>
            <a:ext cx="5181600" cy="4833727"/>
          </a:xfrm>
          <a:solidFill>
            <a:schemeClr val="accent2"/>
          </a:solidFill>
        </p:spPr>
        <p:txBody>
          <a:bodyPr>
            <a:normAutofit fontScale="92500" lnSpcReduction="20000"/>
          </a:bodyPr>
          <a:lstStyle/>
          <a:p>
            <a:pPr marL="0" indent="0">
              <a:buNone/>
            </a:pPr>
            <a:r>
              <a:rPr lang="en-NZ" sz="2400" b="1" dirty="0" smtClean="0"/>
              <a:t>New matters:</a:t>
            </a:r>
          </a:p>
          <a:p>
            <a:r>
              <a:rPr lang="en-NZ" sz="2400" dirty="0" smtClean="0"/>
              <a:t>400v power line setback</a:t>
            </a:r>
          </a:p>
          <a:p>
            <a:r>
              <a:rPr lang="en-NZ" sz="2400" dirty="0" err="1" smtClean="0"/>
              <a:t>Lyttelton</a:t>
            </a:r>
            <a:r>
              <a:rPr lang="en-NZ" sz="2400" dirty="0" smtClean="0"/>
              <a:t> </a:t>
            </a:r>
            <a:r>
              <a:rPr lang="en-NZ" sz="2400" dirty="0" err="1" smtClean="0"/>
              <a:t>CityDepot</a:t>
            </a:r>
            <a:r>
              <a:rPr lang="en-NZ" sz="2400" dirty="0" smtClean="0"/>
              <a:t> – Hillsborough</a:t>
            </a:r>
          </a:p>
          <a:p>
            <a:r>
              <a:rPr lang="en-NZ" sz="2400" dirty="0" smtClean="0"/>
              <a:t>Residential Heritage Areas, and new items &amp; settings (PC13)</a:t>
            </a:r>
          </a:p>
          <a:p>
            <a:r>
              <a:rPr lang="en-NZ" sz="2400" dirty="0" smtClean="0"/>
              <a:t>Radio Corridors (Justice &amp; Emergency Services Precinct)</a:t>
            </a:r>
          </a:p>
          <a:p>
            <a:r>
              <a:rPr lang="en-NZ" sz="2400" dirty="0" smtClean="0"/>
              <a:t>Coastal Hazards</a:t>
            </a:r>
          </a:p>
          <a:p>
            <a:pPr marL="0" indent="0">
              <a:buNone/>
            </a:pPr>
            <a:endParaRPr lang="en-NZ" sz="2400" dirty="0"/>
          </a:p>
          <a:p>
            <a:pPr marL="0" indent="0">
              <a:buNone/>
            </a:pPr>
            <a:r>
              <a:rPr lang="en-NZ" sz="2400" b="1" dirty="0" smtClean="0"/>
              <a:t>‘Other matters’ </a:t>
            </a:r>
            <a:r>
              <a:rPr lang="en-NZ" sz="2400" dirty="0" smtClean="0"/>
              <a:t>we’re proposing to progress with:</a:t>
            </a:r>
          </a:p>
          <a:p>
            <a:r>
              <a:rPr lang="en-NZ" sz="2400" dirty="0" smtClean="0"/>
              <a:t>Residential Character Areas</a:t>
            </a:r>
          </a:p>
          <a:p>
            <a:r>
              <a:rPr lang="en-NZ" sz="2400" dirty="0" smtClean="0"/>
              <a:t>Vacuum Sewer Constraints</a:t>
            </a:r>
          </a:p>
          <a:p>
            <a:r>
              <a:rPr lang="en-NZ" sz="2400" dirty="0" smtClean="0"/>
              <a:t>Schedule of Protected Trees</a:t>
            </a:r>
            <a:endParaRPr lang="en-NZ" sz="2400"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605793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The process …   </a:t>
            </a:r>
            <a:endParaRPr lang="en-NZ" dirty="0"/>
          </a:p>
        </p:txBody>
      </p:sp>
      <p:sp>
        <p:nvSpPr>
          <p:cNvPr id="5" name="Rounded Rectangle 4"/>
          <p:cNvSpPr/>
          <p:nvPr/>
        </p:nvSpPr>
        <p:spPr>
          <a:xfrm>
            <a:off x="2161891" y="1367161"/>
            <a:ext cx="1695635" cy="9587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UD&amp;T agrees to pre-notification engagement</a:t>
            </a:r>
            <a:endParaRPr lang="en-NZ" sz="1400" dirty="0"/>
          </a:p>
        </p:txBody>
      </p:sp>
      <p:sp>
        <p:nvSpPr>
          <p:cNvPr id="6" name="Rounded Rectangle 5"/>
          <p:cNvSpPr/>
          <p:nvPr/>
        </p:nvSpPr>
        <p:spPr>
          <a:xfrm>
            <a:off x="4196358" y="1367161"/>
            <a:ext cx="1695635" cy="958789"/>
          </a:xfrm>
          <a:prstGeom prst="round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Public provides feedback</a:t>
            </a:r>
            <a:endParaRPr lang="en-NZ" sz="1400" dirty="0"/>
          </a:p>
        </p:txBody>
      </p:sp>
      <p:sp>
        <p:nvSpPr>
          <p:cNvPr id="7" name="Rounded Rectangle 6"/>
          <p:cNvSpPr/>
          <p:nvPr/>
        </p:nvSpPr>
        <p:spPr>
          <a:xfrm>
            <a:off x="6142047" y="1367159"/>
            <a:ext cx="1695635" cy="958789"/>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200" dirty="0" smtClean="0"/>
              <a:t>We analyse feedback, make changes, recommend notification</a:t>
            </a:r>
            <a:endParaRPr lang="en-NZ" sz="1200" dirty="0"/>
          </a:p>
        </p:txBody>
      </p:sp>
      <p:sp>
        <p:nvSpPr>
          <p:cNvPr id="8" name="Rounded Rectangle 7"/>
          <p:cNvSpPr/>
          <p:nvPr/>
        </p:nvSpPr>
        <p:spPr>
          <a:xfrm>
            <a:off x="8087736" y="1367159"/>
            <a:ext cx="1695635" cy="9587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Council agrees to notification</a:t>
            </a:r>
            <a:endParaRPr lang="en-NZ" sz="1400" dirty="0"/>
          </a:p>
        </p:txBody>
      </p:sp>
      <p:sp>
        <p:nvSpPr>
          <p:cNvPr id="9" name="Rounded Rectangle 8"/>
          <p:cNvSpPr/>
          <p:nvPr/>
        </p:nvSpPr>
        <p:spPr>
          <a:xfrm>
            <a:off x="10122203" y="1367159"/>
            <a:ext cx="1695635" cy="958789"/>
          </a:xfrm>
          <a:prstGeom prst="round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Public provides written submissions</a:t>
            </a:r>
            <a:endParaRPr lang="en-NZ" sz="1400" dirty="0"/>
          </a:p>
        </p:txBody>
      </p:sp>
      <p:sp>
        <p:nvSpPr>
          <p:cNvPr id="10" name="Rounded Rectangle 9"/>
          <p:cNvSpPr/>
          <p:nvPr/>
        </p:nvSpPr>
        <p:spPr>
          <a:xfrm>
            <a:off x="10122201" y="2765050"/>
            <a:ext cx="1695635" cy="958789"/>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200" dirty="0" smtClean="0"/>
              <a:t>We provide summary of submissions</a:t>
            </a:r>
            <a:endParaRPr lang="en-NZ" sz="1200" dirty="0"/>
          </a:p>
        </p:txBody>
      </p:sp>
      <p:sp>
        <p:nvSpPr>
          <p:cNvPr id="11" name="Rounded Rectangle 10"/>
          <p:cNvSpPr/>
          <p:nvPr/>
        </p:nvSpPr>
        <p:spPr>
          <a:xfrm>
            <a:off x="10122202" y="4162943"/>
            <a:ext cx="1695635" cy="958789"/>
          </a:xfrm>
          <a:prstGeom prst="round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Public provides further written submissions</a:t>
            </a:r>
            <a:endParaRPr lang="en-NZ" sz="1400" dirty="0"/>
          </a:p>
        </p:txBody>
      </p:sp>
      <p:sp>
        <p:nvSpPr>
          <p:cNvPr id="12" name="Rounded Rectangle 11"/>
          <p:cNvSpPr/>
          <p:nvPr/>
        </p:nvSpPr>
        <p:spPr>
          <a:xfrm>
            <a:off x="8206105" y="4162943"/>
            <a:ext cx="1695635" cy="958789"/>
          </a:xfrm>
          <a:prstGeom prst="round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Independent Hearings Panel convenes Hearings </a:t>
            </a:r>
            <a:endParaRPr lang="en-NZ" sz="1400" dirty="0"/>
          </a:p>
        </p:txBody>
      </p:sp>
      <p:sp>
        <p:nvSpPr>
          <p:cNvPr id="13" name="Rounded Rectangle 12"/>
          <p:cNvSpPr/>
          <p:nvPr/>
        </p:nvSpPr>
        <p:spPr>
          <a:xfrm>
            <a:off x="6290008" y="4162942"/>
            <a:ext cx="1695635" cy="958789"/>
          </a:xfrm>
          <a:prstGeom prst="round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200" dirty="0" smtClean="0"/>
              <a:t>Independent Hearings Panel makes recommendations to the Council</a:t>
            </a:r>
            <a:endParaRPr lang="en-NZ" sz="1200" dirty="0"/>
          </a:p>
        </p:txBody>
      </p:sp>
      <p:sp>
        <p:nvSpPr>
          <p:cNvPr id="14" name="Rounded Rectangle 13"/>
          <p:cNvSpPr/>
          <p:nvPr/>
        </p:nvSpPr>
        <p:spPr>
          <a:xfrm>
            <a:off x="4326565" y="3486761"/>
            <a:ext cx="1695635" cy="9587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The Council agrees to recommendation</a:t>
            </a:r>
            <a:endParaRPr lang="en-NZ" sz="1400" dirty="0"/>
          </a:p>
        </p:txBody>
      </p:sp>
      <p:sp>
        <p:nvSpPr>
          <p:cNvPr id="15" name="Rounded Rectangle 14"/>
          <p:cNvSpPr/>
          <p:nvPr/>
        </p:nvSpPr>
        <p:spPr>
          <a:xfrm>
            <a:off x="4326564" y="4642334"/>
            <a:ext cx="1695635" cy="9587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t>The Council does not agree to recommendation</a:t>
            </a:r>
            <a:endParaRPr lang="en-NZ" sz="1400" dirty="0"/>
          </a:p>
        </p:txBody>
      </p:sp>
      <p:sp>
        <p:nvSpPr>
          <p:cNvPr id="16" name="Rounded Rectangle 15"/>
          <p:cNvSpPr/>
          <p:nvPr/>
        </p:nvSpPr>
        <p:spPr>
          <a:xfrm>
            <a:off x="2386794" y="4642334"/>
            <a:ext cx="1695635" cy="958789"/>
          </a:xfrm>
          <a:prstGeom prst="round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200" dirty="0" smtClean="0"/>
              <a:t>Minister for the Environment makes a determination on rejected recommendations</a:t>
            </a:r>
            <a:endParaRPr lang="en-NZ" sz="1200" dirty="0"/>
          </a:p>
        </p:txBody>
      </p:sp>
      <p:cxnSp>
        <p:nvCxnSpPr>
          <p:cNvPr id="18" name="Straight Arrow Connector 17"/>
          <p:cNvCxnSpPr>
            <a:stCxn id="5" idx="3"/>
            <a:endCxn id="6" idx="1"/>
          </p:cNvCxnSpPr>
          <p:nvPr/>
        </p:nvCxnSpPr>
        <p:spPr>
          <a:xfrm>
            <a:off x="3857526" y="1846556"/>
            <a:ext cx="33883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7" idx="1"/>
          </p:cNvCxnSpPr>
          <p:nvPr/>
        </p:nvCxnSpPr>
        <p:spPr>
          <a:xfrm flipV="1">
            <a:off x="5891993" y="1846554"/>
            <a:ext cx="250054"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3"/>
            <a:endCxn id="8" idx="1"/>
          </p:cNvCxnSpPr>
          <p:nvPr/>
        </p:nvCxnSpPr>
        <p:spPr>
          <a:xfrm>
            <a:off x="7837682" y="1846554"/>
            <a:ext cx="2500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a:endCxn id="9" idx="1"/>
          </p:cNvCxnSpPr>
          <p:nvPr/>
        </p:nvCxnSpPr>
        <p:spPr>
          <a:xfrm>
            <a:off x="9783371" y="1846554"/>
            <a:ext cx="3388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0" idx="0"/>
          </p:cNvCxnSpPr>
          <p:nvPr/>
        </p:nvCxnSpPr>
        <p:spPr>
          <a:xfrm flipH="1">
            <a:off x="10970019" y="2325948"/>
            <a:ext cx="2" cy="439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a:off x="10970019" y="3723839"/>
            <a:ext cx="1" cy="439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1"/>
            <a:endCxn id="12" idx="3"/>
          </p:cNvCxnSpPr>
          <p:nvPr/>
        </p:nvCxnSpPr>
        <p:spPr>
          <a:xfrm flipH="1">
            <a:off x="9901740" y="4642338"/>
            <a:ext cx="2204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1"/>
            <a:endCxn id="13" idx="3"/>
          </p:cNvCxnSpPr>
          <p:nvPr/>
        </p:nvCxnSpPr>
        <p:spPr>
          <a:xfrm flipH="1" flipV="1">
            <a:off x="7985643" y="4642337"/>
            <a:ext cx="220462"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1"/>
          </p:cNvCxnSpPr>
          <p:nvPr/>
        </p:nvCxnSpPr>
        <p:spPr>
          <a:xfrm flipH="1" flipV="1">
            <a:off x="6085907" y="4081494"/>
            <a:ext cx="204101" cy="560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1"/>
          </p:cNvCxnSpPr>
          <p:nvPr/>
        </p:nvCxnSpPr>
        <p:spPr>
          <a:xfrm flipH="1">
            <a:off x="6085907" y="4642337"/>
            <a:ext cx="204101" cy="414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1"/>
            <a:endCxn id="16" idx="3"/>
          </p:cNvCxnSpPr>
          <p:nvPr/>
        </p:nvCxnSpPr>
        <p:spPr>
          <a:xfrm flipH="1">
            <a:off x="4082429" y="5121729"/>
            <a:ext cx="2441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363122" y="3486761"/>
            <a:ext cx="1695635" cy="958789"/>
          </a:xfrm>
          <a:prstGeom prst="round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solidFill>
                  <a:schemeClr val="tx1"/>
                </a:solidFill>
              </a:rPr>
              <a:t>Provisions come into effect</a:t>
            </a:r>
            <a:endParaRPr lang="en-NZ" sz="1400" dirty="0">
              <a:solidFill>
                <a:schemeClr val="tx1"/>
              </a:solidFill>
            </a:endParaRPr>
          </a:p>
        </p:txBody>
      </p:sp>
      <p:cxnSp>
        <p:nvCxnSpPr>
          <p:cNvPr id="41" name="Straight Arrow Connector 40"/>
          <p:cNvCxnSpPr>
            <a:stCxn id="16" idx="0"/>
            <a:endCxn id="39" idx="2"/>
          </p:cNvCxnSpPr>
          <p:nvPr/>
        </p:nvCxnSpPr>
        <p:spPr>
          <a:xfrm flipH="1" flipV="1">
            <a:off x="3210940" y="4445550"/>
            <a:ext cx="23672" cy="196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454858" y="5797907"/>
            <a:ext cx="1695635" cy="958789"/>
          </a:xfrm>
          <a:prstGeom prst="round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400" dirty="0" smtClean="0">
                <a:solidFill>
                  <a:schemeClr val="tx1"/>
                </a:solidFill>
              </a:rPr>
              <a:t>Provisions are shelved</a:t>
            </a:r>
            <a:endParaRPr lang="en-NZ" sz="1400" dirty="0">
              <a:solidFill>
                <a:schemeClr val="tx1"/>
              </a:solidFill>
            </a:endParaRPr>
          </a:p>
        </p:txBody>
      </p:sp>
      <p:cxnSp>
        <p:nvCxnSpPr>
          <p:cNvPr id="44" name="Straight Arrow Connector 43"/>
          <p:cNvCxnSpPr>
            <a:stCxn id="16" idx="2"/>
          </p:cNvCxnSpPr>
          <p:nvPr/>
        </p:nvCxnSpPr>
        <p:spPr>
          <a:xfrm flipH="1">
            <a:off x="3210939" y="5601123"/>
            <a:ext cx="23673" cy="298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454858" y="2374816"/>
            <a:ext cx="955854" cy="379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March 2022</a:t>
            </a:r>
            <a:endParaRPr lang="en-NZ" sz="1200" dirty="0"/>
          </a:p>
        </p:txBody>
      </p:sp>
      <p:sp>
        <p:nvSpPr>
          <p:cNvPr id="35" name="Rectangle 34"/>
          <p:cNvSpPr/>
          <p:nvPr/>
        </p:nvSpPr>
        <p:spPr>
          <a:xfrm>
            <a:off x="4513017" y="2374816"/>
            <a:ext cx="955854" cy="379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April-May 2022</a:t>
            </a:r>
            <a:endParaRPr lang="en-NZ" sz="1200" dirty="0"/>
          </a:p>
        </p:txBody>
      </p:sp>
      <p:sp>
        <p:nvSpPr>
          <p:cNvPr id="37" name="Rectangle 36"/>
          <p:cNvSpPr/>
          <p:nvPr/>
        </p:nvSpPr>
        <p:spPr>
          <a:xfrm>
            <a:off x="8423553" y="2382957"/>
            <a:ext cx="1105325" cy="379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By 20 August 2022</a:t>
            </a:r>
            <a:endParaRPr lang="en-NZ" sz="1200" dirty="0"/>
          </a:p>
        </p:txBody>
      </p:sp>
      <p:sp>
        <p:nvSpPr>
          <p:cNvPr id="40" name="Rectangle 39"/>
          <p:cNvSpPr/>
          <p:nvPr/>
        </p:nvSpPr>
        <p:spPr>
          <a:xfrm>
            <a:off x="1171238" y="3776417"/>
            <a:ext cx="1105325" cy="379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By 20 August 2023</a:t>
            </a:r>
            <a:endParaRPr lang="en-NZ" sz="1200" dirty="0"/>
          </a:p>
        </p:txBody>
      </p:sp>
      <p:sp>
        <p:nvSpPr>
          <p:cNvPr id="27" name="TextBox 26"/>
          <p:cNvSpPr txBox="1"/>
          <p:nvPr/>
        </p:nvSpPr>
        <p:spPr>
          <a:xfrm>
            <a:off x="7280489" y="426749"/>
            <a:ext cx="3310128" cy="523220"/>
          </a:xfrm>
          <a:prstGeom prst="rect">
            <a:avLst/>
          </a:prstGeom>
          <a:noFill/>
          <a:ln>
            <a:solidFill>
              <a:schemeClr val="tx1"/>
            </a:solidFill>
          </a:ln>
        </p:spPr>
        <p:txBody>
          <a:bodyPr wrap="square" rtlCol="0">
            <a:spAutoFit/>
          </a:bodyPr>
          <a:lstStyle/>
          <a:p>
            <a:r>
              <a:rPr lang="en-NZ" sz="1400" dirty="0" smtClean="0"/>
              <a:t>Some aspects of the NPS-UD/Enabling Act will take legal effect from here e.g. MDRS</a:t>
            </a:r>
            <a:endParaRPr lang="en-NZ" sz="1400" dirty="0"/>
          </a:p>
        </p:txBody>
      </p:sp>
      <p:cxnSp>
        <p:nvCxnSpPr>
          <p:cNvPr id="21" name="Straight Arrow Connector 20"/>
          <p:cNvCxnSpPr>
            <a:stCxn id="14" idx="1"/>
            <a:endCxn id="39" idx="3"/>
          </p:cNvCxnSpPr>
          <p:nvPr/>
        </p:nvCxnSpPr>
        <p:spPr>
          <a:xfrm flipH="1">
            <a:off x="4058757" y="3966156"/>
            <a:ext cx="2678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2 May 2022</a:t>
            </a:r>
            <a:endParaRPr lang="en-NZ" dirty="0"/>
          </a:p>
        </p:txBody>
      </p:sp>
      <p:sp>
        <p:nvSpPr>
          <p:cNvPr id="23" name="Footer Placeholder 22"/>
          <p:cNvSpPr>
            <a:spLocks noGrp="1"/>
          </p:cNvSpPr>
          <p:nvPr>
            <p:ph type="ftr" sz="quarter" idx="11"/>
          </p:nvPr>
        </p:nvSpPr>
        <p:spPr/>
        <p:txBody>
          <a:bodyPr/>
          <a:lstStyle/>
          <a:p>
            <a:r>
              <a:rPr lang="en-NZ" smtClean="0"/>
              <a:t>Housing &amp; Business Choice Webinar - Residential Intensification</a:t>
            </a:r>
            <a:endParaRPr lang="en-NZ" dirty="0"/>
          </a:p>
        </p:txBody>
      </p:sp>
      <p:sp>
        <p:nvSpPr>
          <p:cNvPr id="46" name="Rectangle 45"/>
          <p:cNvSpPr/>
          <p:nvPr/>
        </p:nvSpPr>
        <p:spPr>
          <a:xfrm>
            <a:off x="8501259" y="5224113"/>
            <a:ext cx="1105325" cy="379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i="1" dirty="0" smtClean="0"/>
              <a:t>Likely early 2023</a:t>
            </a:r>
            <a:endParaRPr lang="en-NZ" sz="1200" i="1" dirty="0"/>
          </a:p>
        </p:txBody>
      </p:sp>
      <p:sp>
        <p:nvSpPr>
          <p:cNvPr id="25" name="Down Arrow 24"/>
          <p:cNvSpPr/>
          <p:nvPr/>
        </p:nvSpPr>
        <p:spPr>
          <a:xfrm>
            <a:off x="8788903" y="994537"/>
            <a:ext cx="293299" cy="3441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202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sp>
        <p:nvSpPr>
          <p:cNvPr id="3" name="Text Placeholder 2"/>
          <p:cNvSpPr>
            <a:spLocks noGrp="1"/>
          </p:cNvSpPr>
          <p:nvPr>
            <p:ph type="body" sz="quarter" idx="10"/>
          </p:nvPr>
        </p:nvSpPr>
        <p:spPr>
          <a:xfrm>
            <a:off x="601662" y="2515234"/>
            <a:ext cx="10632395" cy="2193925"/>
          </a:xfrm>
        </p:spPr>
        <p:txBody>
          <a:bodyPr/>
          <a:lstStyle/>
          <a:p>
            <a:r>
              <a:rPr lang="en-NZ" dirty="0"/>
              <a:t>Do you have any questions about the </a:t>
            </a:r>
            <a:r>
              <a:rPr lang="en-NZ" b="1" dirty="0"/>
              <a:t>government legislation</a:t>
            </a:r>
            <a:r>
              <a:rPr lang="en-NZ" dirty="0"/>
              <a:t>?</a:t>
            </a:r>
          </a:p>
          <a:p>
            <a:endParaRPr lang="en-NZ" dirty="0"/>
          </a:p>
          <a:p>
            <a:pPr lvl="2"/>
            <a:r>
              <a:rPr lang="en-NZ" dirty="0">
                <a:solidFill>
                  <a:srgbClr val="FFFFFF"/>
                </a:solidFill>
              </a:rPr>
              <a:t>The Council cannot change the legislation, but we can help you understand it.</a:t>
            </a:r>
          </a:p>
        </p:txBody>
      </p:sp>
      <p:grpSp>
        <p:nvGrpSpPr>
          <p:cNvPr id="9" name="Group 8"/>
          <p:cNvGrpSpPr/>
          <p:nvPr/>
        </p:nvGrpSpPr>
        <p:grpSpPr>
          <a:xfrm>
            <a:off x="3259501" y="4709159"/>
            <a:ext cx="5534115" cy="1502208"/>
            <a:chOff x="3259501" y="4709159"/>
            <a:chExt cx="5534115" cy="1502208"/>
          </a:xfrm>
        </p:grpSpPr>
        <p:sp>
          <p:nvSpPr>
            <p:cNvPr id="6" name="Rectangle 5"/>
            <p:cNvSpPr/>
            <p:nvPr/>
          </p:nvSpPr>
          <p:spPr>
            <a:xfrm>
              <a:off x="4515265" y="4734039"/>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a:t>
              </a:r>
              <a:r>
                <a:rPr kumimoji="0" lang="en-NZ" sz="1800" b="0" i="0" u="none" strike="noStrike" kern="1200" cap="none" spc="0" normalizeH="0" noProof="0" dirty="0" smtClean="0">
                  <a:ln>
                    <a:noFill/>
                  </a:ln>
                  <a:solidFill>
                    <a:srgbClr val="FFFFFF"/>
                  </a:solidFill>
                  <a:effectLst/>
                  <a:uLnTx/>
                  <a:uFillTx/>
                  <a:latin typeface="Source Sans Pro"/>
                  <a:ea typeface="+mn-ea"/>
                  <a:cs typeface="+mn-cs"/>
                </a:rPr>
                <a:t> and enter in the code: </a:t>
              </a:r>
              <a:r>
                <a:rPr kumimoji="0" lang="en-NZ" sz="1800" b="1" i="0" u="none" strike="noStrike" kern="1200" cap="none" spc="0" normalizeH="0" noProof="0" dirty="0" smtClean="0">
                  <a:ln>
                    <a:noFill/>
                  </a:ln>
                  <a:solidFill>
                    <a:srgbClr val="FFFFFF"/>
                  </a:solidFill>
                  <a:effectLst/>
                  <a:uLnTx/>
                  <a:uFillTx/>
                  <a:latin typeface="Source Sans Pro"/>
                  <a:ea typeface="+mn-ea"/>
                  <a:cs typeface="+mn-cs"/>
                </a:rPr>
                <a:t>762020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baseline="0" dirty="0" smtClean="0">
                  <a:solidFill>
                    <a:srgbClr val="FFFFFF"/>
                  </a:solidFill>
                  <a:latin typeface="Source Sans Pro"/>
                </a:rPr>
                <a:t>Alternatively,</a:t>
              </a:r>
              <a:r>
                <a:rPr lang="en-NZ" b="1" dirty="0" smtClean="0">
                  <a:solidFill>
                    <a:srgbClr val="FFFFFF"/>
                  </a:solidFill>
                  <a:latin typeface="Source Sans Pro"/>
                </a:rPr>
                <a:t> you can join by scanning this QR code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084" y="4709159"/>
              <a:ext cx="1473532" cy="147353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01" y="4761002"/>
              <a:ext cx="1173366" cy="1173366"/>
            </a:xfrm>
            <a:prstGeom prst="rect">
              <a:avLst/>
            </a:prstGeom>
          </p:spPr>
        </p:pic>
      </p:grpSp>
    </p:spTree>
    <p:extLst>
      <p:ext uri="{BB962C8B-B14F-4D97-AF65-F5344CB8AC3E}">
        <p14:creationId xmlns:p14="http://schemas.microsoft.com/office/powerpoint/2010/main" val="3723478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531303"/>
            <a:ext cx="8007182" cy="1707197"/>
          </a:xfrm>
        </p:spPr>
        <p:txBody>
          <a:bodyPr/>
          <a:lstStyle/>
          <a:p>
            <a:r>
              <a:rPr lang="en-NZ" dirty="0" smtClean="0"/>
              <a:t>Proposed Residential Controls</a:t>
            </a:r>
            <a:endParaRPr lang="en-NZ" dirty="0"/>
          </a:p>
        </p:txBody>
      </p:sp>
      <p:sp>
        <p:nvSpPr>
          <p:cNvPr id="4" name="Text Placeholder 3"/>
          <p:cNvSpPr>
            <a:spLocks noGrp="1"/>
          </p:cNvSpPr>
          <p:nvPr>
            <p:ph type="body" sz="quarter" idx="10"/>
          </p:nvPr>
        </p:nvSpPr>
        <p:spPr>
          <a:xfrm>
            <a:off x="601979" y="4214638"/>
            <a:ext cx="6457581" cy="2193925"/>
          </a:xfrm>
        </p:spPr>
        <p:txBody>
          <a:bodyPr/>
          <a:lstStyle/>
          <a:p>
            <a:r>
              <a:rPr lang="en-NZ" dirty="0" smtClean="0"/>
              <a:t>Zones, Precincts, and urban design</a:t>
            </a:r>
            <a:endParaRPr lang="en-NZ" dirty="0"/>
          </a:p>
        </p:txBody>
      </p:sp>
    </p:spTree>
    <p:extLst>
      <p:ext uri="{BB962C8B-B14F-4D97-AF65-F5344CB8AC3E}">
        <p14:creationId xmlns:p14="http://schemas.microsoft.com/office/powerpoint/2010/main" val="3930480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Zone overview</a:t>
            </a:r>
            <a:endParaRPr lang="en-NZ" dirty="0"/>
          </a:p>
        </p:txBody>
      </p:sp>
      <p:sp>
        <p:nvSpPr>
          <p:cNvPr id="3" name="Content Placeholder 2"/>
          <p:cNvSpPr>
            <a:spLocks noGrp="1"/>
          </p:cNvSpPr>
          <p:nvPr>
            <p:ph sz="half" idx="1"/>
          </p:nvPr>
        </p:nvSpPr>
        <p:spPr>
          <a:xfrm>
            <a:off x="316870" y="1273363"/>
            <a:ext cx="5593041" cy="4848304"/>
          </a:xfrm>
          <a:solidFill>
            <a:srgbClr val="FFFF99"/>
          </a:solidFill>
        </p:spPr>
        <p:txBody>
          <a:bodyPr>
            <a:normAutofit/>
          </a:bodyPr>
          <a:lstStyle/>
          <a:p>
            <a:pPr marL="0" indent="0">
              <a:buNone/>
            </a:pPr>
            <a:r>
              <a:rPr lang="en-NZ" b="1" dirty="0" smtClean="0"/>
              <a:t>Medium Density Residential Zone</a:t>
            </a:r>
          </a:p>
          <a:p>
            <a:pPr>
              <a:spcAft>
                <a:spcPts val="600"/>
              </a:spcAft>
            </a:pPr>
            <a:r>
              <a:rPr lang="en-NZ" dirty="0" smtClean="0"/>
              <a:t>Applies across all* urban residential area</a:t>
            </a:r>
          </a:p>
          <a:p>
            <a:pPr>
              <a:spcAft>
                <a:spcPts val="600"/>
              </a:spcAft>
            </a:pPr>
            <a:r>
              <a:rPr lang="en-NZ" dirty="0" smtClean="0"/>
              <a:t>Gives effect to MDRS, with additional controls</a:t>
            </a:r>
          </a:p>
          <a:p>
            <a:pPr>
              <a:spcAft>
                <a:spcPts val="600"/>
              </a:spcAft>
            </a:pPr>
            <a:r>
              <a:rPr lang="en-NZ" dirty="0" smtClean="0"/>
              <a:t>Permitted without consent to build up to 3 dwellings at 12m (3-4 storey) high for all* residential lots</a:t>
            </a:r>
          </a:p>
          <a:p>
            <a:pPr>
              <a:spcAft>
                <a:spcPts val="600"/>
              </a:spcAft>
            </a:pPr>
            <a:r>
              <a:rPr lang="en-NZ" dirty="0" smtClean="0"/>
              <a:t>Enabling consent up to 14m</a:t>
            </a:r>
            <a:endParaRPr lang="en-NZ" dirty="0"/>
          </a:p>
        </p:txBody>
      </p:sp>
      <p:sp>
        <p:nvSpPr>
          <p:cNvPr id="4" name="Content Placeholder 3"/>
          <p:cNvSpPr>
            <a:spLocks noGrp="1"/>
          </p:cNvSpPr>
          <p:nvPr>
            <p:ph sz="half" idx="2"/>
          </p:nvPr>
        </p:nvSpPr>
        <p:spPr>
          <a:xfrm>
            <a:off x="6470105" y="1257725"/>
            <a:ext cx="5365648" cy="4851478"/>
          </a:xfrm>
          <a:solidFill>
            <a:schemeClr val="accent5">
              <a:lumMod val="40000"/>
              <a:lumOff val="60000"/>
            </a:schemeClr>
          </a:solidFill>
        </p:spPr>
        <p:txBody>
          <a:bodyPr>
            <a:normAutofit/>
          </a:bodyPr>
          <a:lstStyle/>
          <a:p>
            <a:pPr marL="0" indent="0">
              <a:buNone/>
            </a:pPr>
            <a:r>
              <a:rPr lang="en-NZ" b="1" dirty="0" smtClean="0"/>
              <a:t>High Density Residential Zone</a:t>
            </a:r>
          </a:p>
          <a:p>
            <a:pPr>
              <a:spcAft>
                <a:spcPts val="600"/>
              </a:spcAft>
            </a:pPr>
            <a:r>
              <a:rPr lang="en-NZ" dirty="0" smtClean="0"/>
              <a:t>Applies around all commercial centres, except Local Centres</a:t>
            </a:r>
          </a:p>
          <a:p>
            <a:pPr>
              <a:spcAft>
                <a:spcPts val="600"/>
              </a:spcAft>
            </a:pPr>
            <a:r>
              <a:rPr lang="en-NZ" dirty="0" smtClean="0"/>
              <a:t>Up to 14m (~4 storeys) can be achieved without consent, plus 3 dwellings per site (MDRS)</a:t>
            </a:r>
          </a:p>
          <a:p>
            <a:pPr>
              <a:spcAft>
                <a:spcPts val="600"/>
              </a:spcAft>
            </a:pPr>
            <a:r>
              <a:rPr lang="en-NZ" dirty="0" smtClean="0"/>
              <a:t>Enabling consent at 6 storeys (20m) for most of zone, via precincts</a:t>
            </a:r>
          </a:p>
          <a:p>
            <a:pPr>
              <a:spcAft>
                <a:spcPts val="600"/>
              </a:spcAft>
            </a:pPr>
            <a:r>
              <a:rPr lang="en-NZ" dirty="0" smtClean="0"/>
              <a:t>10 storeys enabled around CBD</a:t>
            </a: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207607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Precincts overview</a:t>
            </a:r>
            <a:endParaRPr lang="en-NZ" dirty="0"/>
          </a:p>
        </p:txBody>
      </p:sp>
      <p:sp>
        <p:nvSpPr>
          <p:cNvPr id="3" name="Content Placeholder 2"/>
          <p:cNvSpPr>
            <a:spLocks noGrp="1"/>
          </p:cNvSpPr>
          <p:nvPr>
            <p:ph sz="half" idx="1"/>
          </p:nvPr>
        </p:nvSpPr>
        <p:spPr>
          <a:xfrm>
            <a:off x="316871" y="2399131"/>
            <a:ext cx="5234340" cy="3761037"/>
          </a:xfrm>
          <a:solidFill>
            <a:schemeClr val="accent1">
              <a:lumMod val="40000"/>
              <a:lumOff val="60000"/>
            </a:schemeClr>
          </a:solidFill>
          <a:ln>
            <a:noFill/>
          </a:ln>
        </p:spPr>
        <p:txBody>
          <a:bodyPr/>
          <a:lstStyle/>
          <a:p>
            <a:r>
              <a:rPr lang="en-NZ" i="1" dirty="0" smtClean="0"/>
              <a:t>Suburban Centre Precincts:</a:t>
            </a:r>
          </a:p>
          <a:p>
            <a:pPr lvl="1"/>
            <a:r>
              <a:rPr lang="en-NZ" b="1" dirty="0" smtClean="0"/>
              <a:t>Local Centre </a:t>
            </a:r>
          </a:p>
          <a:p>
            <a:pPr lvl="1"/>
            <a:r>
              <a:rPr lang="en-NZ" b="1" dirty="0" smtClean="0"/>
              <a:t>Large Local Centre</a:t>
            </a:r>
          </a:p>
          <a:p>
            <a:pPr lvl="1"/>
            <a:r>
              <a:rPr lang="en-NZ" b="1" dirty="0" smtClean="0"/>
              <a:t>Town Centre</a:t>
            </a:r>
          </a:p>
          <a:p>
            <a:pPr lvl="1"/>
            <a:r>
              <a:rPr lang="en-NZ" b="1" dirty="0" smtClean="0"/>
              <a:t>Emerging Metropolitan Centre</a:t>
            </a:r>
          </a:p>
          <a:p>
            <a:r>
              <a:rPr lang="en-NZ" i="1" dirty="0" smtClean="0"/>
              <a:t>Precinct for outer CBD Residential living:</a:t>
            </a:r>
          </a:p>
          <a:p>
            <a:pPr lvl="1"/>
            <a:r>
              <a:rPr lang="en-NZ" b="1" dirty="0" smtClean="0"/>
              <a:t>High Density Residential Precinct</a:t>
            </a:r>
            <a:endParaRPr lang="en-NZ" b="1" dirty="0"/>
          </a:p>
        </p:txBody>
      </p:sp>
      <p:sp>
        <p:nvSpPr>
          <p:cNvPr id="4" name="Content Placeholder 3"/>
          <p:cNvSpPr>
            <a:spLocks noGrp="1"/>
          </p:cNvSpPr>
          <p:nvPr>
            <p:ph sz="half" idx="2"/>
          </p:nvPr>
        </p:nvSpPr>
        <p:spPr>
          <a:xfrm>
            <a:off x="6324965" y="2399131"/>
            <a:ext cx="5181600" cy="3761037"/>
          </a:xfrm>
          <a:solidFill>
            <a:schemeClr val="accent1">
              <a:lumMod val="40000"/>
              <a:lumOff val="60000"/>
            </a:schemeClr>
          </a:solidFill>
        </p:spPr>
        <p:txBody>
          <a:bodyPr/>
          <a:lstStyle/>
          <a:p>
            <a:r>
              <a:rPr lang="en-NZ" b="1" dirty="0" smtClean="0"/>
              <a:t>Greenfield Precinct:</a:t>
            </a:r>
          </a:p>
          <a:p>
            <a:pPr lvl="1"/>
            <a:r>
              <a:rPr lang="en-NZ" i="1" dirty="0" smtClean="0"/>
              <a:t>Financial contribution to incentivise efficient land use</a:t>
            </a:r>
          </a:p>
          <a:p>
            <a:r>
              <a:rPr lang="en-NZ" b="1" dirty="0" smtClean="0"/>
              <a:t>Residential Hills Precinct:</a:t>
            </a:r>
          </a:p>
          <a:p>
            <a:pPr lvl="1"/>
            <a:r>
              <a:rPr lang="en-NZ" i="1" dirty="0" smtClean="0"/>
              <a:t>Minimum vacant subdivision at 650m2 and hill earthworks</a:t>
            </a:r>
          </a:p>
          <a:p>
            <a:r>
              <a:rPr lang="en-NZ" b="1" dirty="0" smtClean="0"/>
              <a:t>Waste Water Constraint Precinct:</a:t>
            </a:r>
          </a:p>
          <a:p>
            <a:pPr lvl="1"/>
            <a:r>
              <a:rPr lang="en-NZ" i="1" dirty="0" err="1" smtClean="0"/>
              <a:t>Vaccum</a:t>
            </a:r>
            <a:r>
              <a:rPr lang="en-NZ" i="1" dirty="0" smtClean="0"/>
              <a:t> sewer constraint</a:t>
            </a:r>
            <a:endParaRPr lang="en-NZ" i="1"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
        <p:nvSpPr>
          <p:cNvPr id="7" name="TextBox 6"/>
          <p:cNvSpPr txBox="1"/>
          <p:nvPr/>
        </p:nvSpPr>
        <p:spPr>
          <a:xfrm>
            <a:off x="316871" y="1155032"/>
            <a:ext cx="11518882" cy="954107"/>
          </a:xfrm>
          <a:prstGeom prst="rect">
            <a:avLst/>
          </a:prstGeom>
          <a:noFill/>
        </p:spPr>
        <p:txBody>
          <a:bodyPr wrap="square" rtlCol="0">
            <a:spAutoFit/>
          </a:bodyPr>
          <a:lstStyle/>
          <a:p>
            <a:pPr marL="285750" indent="-285750">
              <a:buFont typeface="Arial" panose="020B0604020202020204" pitchFamily="34" charset="0"/>
              <a:buChar char="•"/>
            </a:pPr>
            <a:r>
              <a:rPr lang="en-NZ" sz="2800" dirty="0" smtClean="0"/>
              <a:t>Used to respond to local features</a:t>
            </a:r>
          </a:p>
          <a:p>
            <a:pPr marL="285750" indent="-285750">
              <a:buFont typeface="Arial" panose="020B0604020202020204" pitchFamily="34" charset="0"/>
              <a:buChar char="•"/>
            </a:pPr>
            <a:r>
              <a:rPr lang="en-NZ" sz="2800" dirty="0" smtClean="0"/>
              <a:t>Apply as an overlay to further nuance underlying zone controls</a:t>
            </a:r>
            <a:endParaRPr lang="en-NZ" sz="2800" dirty="0"/>
          </a:p>
        </p:txBody>
      </p:sp>
    </p:spTree>
    <p:extLst>
      <p:ext uri="{BB962C8B-B14F-4D97-AF65-F5344CB8AC3E}">
        <p14:creationId xmlns:p14="http://schemas.microsoft.com/office/powerpoint/2010/main" val="403283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Suburban Centres Approach </a:t>
            </a:r>
            <a:endParaRPr lang="en-NZ" dirty="0"/>
          </a:p>
        </p:txBody>
      </p:sp>
      <p:sp>
        <p:nvSpPr>
          <p:cNvPr id="3" name="Content Placeholder 2"/>
          <p:cNvSpPr>
            <a:spLocks noGrp="1"/>
          </p:cNvSpPr>
          <p:nvPr>
            <p:ph sz="half" idx="1"/>
          </p:nvPr>
        </p:nvSpPr>
        <p:spPr>
          <a:xfrm>
            <a:off x="316871" y="1273365"/>
            <a:ext cx="11518882" cy="1469836"/>
          </a:xfrm>
        </p:spPr>
        <p:txBody>
          <a:bodyPr>
            <a:noAutofit/>
          </a:bodyPr>
          <a:lstStyle/>
          <a:p>
            <a:pPr>
              <a:lnSpc>
                <a:spcPct val="100000"/>
              </a:lnSpc>
              <a:spcBef>
                <a:spcPts val="600"/>
              </a:spcBef>
              <a:spcAft>
                <a:spcPts val="600"/>
              </a:spcAft>
            </a:pPr>
            <a:r>
              <a:rPr lang="en-NZ" sz="2200" dirty="0" smtClean="0"/>
              <a:t>Intensification directed within and surrounding suburban centres</a:t>
            </a:r>
          </a:p>
          <a:p>
            <a:pPr>
              <a:lnSpc>
                <a:spcPct val="100000"/>
              </a:lnSpc>
              <a:spcBef>
                <a:spcPts val="600"/>
              </a:spcBef>
              <a:spcAft>
                <a:spcPts val="600"/>
              </a:spcAft>
            </a:pPr>
            <a:r>
              <a:rPr lang="en-NZ" sz="2200" dirty="0" smtClean="0"/>
              <a:t>Degree must respond to scale of commercial activity and community services provided for</a:t>
            </a:r>
          </a:p>
          <a:p>
            <a:pPr>
              <a:lnSpc>
                <a:spcPct val="100000"/>
              </a:lnSpc>
              <a:spcBef>
                <a:spcPts val="600"/>
              </a:spcBef>
              <a:spcAft>
                <a:spcPts val="600"/>
              </a:spcAft>
            </a:pPr>
            <a:r>
              <a:rPr lang="en-NZ" sz="2200" dirty="0" smtClean="0"/>
              <a:t>Centres hierarchy required to be evaluated, with National Planning Standards alignment</a:t>
            </a:r>
            <a:endParaRPr lang="en-NZ" sz="2200" dirty="0"/>
          </a:p>
        </p:txBody>
      </p:sp>
      <p:sp>
        <p:nvSpPr>
          <p:cNvPr id="4" name="Date Placeholder 3"/>
          <p:cNvSpPr>
            <a:spLocks noGrp="1"/>
          </p:cNvSpPr>
          <p:nvPr>
            <p:ph type="dt" sz="half" idx="10"/>
          </p:nvPr>
        </p:nvSpPr>
        <p:spPr/>
        <p:txBody>
          <a:bodyPr/>
          <a:lstStyle/>
          <a:p>
            <a:r>
              <a:rPr lang="en-US" smtClean="0"/>
              <a:t>2 May 2022</a:t>
            </a:r>
            <a:endParaRPr lang="en-NZ" dirty="0"/>
          </a:p>
        </p:txBody>
      </p:sp>
      <p:sp>
        <p:nvSpPr>
          <p:cNvPr id="5" name="Footer Placeholder 4"/>
          <p:cNvSpPr>
            <a:spLocks noGrp="1"/>
          </p:cNvSpPr>
          <p:nvPr>
            <p:ph type="ftr" sz="quarter" idx="11"/>
          </p:nvPr>
        </p:nvSpPr>
        <p:spPr/>
        <p:txBody>
          <a:bodyPr/>
          <a:lstStyle/>
          <a:p>
            <a:r>
              <a:rPr lang="en-NZ" smtClean="0"/>
              <a:t>Housing &amp; Business Choice Webinar - Residential Intensification</a:t>
            </a:r>
            <a:endParaRPr lang="en-NZ" dirty="0"/>
          </a:p>
        </p:txBody>
      </p:sp>
      <p:graphicFrame>
        <p:nvGraphicFramePr>
          <p:cNvPr id="7" name="Table 6"/>
          <p:cNvGraphicFramePr>
            <a:graphicFrameLocks noGrp="1"/>
          </p:cNvGraphicFramePr>
          <p:nvPr>
            <p:extLst>
              <p:ext uri="{D42A27DB-BD31-4B8C-83A1-F6EECF244321}">
                <p14:modId xmlns:p14="http://schemas.microsoft.com/office/powerpoint/2010/main" val="309658857"/>
              </p:ext>
            </p:extLst>
          </p:nvPr>
        </p:nvGraphicFramePr>
        <p:xfrm>
          <a:off x="316869" y="2993524"/>
          <a:ext cx="11518884" cy="3016241"/>
        </p:xfrm>
        <a:graphic>
          <a:graphicData uri="http://schemas.openxmlformats.org/drawingml/2006/table">
            <a:tbl>
              <a:tblPr firstRow="1" bandRow="1">
                <a:tableStyleId>{00A15C55-8517-42AA-B614-E9B94910E393}</a:tableStyleId>
              </a:tblPr>
              <a:tblGrid>
                <a:gridCol w="3205975">
                  <a:extLst>
                    <a:ext uri="{9D8B030D-6E8A-4147-A177-3AD203B41FA5}">
                      <a16:colId xmlns:a16="http://schemas.microsoft.com/office/drawing/2014/main" val="3899938781"/>
                    </a:ext>
                  </a:extLst>
                </a:gridCol>
                <a:gridCol w="4697129">
                  <a:extLst>
                    <a:ext uri="{9D8B030D-6E8A-4147-A177-3AD203B41FA5}">
                      <a16:colId xmlns:a16="http://schemas.microsoft.com/office/drawing/2014/main" val="1259140886"/>
                    </a:ext>
                  </a:extLst>
                </a:gridCol>
                <a:gridCol w="1501541">
                  <a:extLst>
                    <a:ext uri="{9D8B030D-6E8A-4147-A177-3AD203B41FA5}">
                      <a16:colId xmlns:a16="http://schemas.microsoft.com/office/drawing/2014/main" val="621231589"/>
                    </a:ext>
                  </a:extLst>
                </a:gridCol>
                <a:gridCol w="2114239">
                  <a:extLst>
                    <a:ext uri="{9D8B030D-6E8A-4147-A177-3AD203B41FA5}">
                      <a16:colId xmlns:a16="http://schemas.microsoft.com/office/drawing/2014/main" val="1392521943"/>
                    </a:ext>
                  </a:extLst>
                </a:gridCol>
              </a:tblGrid>
              <a:tr h="454609">
                <a:tc>
                  <a:txBody>
                    <a:bodyPr/>
                    <a:lstStyle/>
                    <a:p>
                      <a:r>
                        <a:rPr lang="en-NZ" dirty="0" smtClean="0"/>
                        <a:t>Centre</a:t>
                      </a:r>
                      <a:r>
                        <a:rPr lang="en-NZ" baseline="0" dirty="0" smtClean="0"/>
                        <a:t> Type</a:t>
                      </a:r>
                      <a:endParaRPr lang="en-NZ" dirty="0"/>
                    </a:p>
                  </a:txBody>
                  <a:tcPr/>
                </a:tc>
                <a:tc>
                  <a:txBody>
                    <a:bodyPr/>
                    <a:lstStyle/>
                    <a:p>
                      <a:r>
                        <a:rPr lang="en-NZ" dirty="0" smtClean="0"/>
                        <a:t>Location</a:t>
                      </a:r>
                      <a:endParaRPr lang="en-NZ" dirty="0"/>
                    </a:p>
                  </a:txBody>
                  <a:tcPr/>
                </a:tc>
                <a:tc>
                  <a:txBody>
                    <a:bodyPr/>
                    <a:lstStyle/>
                    <a:p>
                      <a:r>
                        <a:rPr lang="en-NZ" dirty="0" smtClean="0"/>
                        <a:t>Extent</a:t>
                      </a:r>
                      <a:endParaRPr lang="en-NZ" dirty="0"/>
                    </a:p>
                  </a:txBody>
                  <a:tcPr/>
                </a:tc>
                <a:tc>
                  <a:txBody>
                    <a:bodyPr/>
                    <a:lstStyle/>
                    <a:p>
                      <a:r>
                        <a:rPr lang="en-NZ" dirty="0" smtClean="0"/>
                        <a:t>Enabled</a:t>
                      </a:r>
                      <a:r>
                        <a:rPr lang="en-NZ" baseline="0" dirty="0" smtClean="0"/>
                        <a:t> Height</a:t>
                      </a:r>
                      <a:endParaRPr lang="en-NZ" dirty="0"/>
                    </a:p>
                  </a:txBody>
                  <a:tcPr/>
                </a:tc>
                <a:extLst>
                  <a:ext uri="{0D108BD9-81ED-4DB2-BD59-A6C34878D82A}">
                    <a16:rowId xmlns:a16="http://schemas.microsoft.com/office/drawing/2014/main" val="2226257229"/>
                  </a:ext>
                </a:extLst>
              </a:tr>
              <a:tr h="690795">
                <a:tc>
                  <a:txBody>
                    <a:bodyPr/>
                    <a:lstStyle/>
                    <a:p>
                      <a:r>
                        <a:rPr lang="en-NZ" dirty="0" smtClean="0"/>
                        <a:t>Neighbourhood Centre &amp;</a:t>
                      </a: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Local Centre</a:t>
                      </a:r>
                      <a:endParaRPr lang="en-NZ" b="1" dirty="0" smtClean="0"/>
                    </a:p>
                  </a:txBody>
                  <a:tcPr/>
                </a:tc>
                <a:tc>
                  <a:txBody>
                    <a:bodyPr/>
                    <a:lstStyle/>
                    <a:p>
                      <a:r>
                        <a:rPr lang="en-NZ" dirty="0" smtClean="0"/>
                        <a:t>Addington; </a:t>
                      </a:r>
                      <a:r>
                        <a:rPr lang="en-NZ" dirty="0" err="1" smtClean="0"/>
                        <a:t>Fendalton</a:t>
                      </a:r>
                      <a:r>
                        <a:rPr lang="en-NZ" dirty="0" smtClean="0"/>
                        <a:t>;</a:t>
                      </a:r>
                      <a:r>
                        <a:rPr lang="en-NZ" baseline="0" dirty="0" smtClean="0"/>
                        <a:t> </a:t>
                      </a:r>
                      <a:r>
                        <a:rPr lang="en-NZ" baseline="0" dirty="0" err="1" smtClean="0"/>
                        <a:t>Edgeware</a:t>
                      </a:r>
                      <a:r>
                        <a:rPr lang="en-NZ" baseline="0" dirty="0" smtClean="0"/>
                        <a:t>; Parklands; </a:t>
                      </a:r>
                      <a:r>
                        <a:rPr lang="en-NZ" baseline="0" dirty="0" err="1" smtClean="0"/>
                        <a:t>Woolston</a:t>
                      </a:r>
                      <a:r>
                        <a:rPr lang="en-NZ" baseline="0" dirty="0" smtClean="0"/>
                        <a:t>; St Martins, etc.</a:t>
                      </a:r>
                      <a:endParaRPr lang="en-NZ" dirty="0"/>
                    </a:p>
                  </a:txBody>
                  <a:tcPr/>
                </a:tc>
                <a:tc>
                  <a:txBody>
                    <a:bodyPr/>
                    <a:lstStyle/>
                    <a:p>
                      <a:r>
                        <a:rPr lang="en-NZ" dirty="0" smtClean="0"/>
                        <a:t>Centre only</a:t>
                      </a:r>
                      <a:endParaRPr lang="en-NZ" dirty="0"/>
                    </a:p>
                  </a:txBody>
                  <a:tcPr>
                    <a:solidFill>
                      <a:schemeClr val="accent3">
                        <a:lumMod val="20000"/>
                        <a:lumOff val="80000"/>
                      </a:schemeClr>
                    </a:solidFill>
                  </a:tcPr>
                </a:tc>
                <a:tc>
                  <a:txBody>
                    <a:bodyPr/>
                    <a:lstStyle/>
                    <a:p>
                      <a:r>
                        <a:rPr lang="en-NZ" dirty="0" smtClean="0"/>
                        <a:t>MDRS</a:t>
                      </a:r>
                      <a:r>
                        <a:rPr lang="en-NZ" baseline="0" dirty="0" smtClean="0"/>
                        <a:t> – 12m</a:t>
                      </a:r>
                      <a:endParaRPr lang="en-NZ" dirty="0"/>
                    </a:p>
                  </a:txBody>
                  <a:tcPr/>
                </a:tc>
                <a:extLst>
                  <a:ext uri="{0D108BD9-81ED-4DB2-BD59-A6C34878D82A}">
                    <a16:rowId xmlns:a16="http://schemas.microsoft.com/office/drawing/2014/main" val="3290638582"/>
                  </a:ext>
                </a:extLst>
              </a:tr>
              <a:tr h="508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‘Large’ Local Centre</a:t>
                      </a:r>
                      <a:endParaRPr lang="en-NZ"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err="1" smtClean="0"/>
                        <a:t>Bishopdale</a:t>
                      </a:r>
                      <a:r>
                        <a:rPr lang="en-NZ" dirty="0" smtClean="0"/>
                        <a:t>;</a:t>
                      </a:r>
                      <a:r>
                        <a:rPr lang="en-NZ" baseline="0" dirty="0" smtClean="0"/>
                        <a:t> Barrington; </a:t>
                      </a:r>
                      <a:r>
                        <a:rPr lang="en-NZ" baseline="0" dirty="0" err="1" smtClean="0"/>
                        <a:t>Prestons</a:t>
                      </a:r>
                      <a:r>
                        <a:rPr lang="en-NZ" baseline="0" dirty="0" smtClean="0"/>
                        <a:t> - only</a:t>
                      </a:r>
                      <a:endParaRPr lang="en-NZ" dirty="0" smtClean="0"/>
                    </a:p>
                  </a:txBody>
                  <a:tcPr/>
                </a:tc>
                <a:tc>
                  <a:txBody>
                    <a:bodyPr/>
                    <a:lstStyle/>
                    <a:p>
                      <a:r>
                        <a:rPr lang="en-NZ" dirty="0" smtClean="0"/>
                        <a:t>200m</a:t>
                      </a:r>
                      <a:endParaRPr lang="en-NZ" dirty="0"/>
                    </a:p>
                  </a:txBody>
                  <a:tcPr>
                    <a:solidFill>
                      <a:schemeClr val="accent3">
                        <a:lumMod val="40000"/>
                        <a:lumOff val="60000"/>
                      </a:schemeClr>
                    </a:solidFill>
                  </a:tcPr>
                </a:tc>
                <a:tc>
                  <a:txBody>
                    <a:bodyPr/>
                    <a:lstStyle/>
                    <a:p>
                      <a:r>
                        <a:rPr lang="en-NZ" dirty="0" smtClean="0"/>
                        <a:t>14m – four storeys</a:t>
                      </a:r>
                      <a:endParaRPr lang="en-NZ" dirty="0"/>
                    </a:p>
                  </a:txBody>
                  <a:tcPr/>
                </a:tc>
                <a:extLst>
                  <a:ext uri="{0D108BD9-81ED-4DB2-BD59-A6C34878D82A}">
                    <a16:rowId xmlns:a16="http://schemas.microsoft.com/office/drawing/2014/main" val="2304674975"/>
                  </a:ext>
                </a:extLst>
              </a:tr>
              <a:tr h="454609">
                <a:tc>
                  <a:txBody>
                    <a:bodyPr/>
                    <a:lstStyle/>
                    <a:p>
                      <a:r>
                        <a:rPr lang="en-NZ" dirty="0" smtClean="0"/>
                        <a:t>‘Significant’ Local Centre</a:t>
                      </a:r>
                      <a:endParaRPr lang="en-NZ" b="1" dirty="0"/>
                    </a:p>
                  </a:txBody>
                  <a:tcPr/>
                </a:tc>
                <a:tc>
                  <a:txBody>
                    <a:bodyPr/>
                    <a:lstStyle/>
                    <a:p>
                      <a:r>
                        <a:rPr lang="en-NZ" dirty="0" smtClean="0"/>
                        <a:t>Merivale</a:t>
                      </a:r>
                      <a:r>
                        <a:rPr lang="en-NZ" baseline="0" dirty="0" smtClean="0"/>
                        <a:t> &amp; Sydenham - only</a:t>
                      </a:r>
                      <a:endParaRPr lang="en-NZ" dirty="0"/>
                    </a:p>
                  </a:txBody>
                  <a:tcPr/>
                </a:tc>
                <a:tc>
                  <a:txBody>
                    <a:bodyPr/>
                    <a:lstStyle/>
                    <a:p>
                      <a:r>
                        <a:rPr lang="en-NZ" dirty="0" smtClean="0"/>
                        <a:t>400m</a:t>
                      </a:r>
                      <a:endParaRPr lang="en-NZ" dirty="0"/>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20m – six storeys</a:t>
                      </a:r>
                    </a:p>
                  </a:txBody>
                  <a:tcPr/>
                </a:tc>
                <a:extLst>
                  <a:ext uri="{0D108BD9-81ED-4DB2-BD59-A6C34878D82A}">
                    <a16:rowId xmlns:a16="http://schemas.microsoft.com/office/drawing/2014/main" val="1864351033"/>
                  </a:ext>
                </a:extLst>
              </a:tr>
              <a:tr h="454609">
                <a:tc>
                  <a:txBody>
                    <a:bodyPr/>
                    <a:lstStyle/>
                    <a:p>
                      <a:r>
                        <a:rPr lang="en-NZ" dirty="0" smtClean="0"/>
                        <a:t>Town Centre</a:t>
                      </a:r>
                      <a:endParaRPr lang="en-NZ" b="1" dirty="0"/>
                    </a:p>
                  </a:txBody>
                  <a:tcPr/>
                </a:tc>
                <a:tc>
                  <a:txBody>
                    <a:bodyPr/>
                    <a:lstStyle/>
                    <a:p>
                      <a:r>
                        <a:rPr lang="en-NZ" dirty="0" smtClean="0"/>
                        <a:t>Church Corner;</a:t>
                      </a:r>
                      <a:r>
                        <a:rPr lang="en-NZ" baseline="0" dirty="0" smtClean="0"/>
                        <a:t> Linwood; North </a:t>
                      </a:r>
                      <a:r>
                        <a:rPr lang="en-NZ" baseline="0" dirty="0" err="1" smtClean="0"/>
                        <a:t>Halswell</a:t>
                      </a:r>
                      <a:r>
                        <a:rPr lang="en-NZ" baseline="0" dirty="0" smtClean="0"/>
                        <a:t>, etc.</a:t>
                      </a:r>
                      <a:endParaRPr lang="en-NZ" dirty="0"/>
                    </a:p>
                  </a:txBody>
                  <a:tcPr/>
                </a:tc>
                <a:tc>
                  <a:txBody>
                    <a:bodyPr/>
                    <a:lstStyle/>
                    <a:p>
                      <a:r>
                        <a:rPr lang="en-NZ" dirty="0" smtClean="0"/>
                        <a:t>400m</a:t>
                      </a:r>
                      <a:endParaRPr lang="en-NZ" dirty="0"/>
                    </a:p>
                  </a:txBody>
                  <a:tcPr>
                    <a:solidFill>
                      <a:schemeClr val="accent5">
                        <a:lumMod val="40000"/>
                        <a:lumOff val="60000"/>
                      </a:schemeClr>
                    </a:solidFill>
                  </a:tcPr>
                </a:tc>
                <a:tc>
                  <a:txBody>
                    <a:bodyPr/>
                    <a:lstStyle/>
                    <a:p>
                      <a:r>
                        <a:rPr lang="en-NZ" dirty="0" smtClean="0"/>
                        <a:t>20m – six storeys</a:t>
                      </a:r>
                      <a:endParaRPr lang="en-NZ" dirty="0"/>
                    </a:p>
                  </a:txBody>
                  <a:tcPr/>
                </a:tc>
                <a:extLst>
                  <a:ext uri="{0D108BD9-81ED-4DB2-BD59-A6C34878D82A}">
                    <a16:rowId xmlns:a16="http://schemas.microsoft.com/office/drawing/2014/main" val="2671899299"/>
                  </a:ext>
                </a:extLst>
              </a:tr>
              <a:tr h="453600">
                <a:tc>
                  <a:txBody>
                    <a:bodyPr/>
                    <a:lstStyle/>
                    <a:p>
                      <a:r>
                        <a:rPr lang="en-NZ" dirty="0" smtClean="0"/>
                        <a:t>‘Emerging</a:t>
                      </a:r>
                      <a:r>
                        <a:rPr lang="en-NZ" baseline="0" dirty="0" smtClean="0"/>
                        <a:t>’ Metropolitan Centre</a:t>
                      </a:r>
                      <a:endParaRPr lang="en-NZ" b="1" dirty="0"/>
                    </a:p>
                  </a:txBody>
                  <a:tcPr/>
                </a:tc>
                <a:tc>
                  <a:txBody>
                    <a:bodyPr/>
                    <a:lstStyle/>
                    <a:p>
                      <a:r>
                        <a:rPr lang="en-NZ" dirty="0" err="1" smtClean="0"/>
                        <a:t>Riccarton</a:t>
                      </a:r>
                      <a:r>
                        <a:rPr lang="en-NZ" dirty="0" smtClean="0"/>
                        <a:t>; Hornby; Papanui - only</a:t>
                      </a:r>
                      <a:endParaRPr lang="en-NZ" dirty="0"/>
                    </a:p>
                  </a:txBody>
                  <a:tcPr anchor="ctr"/>
                </a:tc>
                <a:tc>
                  <a:txBody>
                    <a:bodyPr/>
                    <a:lstStyle/>
                    <a:p>
                      <a:r>
                        <a:rPr lang="en-NZ" dirty="0" smtClean="0"/>
                        <a:t>600m</a:t>
                      </a:r>
                      <a:endParaRPr lang="en-NZ" dirty="0"/>
                    </a:p>
                  </a:txBody>
                  <a:tcPr anchor="ctr">
                    <a:solidFill>
                      <a:schemeClr val="accent6">
                        <a:lumMod val="40000"/>
                        <a:lumOff val="60000"/>
                      </a:schemeClr>
                    </a:solidFill>
                  </a:tcPr>
                </a:tc>
                <a:tc>
                  <a:txBody>
                    <a:bodyPr/>
                    <a:lstStyle/>
                    <a:p>
                      <a:r>
                        <a:rPr lang="en-NZ" dirty="0" smtClean="0"/>
                        <a:t>20m – six storeys</a:t>
                      </a:r>
                      <a:endParaRPr lang="en-NZ" dirty="0"/>
                    </a:p>
                  </a:txBody>
                  <a:tcPr anchor="ctr"/>
                </a:tc>
                <a:extLst>
                  <a:ext uri="{0D108BD9-81ED-4DB2-BD59-A6C34878D82A}">
                    <a16:rowId xmlns:a16="http://schemas.microsoft.com/office/drawing/2014/main" val="2578886369"/>
                  </a:ext>
                </a:extLst>
              </a:tr>
            </a:tbl>
          </a:graphicData>
        </a:graphic>
      </p:graphicFrame>
    </p:spTree>
    <p:extLst>
      <p:ext uri="{BB962C8B-B14F-4D97-AF65-F5344CB8AC3E}">
        <p14:creationId xmlns:p14="http://schemas.microsoft.com/office/powerpoint/2010/main" val="294861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531303"/>
            <a:ext cx="8007182" cy="1707197"/>
          </a:xfrm>
        </p:spPr>
        <p:txBody>
          <a:bodyPr/>
          <a:lstStyle/>
          <a:p>
            <a:r>
              <a:rPr lang="en-NZ" dirty="0" smtClean="0"/>
              <a:t>Residential Intensification</a:t>
            </a:r>
            <a:endParaRPr lang="en-NZ" dirty="0"/>
          </a:p>
        </p:txBody>
      </p:sp>
      <p:sp>
        <p:nvSpPr>
          <p:cNvPr id="3" name="Text Placeholder 2"/>
          <p:cNvSpPr>
            <a:spLocks noGrp="1"/>
          </p:cNvSpPr>
          <p:nvPr>
            <p:ph type="body" sz="quarter" idx="10"/>
          </p:nvPr>
        </p:nvSpPr>
        <p:spPr>
          <a:xfrm>
            <a:off x="601662" y="3429634"/>
            <a:ext cx="7834971" cy="2193925"/>
          </a:xfrm>
        </p:spPr>
        <p:txBody>
          <a:bodyPr/>
          <a:lstStyle/>
          <a:p>
            <a:r>
              <a:rPr lang="en-NZ" dirty="0" smtClean="0"/>
              <a:t>Housing and Business Choice – Plan Change 14</a:t>
            </a:r>
            <a:endParaRPr lang="en-NZ" dirty="0"/>
          </a:p>
        </p:txBody>
      </p:sp>
    </p:spTree>
    <p:extLst>
      <p:ext uri="{BB962C8B-B14F-4D97-AF65-F5344CB8AC3E}">
        <p14:creationId xmlns:p14="http://schemas.microsoft.com/office/powerpoint/2010/main" val="4186448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Suburban Centres Approach </a:t>
            </a:r>
            <a:endParaRPr lang="en-NZ" dirty="0"/>
          </a:p>
        </p:txBody>
      </p:sp>
      <p:sp>
        <p:nvSpPr>
          <p:cNvPr id="4" name="Date Placeholder 3"/>
          <p:cNvSpPr>
            <a:spLocks noGrp="1"/>
          </p:cNvSpPr>
          <p:nvPr>
            <p:ph type="dt" sz="half" idx="10"/>
          </p:nvPr>
        </p:nvSpPr>
        <p:spPr/>
        <p:txBody>
          <a:bodyPr/>
          <a:lstStyle/>
          <a:p>
            <a:r>
              <a:rPr lang="en-US" smtClean="0"/>
              <a:t>2 May 2022</a:t>
            </a:r>
            <a:endParaRPr lang="en-NZ" dirty="0"/>
          </a:p>
        </p:txBody>
      </p:sp>
      <p:sp>
        <p:nvSpPr>
          <p:cNvPr id="5" name="Footer Placeholder 4"/>
          <p:cNvSpPr>
            <a:spLocks noGrp="1"/>
          </p:cNvSpPr>
          <p:nvPr>
            <p:ph type="ftr" sz="quarter" idx="11"/>
          </p:nvPr>
        </p:nvSpPr>
        <p:spPr/>
        <p:txBody>
          <a:bodyPr/>
          <a:lstStyle/>
          <a:p>
            <a:r>
              <a:rPr lang="en-NZ" smtClean="0"/>
              <a:t>Housing &amp; Business Choice Webinar - Residential Intensification</a:t>
            </a:r>
            <a:endParaRPr lang="en-NZ" dirty="0"/>
          </a:p>
        </p:txBody>
      </p:sp>
      <p:pic>
        <p:nvPicPr>
          <p:cNvPr id="9" name="Picture 8"/>
          <p:cNvPicPr>
            <a:picLocks noChangeAspect="1"/>
          </p:cNvPicPr>
          <p:nvPr/>
        </p:nvPicPr>
        <p:blipFill>
          <a:blip r:embed="rId3"/>
          <a:stretch>
            <a:fillRect/>
          </a:stretch>
        </p:blipFill>
        <p:spPr>
          <a:xfrm>
            <a:off x="6601412" y="1053744"/>
            <a:ext cx="5234341" cy="5220919"/>
          </a:xfrm>
          <a:prstGeom prst="rect">
            <a:avLst/>
          </a:prstGeom>
        </p:spPr>
      </p:pic>
      <p:pic>
        <p:nvPicPr>
          <p:cNvPr id="10" name="Picture 9"/>
          <p:cNvPicPr>
            <a:picLocks noChangeAspect="1"/>
          </p:cNvPicPr>
          <p:nvPr/>
        </p:nvPicPr>
        <p:blipFill>
          <a:blip r:embed="rId4"/>
          <a:stretch>
            <a:fillRect/>
          </a:stretch>
        </p:blipFill>
        <p:spPr>
          <a:xfrm>
            <a:off x="1115768" y="1135431"/>
            <a:ext cx="3999907" cy="2819062"/>
          </a:xfrm>
          <a:prstGeom prst="rect">
            <a:avLst/>
          </a:prstGeom>
        </p:spPr>
      </p:pic>
      <p:pic>
        <p:nvPicPr>
          <p:cNvPr id="11" name="Picture 10"/>
          <p:cNvPicPr>
            <a:picLocks noChangeAspect="1"/>
          </p:cNvPicPr>
          <p:nvPr/>
        </p:nvPicPr>
        <p:blipFill>
          <a:blip r:embed="rId5"/>
          <a:stretch>
            <a:fillRect/>
          </a:stretch>
        </p:blipFill>
        <p:spPr>
          <a:xfrm>
            <a:off x="1115768" y="3954493"/>
            <a:ext cx="4033407" cy="2320170"/>
          </a:xfrm>
          <a:prstGeom prst="rect">
            <a:avLst/>
          </a:prstGeom>
        </p:spPr>
      </p:pic>
    </p:spTree>
    <p:extLst>
      <p:ext uri="{BB962C8B-B14F-4D97-AF65-F5344CB8AC3E}">
        <p14:creationId xmlns:p14="http://schemas.microsoft.com/office/powerpoint/2010/main" val="165045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CBD Intensification Approach </a:t>
            </a:r>
            <a:endParaRPr lang="en-NZ" dirty="0"/>
          </a:p>
        </p:txBody>
      </p:sp>
      <p:sp>
        <p:nvSpPr>
          <p:cNvPr id="3" name="Content Placeholder 2"/>
          <p:cNvSpPr>
            <a:spLocks noGrp="1"/>
          </p:cNvSpPr>
          <p:nvPr>
            <p:ph sz="half" idx="1"/>
          </p:nvPr>
        </p:nvSpPr>
        <p:spPr>
          <a:xfrm>
            <a:off x="316871" y="1273364"/>
            <a:ext cx="5755938" cy="5082986"/>
          </a:xfrm>
        </p:spPr>
        <p:txBody>
          <a:bodyPr>
            <a:normAutofit/>
          </a:bodyPr>
          <a:lstStyle/>
          <a:p>
            <a:pPr>
              <a:lnSpc>
                <a:spcPct val="100000"/>
              </a:lnSpc>
              <a:spcBef>
                <a:spcPts val="600"/>
              </a:spcBef>
              <a:spcAft>
                <a:spcPts val="600"/>
              </a:spcAft>
            </a:pPr>
            <a:r>
              <a:rPr lang="en-NZ" sz="2000" dirty="0" smtClean="0"/>
              <a:t>Requirement to ‘realise as much development capacity as possible’ = no height limits within CBD</a:t>
            </a:r>
          </a:p>
          <a:p>
            <a:pPr>
              <a:lnSpc>
                <a:spcPct val="100000"/>
              </a:lnSpc>
              <a:spcBef>
                <a:spcPts val="600"/>
              </a:spcBef>
              <a:spcAft>
                <a:spcPts val="600"/>
              </a:spcAft>
            </a:pPr>
            <a:r>
              <a:rPr lang="en-NZ" sz="2000" dirty="0" smtClean="0"/>
              <a:t>Requirement to enable ‘at least six storeys within at least a walkable catchment’ from the edge of the CBD</a:t>
            </a:r>
          </a:p>
          <a:p>
            <a:pPr>
              <a:lnSpc>
                <a:spcPct val="100000"/>
              </a:lnSpc>
              <a:spcBef>
                <a:spcPts val="600"/>
              </a:spcBef>
              <a:spcAft>
                <a:spcPts val="600"/>
              </a:spcAft>
            </a:pPr>
            <a:r>
              <a:rPr lang="en-NZ" sz="2000" dirty="0" smtClean="0"/>
              <a:t>A 15 minute walking catchment (1.2km) around CBD adopted</a:t>
            </a:r>
          </a:p>
          <a:p>
            <a:pPr>
              <a:lnSpc>
                <a:spcPct val="100000"/>
              </a:lnSpc>
              <a:spcBef>
                <a:spcPts val="600"/>
              </a:spcBef>
              <a:spcAft>
                <a:spcPts val="600"/>
              </a:spcAft>
            </a:pPr>
            <a:r>
              <a:rPr lang="en-NZ" sz="2000" dirty="0" smtClean="0"/>
              <a:t>Reflective of the significance of the central city and propensity for greatest walking distance</a:t>
            </a:r>
          </a:p>
          <a:p>
            <a:pPr>
              <a:lnSpc>
                <a:spcPct val="100000"/>
              </a:lnSpc>
              <a:spcBef>
                <a:spcPts val="600"/>
              </a:spcBef>
              <a:spcAft>
                <a:spcPts val="600"/>
              </a:spcAft>
            </a:pPr>
            <a:r>
              <a:rPr lang="en-NZ" sz="2000" dirty="0" smtClean="0"/>
              <a:t>Height approach is two tier:</a:t>
            </a:r>
          </a:p>
          <a:p>
            <a:pPr marL="800100" lvl="1" indent="-342900">
              <a:lnSpc>
                <a:spcPct val="100000"/>
              </a:lnSpc>
              <a:spcBef>
                <a:spcPts val="600"/>
              </a:spcBef>
              <a:spcAft>
                <a:spcPts val="600"/>
              </a:spcAft>
              <a:buFont typeface="+mj-lt"/>
              <a:buAutoNum type="arabicPeriod"/>
            </a:pPr>
            <a:r>
              <a:rPr lang="en-NZ" sz="1600" dirty="0" smtClean="0"/>
              <a:t>Nearest to CBD enabled to </a:t>
            </a:r>
            <a:r>
              <a:rPr lang="en-NZ" sz="1600" b="1" dirty="0" smtClean="0"/>
              <a:t>32m (ten storeys)</a:t>
            </a:r>
            <a:r>
              <a:rPr lang="en-NZ" sz="1600" dirty="0" smtClean="0"/>
              <a:t> – about the first 10min walking distance</a:t>
            </a:r>
          </a:p>
          <a:p>
            <a:pPr marL="800100" lvl="1" indent="-342900">
              <a:lnSpc>
                <a:spcPct val="100000"/>
              </a:lnSpc>
              <a:spcBef>
                <a:spcPts val="600"/>
              </a:spcBef>
              <a:spcAft>
                <a:spcPts val="600"/>
              </a:spcAft>
              <a:buFont typeface="+mj-lt"/>
              <a:buAutoNum type="arabicPeriod"/>
            </a:pPr>
            <a:r>
              <a:rPr lang="en-NZ" sz="1600" dirty="0" smtClean="0"/>
              <a:t>Next 5min distance – enabled to </a:t>
            </a:r>
            <a:r>
              <a:rPr lang="en-NZ" sz="1600" b="1" dirty="0" smtClean="0"/>
              <a:t>20m (six storeys)</a:t>
            </a:r>
          </a:p>
          <a:p>
            <a:pPr lvl="1">
              <a:lnSpc>
                <a:spcPct val="100000"/>
              </a:lnSpc>
              <a:spcBef>
                <a:spcPts val="600"/>
              </a:spcBef>
              <a:spcAft>
                <a:spcPts val="600"/>
              </a:spcAft>
            </a:pPr>
            <a:endParaRPr lang="en-NZ" sz="1600" dirty="0"/>
          </a:p>
        </p:txBody>
      </p:sp>
      <p:sp>
        <p:nvSpPr>
          <p:cNvPr id="4" name="Date Placeholder 3"/>
          <p:cNvSpPr>
            <a:spLocks noGrp="1"/>
          </p:cNvSpPr>
          <p:nvPr>
            <p:ph type="dt" sz="half" idx="10"/>
          </p:nvPr>
        </p:nvSpPr>
        <p:spPr/>
        <p:txBody>
          <a:bodyPr/>
          <a:lstStyle/>
          <a:p>
            <a:r>
              <a:rPr lang="en-US" smtClean="0"/>
              <a:t>2 May 2022</a:t>
            </a:r>
            <a:endParaRPr lang="en-NZ" dirty="0"/>
          </a:p>
        </p:txBody>
      </p:sp>
      <p:sp>
        <p:nvSpPr>
          <p:cNvPr id="5" name="Footer Placeholder 4"/>
          <p:cNvSpPr>
            <a:spLocks noGrp="1"/>
          </p:cNvSpPr>
          <p:nvPr>
            <p:ph type="ftr" sz="quarter" idx="11"/>
          </p:nvPr>
        </p:nvSpPr>
        <p:spPr/>
        <p:txBody>
          <a:bodyPr/>
          <a:lstStyle/>
          <a:p>
            <a:r>
              <a:rPr lang="en-NZ" smtClean="0"/>
              <a:t>Housing &amp; Business Choice Webinar - Residential Intensification</a:t>
            </a:r>
            <a:endParaRPr lang="en-NZ" dirty="0"/>
          </a:p>
        </p:txBody>
      </p:sp>
      <p:pic>
        <p:nvPicPr>
          <p:cNvPr id="7" name="Picture 6"/>
          <p:cNvPicPr>
            <a:picLocks noChangeAspect="1"/>
          </p:cNvPicPr>
          <p:nvPr/>
        </p:nvPicPr>
        <p:blipFill>
          <a:blip r:embed="rId3"/>
          <a:stretch>
            <a:fillRect/>
          </a:stretch>
        </p:blipFill>
        <p:spPr>
          <a:xfrm>
            <a:off x="6679933" y="1120415"/>
            <a:ext cx="5155820" cy="5107635"/>
          </a:xfrm>
          <a:prstGeom prst="rect">
            <a:avLst/>
          </a:prstGeom>
        </p:spPr>
      </p:pic>
    </p:spTree>
    <p:extLst>
      <p:ext uri="{BB962C8B-B14F-4D97-AF65-F5344CB8AC3E}">
        <p14:creationId xmlns:p14="http://schemas.microsoft.com/office/powerpoint/2010/main" val="317909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sp>
        <p:nvSpPr>
          <p:cNvPr id="3" name="Text Placeholder 2"/>
          <p:cNvSpPr>
            <a:spLocks noGrp="1"/>
          </p:cNvSpPr>
          <p:nvPr>
            <p:ph type="body" sz="quarter" idx="10"/>
          </p:nvPr>
        </p:nvSpPr>
        <p:spPr>
          <a:xfrm>
            <a:off x="601662" y="2515234"/>
            <a:ext cx="10632395" cy="2193925"/>
          </a:xfrm>
        </p:spPr>
        <p:txBody>
          <a:bodyPr/>
          <a:lstStyle/>
          <a:p>
            <a:r>
              <a:rPr lang="en-NZ" dirty="0"/>
              <a:t>Do you have any questions about </a:t>
            </a:r>
            <a:r>
              <a:rPr lang="en-NZ" b="1" dirty="0" smtClean="0"/>
              <a:t>proposed residential approach</a:t>
            </a:r>
            <a:r>
              <a:rPr lang="en-NZ" dirty="0" smtClean="0"/>
              <a:t>?</a:t>
            </a:r>
            <a:endParaRPr lang="en-NZ" dirty="0"/>
          </a:p>
          <a:p>
            <a:endParaRPr lang="en-NZ" dirty="0"/>
          </a:p>
          <a:p>
            <a:pPr lvl="2"/>
            <a:r>
              <a:rPr lang="en-NZ" dirty="0">
                <a:solidFill>
                  <a:srgbClr val="FFFFFF"/>
                </a:solidFill>
              </a:rPr>
              <a:t>We can have some influence over these, </a:t>
            </a:r>
            <a:r>
              <a:rPr lang="en-NZ" dirty="0" smtClean="0">
                <a:solidFill>
                  <a:srgbClr val="FFFFFF"/>
                </a:solidFill>
              </a:rPr>
              <a:t>however must give effect to regulation</a:t>
            </a:r>
            <a:endParaRPr lang="en-NZ" dirty="0">
              <a:solidFill>
                <a:srgbClr val="FFFFFF"/>
              </a:solidFill>
            </a:endParaRPr>
          </a:p>
        </p:txBody>
      </p:sp>
      <p:sp>
        <p:nvSpPr>
          <p:cNvPr id="5" name="Rectangle 4"/>
          <p:cNvSpPr/>
          <p:nvPr/>
        </p:nvSpPr>
        <p:spPr>
          <a:xfrm>
            <a:off x="4465388" y="4646017"/>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a:t>
            </a:r>
            <a:r>
              <a:rPr kumimoji="0" lang="en-NZ" sz="1800" b="0" i="0" u="none" strike="noStrike" kern="1200" cap="none" spc="0" normalizeH="0" noProof="0" dirty="0" smtClean="0">
                <a:ln>
                  <a:noFill/>
                </a:ln>
                <a:solidFill>
                  <a:srgbClr val="FFFFFF"/>
                </a:solidFill>
                <a:effectLst/>
                <a:uLnTx/>
                <a:uFillTx/>
                <a:latin typeface="Source Sans Pro"/>
                <a:ea typeface="+mn-ea"/>
                <a:cs typeface="+mn-cs"/>
              </a:rPr>
              <a:t> and enter in the code: </a:t>
            </a:r>
            <a:r>
              <a:rPr kumimoji="0" lang="en-NZ" sz="1800" b="1" i="0" u="none" strike="noStrike" kern="1200" cap="none" spc="0" normalizeH="0" noProof="0" dirty="0" smtClean="0">
                <a:ln>
                  <a:noFill/>
                </a:ln>
                <a:solidFill>
                  <a:srgbClr val="FFFFFF"/>
                </a:solidFill>
                <a:effectLst/>
                <a:uLnTx/>
                <a:uFillTx/>
                <a:latin typeface="Source Sans Pro"/>
                <a:ea typeface="+mn-ea"/>
                <a:cs typeface="+mn-cs"/>
              </a:rPr>
              <a:t>762020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baseline="0" dirty="0" smtClean="0">
                <a:solidFill>
                  <a:srgbClr val="FFFFFF"/>
                </a:solidFill>
                <a:latin typeface="Source Sans Pro"/>
              </a:rPr>
              <a:t>Alternatively,</a:t>
            </a:r>
            <a:r>
              <a:rPr lang="en-NZ" b="1" dirty="0" smtClean="0">
                <a:solidFill>
                  <a:srgbClr val="FFFFFF"/>
                </a:solidFill>
                <a:latin typeface="Source Sans Pro"/>
              </a:rPr>
              <a:t> you can join by scanning this QR code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07" y="4621137"/>
            <a:ext cx="1473532" cy="14735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624" y="4672980"/>
            <a:ext cx="1173366" cy="1173366"/>
          </a:xfrm>
          <a:prstGeom prst="rect">
            <a:avLst/>
          </a:prstGeom>
        </p:spPr>
      </p:pic>
    </p:spTree>
    <p:extLst>
      <p:ext uri="{BB962C8B-B14F-4D97-AF65-F5344CB8AC3E}">
        <p14:creationId xmlns:p14="http://schemas.microsoft.com/office/powerpoint/2010/main" val="3868937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What controls and thresholds are we proposing?</a:t>
            </a:r>
            <a:br>
              <a:rPr lang="en-NZ" dirty="0" smtClean="0"/>
            </a:br>
            <a:r>
              <a:rPr lang="en-NZ" dirty="0" smtClean="0"/>
              <a:t>Residential Zones  </a:t>
            </a:r>
            <a:endParaRPr lang="en-NZ" dirty="0"/>
          </a:p>
        </p:txBody>
      </p:sp>
      <p:sp>
        <p:nvSpPr>
          <p:cNvPr id="3" name="Content Placeholder 2"/>
          <p:cNvSpPr>
            <a:spLocks noGrp="1"/>
          </p:cNvSpPr>
          <p:nvPr>
            <p:ph sz="half" idx="1"/>
          </p:nvPr>
        </p:nvSpPr>
        <p:spPr>
          <a:xfrm>
            <a:off x="316871" y="1273364"/>
            <a:ext cx="11518882" cy="1446784"/>
          </a:xfrm>
        </p:spPr>
        <p:txBody>
          <a:bodyPr>
            <a:normAutofit/>
          </a:bodyPr>
          <a:lstStyle/>
          <a:p>
            <a:r>
              <a:rPr lang="en-NZ" dirty="0" smtClean="0"/>
              <a:t>MDRS means residential zones are drastically simplified.</a:t>
            </a:r>
          </a:p>
          <a:p>
            <a:r>
              <a:rPr lang="en-NZ" dirty="0" smtClean="0"/>
              <a:t>Two core zones current proposed, with localised precincts for local features, such as commercial centres, hilled sites, transition areas.</a:t>
            </a:r>
          </a:p>
          <a:p>
            <a:pPr lvl="1"/>
            <a:endParaRPr lang="en-NZ" dirty="0"/>
          </a:p>
          <a:p>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
        <p:nvSpPr>
          <p:cNvPr id="9" name="Rounded Rectangle 8"/>
          <p:cNvSpPr/>
          <p:nvPr/>
        </p:nvSpPr>
        <p:spPr>
          <a:xfrm>
            <a:off x="316871" y="2970467"/>
            <a:ext cx="5511436" cy="3130653"/>
          </a:xfrm>
          <a:prstGeom prst="roundRect">
            <a:avLst/>
          </a:prstGeom>
          <a:ln w="762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NZ" sz="1900" b="1" dirty="0" smtClean="0">
                <a:solidFill>
                  <a:schemeClr val="tx1"/>
                </a:solidFill>
              </a:rPr>
              <a:t>Medium Density Residential Zone </a:t>
            </a:r>
          </a:p>
          <a:p>
            <a:pPr algn="ctr"/>
            <a:r>
              <a:rPr lang="en-NZ" sz="1900" dirty="0" smtClean="0">
                <a:solidFill>
                  <a:schemeClr val="tx1"/>
                </a:solidFill>
              </a:rPr>
              <a:t>(all urban residential areas away from commercial centres)</a:t>
            </a:r>
            <a:r>
              <a:rPr lang="en-NZ" sz="1900" b="1" dirty="0" smtClean="0">
                <a:solidFill>
                  <a:schemeClr val="tx1"/>
                </a:solidFill>
              </a:rPr>
              <a:t>:</a:t>
            </a:r>
          </a:p>
          <a:p>
            <a:pPr algn="ctr"/>
            <a:endParaRPr lang="en-NZ" sz="1900" dirty="0">
              <a:solidFill>
                <a:schemeClr val="tx1"/>
              </a:solidFill>
            </a:endParaRPr>
          </a:p>
          <a:p>
            <a:pPr algn="ctr"/>
            <a:r>
              <a:rPr lang="en-NZ" sz="1900" b="1" dirty="0" smtClean="0">
                <a:solidFill>
                  <a:schemeClr val="tx1"/>
                </a:solidFill>
              </a:rPr>
              <a:t>Height:</a:t>
            </a:r>
            <a:r>
              <a:rPr lang="en-NZ" sz="1900" dirty="0" smtClean="0">
                <a:solidFill>
                  <a:schemeClr val="tx1"/>
                </a:solidFill>
              </a:rPr>
              <a:t> 3 storeys (no consent - MDRS); enabling consent at 4; increased evidence </a:t>
            </a:r>
            <a:r>
              <a:rPr lang="en-NZ" sz="1900" u="sng" dirty="0" smtClean="0">
                <a:solidFill>
                  <a:schemeClr val="tx1"/>
                </a:solidFill>
              </a:rPr>
              <a:t>&gt;5</a:t>
            </a:r>
            <a:r>
              <a:rPr lang="en-NZ" sz="1900" dirty="0" smtClean="0">
                <a:solidFill>
                  <a:schemeClr val="tx1"/>
                </a:solidFill>
              </a:rPr>
              <a:t> </a:t>
            </a:r>
            <a:endParaRPr lang="en-NZ" sz="1900" b="1" dirty="0" smtClean="0">
              <a:solidFill>
                <a:schemeClr val="tx1"/>
              </a:solidFill>
            </a:endParaRPr>
          </a:p>
          <a:p>
            <a:pPr algn="ctr"/>
            <a:r>
              <a:rPr lang="en-NZ" sz="1900" b="1" dirty="0" smtClean="0">
                <a:solidFill>
                  <a:schemeClr val="tx1"/>
                </a:solidFill>
              </a:rPr>
              <a:t>Subdivision:</a:t>
            </a:r>
            <a:r>
              <a:rPr lang="en-NZ" sz="1900" dirty="0" smtClean="0">
                <a:solidFill>
                  <a:schemeClr val="tx1"/>
                </a:solidFill>
              </a:rPr>
              <a:t> 400m</a:t>
            </a:r>
            <a:r>
              <a:rPr lang="en-NZ" sz="1900" baseline="30000" dirty="0" smtClean="0">
                <a:solidFill>
                  <a:schemeClr val="tx1"/>
                </a:solidFill>
              </a:rPr>
              <a:t>2</a:t>
            </a:r>
            <a:r>
              <a:rPr lang="en-NZ" sz="1900" dirty="0" smtClean="0">
                <a:solidFill>
                  <a:schemeClr val="tx1"/>
                </a:solidFill>
              </a:rPr>
              <a:t> vacant; zero with dwelling (MDRS)</a:t>
            </a:r>
            <a:endParaRPr lang="en-NZ" sz="1900" b="1" dirty="0" smtClean="0">
              <a:solidFill>
                <a:schemeClr val="tx1"/>
              </a:solidFill>
            </a:endParaRPr>
          </a:p>
          <a:p>
            <a:pPr algn="ctr"/>
            <a:r>
              <a:rPr lang="en-NZ" sz="1900" b="1" dirty="0" smtClean="0">
                <a:solidFill>
                  <a:schemeClr val="tx1"/>
                </a:solidFill>
              </a:rPr>
              <a:t>Additional form controls: </a:t>
            </a:r>
            <a:r>
              <a:rPr lang="en-NZ" sz="1900" dirty="0" smtClean="0">
                <a:solidFill>
                  <a:schemeClr val="tx1"/>
                </a:solidFill>
              </a:rPr>
              <a:t>Street connectivity; storage areas; servicing</a:t>
            </a:r>
            <a:endParaRPr lang="en-NZ" sz="1900" b="1" dirty="0">
              <a:solidFill>
                <a:schemeClr val="tx1"/>
              </a:solidFill>
            </a:endParaRPr>
          </a:p>
        </p:txBody>
      </p:sp>
      <p:sp>
        <p:nvSpPr>
          <p:cNvPr id="10" name="Rounded Rectangle 9"/>
          <p:cNvSpPr/>
          <p:nvPr/>
        </p:nvSpPr>
        <p:spPr>
          <a:xfrm>
            <a:off x="6329239" y="2970468"/>
            <a:ext cx="5422790" cy="3130653"/>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NZ" b="1" dirty="0" smtClean="0">
                <a:solidFill>
                  <a:schemeClr val="tx1"/>
                </a:solidFill>
              </a:rPr>
              <a:t>High </a:t>
            </a:r>
            <a:r>
              <a:rPr lang="en-NZ" b="1" dirty="0">
                <a:solidFill>
                  <a:schemeClr val="tx1"/>
                </a:solidFill>
              </a:rPr>
              <a:t>Density Residential </a:t>
            </a:r>
            <a:r>
              <a:rPr lang="en-NZ" b="1" dirty="0" smtClean="0">
                <a:solidFill>
                  <a:schemeClr val="tx1"/>
                </a:solidFill>
              </a:rPr>
              <a:t>Zone </a:t>
            </a:r>
            <a:endParaRPr lang="en-NZ" b="1" dirty="0">
              <a:solidFill>
                <a:schemeClr val="tx1"/>
              </a:solidFill>
            </a:endParaRPr>
          </a:p>
          <a:p>
            <a:pPr algn="ctr"/>
            <a:r>
              <a:rPr lang="en-NZ" dirty="0" smtClean="0">
                <a:solidFill>
                  <a:schemeClr val="tx1"/>
                </a:solidFill>
              </a:rPr>
              <a:t>(around city centre &amp; larger centres)</a:t>
            </a:r>
            <a:r>
              <a:rPr lang="en-NZ" b="1" dirty="0" smtClean="0">
                <a:solidFill>
                  <a:schemeClr val="tx1"/>
                </a:solidFill>
              </a:rPr>
              <a:t>:</a:t>
            </a:r>
            <a:endParaRPr lang="en-NZ" b="1" dirty="0">
              <a:solidFill>
                <a:schemeClr val="tx1"/>
              </a:solidFill>
            </a:endParaRPr>
          </a:p>
          <a:p>
            <a:pPr algn="ctr"/>
            <a:endParaRPr lang="en-NZ" dirty="0">
              <a:solidFill>
                <a:schemeClr val="tx1"/>
              </a:solidFill>
            </a:endParaRPr>
          </a:p>
          <a:p>
            <a:pPr algn="ctr"/>
            <a:r>
              <a:rPr lang="en-NZ" b="1" dirty="0">
                <a:solidFill>
                  <a:schemeClr val="tx1"/>
                </a:solidFill>
              </a:rPr>
              <a:t>Height:</a:t>
            </a:r>
            <a:r>
              <a:rPr lang="en-NZ" dirty="0">
                <a:solidFill>
                  <a:schemeClr val="tx1"/>
                </a:solidFill>
              </a:rPr>
              <a:t> </a:t>
            </a:r>
            <a:r>
              <a:rPr lang="en-NZ" dirty="0" smtClean="0">
                <a:solidFill>
                  <a:schemeClr val="tx1"/>
                </a:solidFill>
              </a:rPr>
              <a:t>4 </a:t>
            </a:r>
            <a:r>
              <a:rPr lang="en-NZ" dirty="0">
                <a:solidFill>
                  <a:schemeClr val="tx1"/>
                </a:solidFill>
              </a:rPr>
              <a:t>storeys (no consent - MDRS); enabling consent </a:t>
            </a:r>
            <a:r>
              <a:rPr lang="en-NZ" dirty="0" smtClean="0">
                <a:solidFill>
                  <a:schemeClr val="tx1"/>
                </a:solidFill>
              </a:rPr>
              <a:t>between 6-10; </a:t>
            </a:r>
            <a:r>
              <a:rPr lang="en-NZ" dirty="0">
                <a:solidFill>
                  <a:schemeClr val="tx1"/>
                </a:solidFill>
              </a:rPr>
              <a:t>increased evidence </a:t>
            </a:r>
            <a:r>
              <a:rPr lang="en-NZ" u="sng" dirty="0" smtClean="0">
                <a:solidFill>
                  <a:schemeClr val="tx1"/>
                </a:solidFill>
              </a:rPr>
              <a:t>&gt;11</a:t>
            </a:r>
            <a:r>
              <a:rPr lang="en-NZ" dirty="0" smtClean="0">
                <a:solidFill>
                  <a:schemeClr val="tx1"/>
                </a:solidFill>
              </a:rPr>
              <a:t> </a:t>
            </a:r>
            <a:endParaRPr lang="en-NZ" b="1" dirty="0">
              <a:solidFill>
                <a:schemeClr val="tx1"/>
              </a:solidFill>
            </a:endParaRPr>
          </a:p>
          <a:p>
            <a:pPr algn="ctr"/>
            <a:r>
              <a:rPr lang="en-NZ" b="1" dirty="0">
                <a:solidFill>
                  <a:schemeClr val="tx1"/>
                </a:solidFill>
              </a:rPr>
              <a:t>Subdivision:</a:t>
            </a:r>
            <a:r>
              <a:rPr lang="en-NZ" dirty="0">
                <a:solidFill>
                  <a:schemeClr val="tx1"/>
                </a:solidFill>
              </a:rPr>
              <a:t> </a:t>
            </a:r>
            <a:r>
              <a:rPr lang="en-NZ" dirty="0" smtClean="0">
                <a:solidFill>
                  <a:schemeClr val="tx1"/>
                </a:solidFill>
              </a:rPr>
              <a:t>300m</a:t>
            </a:r>
            <a:r>
              <a:rPr lang="en-NZ" baseline="30000" dirty="0" smtClean="0">
                <a:solidFill>
                  <a:schemeClr val="tx1"/>
                </a:solidFill>
              </a:rPr>
              <a:t>2</a:t>
            </a:r>
            <a:r>
              <a:rPr lang="en-NZ" dirty="0" smtClean="0">
                <a:solidFill>
                  <a:schemeClr val="tx1"/>
                </a:solidFill>
              </a:rPr>
              <a:t> </a:t>
            </a:r>
            <a:r>
              <a:rPr lang="en-NZ" dirty="0">
                <a:solidFill>
                  <a:schemeClr val="tx1"/>
                </a:solidFill>
              </a:rPr>
              <a:t>vacant; zero with dwelling (MDRS)</a:t>
            </a:r>
            <a:endParaRPr lang="en-NZ" b="1" dirty="0">
              <a:solidFill>
                <a:schemeClr val="tx1"/>
              </a:solidFill>
            </a:endParaRPr>
          </a:p>
          <a:p>
            <a:pPr algn="ctr"/>
            <a:r>
              <a:rPr lang="en-NZ" b="1" dirty="0">
                <a:solidFill>
                  <a:schemeClr val="tx1"/>
                </a:solidFill>
              </a:rPr>
              <a:t>Additional form controls</a:t>
            </a:r>
            <a:r>
              <a:rPr lang="en-NZ" b="1" dirty="0" smtClean="0">
                <a:solidFill>
                  <a:schemeClr val="tx1"/>
                </a:solidFill>
              </a:rPr>
              <a:t>:</a:t>
            </a:r>
            <a:r>
              <a:rPr lang="en-NZ" dirty="0" smtClean="0">
                <a:solidFill>
                  <a:schemeClr val="tx1"/>
                </a:solidFill>
              </a:rPr>
              <a:t> Prescriptive form controls between 5-10 storeys</a:t>
            </a:r>
            <a:endParaRPr lang="en-NZ" b="1" dirty="0">
              <a:solidFill>
                <a:schemeClr val="tx1"/>
              </a:solidFill>
            </a:endParaRPr>
          </a:p>
        </p:txBody>
      </p:sp>
    </p:spTree>
    <p:extLst>
      <p:ext uri="{BB962C8B-B14F-4D97-AF65-F5344CB8AC3E}">
        <p14:creationId xmlns:p14="http://schemas.microsoft.com/office/powerpoint/2010/main" val="221811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What controls and thresholds are we proposing?</a:t>
            </a:r>
            <a:br>
              <a:rPr lang="en-NZ" dirty="0" smtClean="0"/>
            </a:br>
            <a:r>
              <a:rPr lang="en-NZ" dirty="0" smtClean="0"/>
              <a:t>Residential Zones – Framework   </a:t>
            </a:r>
            <a:endParaRPr lang="en-NZ" dirty="0"/>
          </a:p>
        </p:txBody>
      </p:sp>
      <p:sp>
        <p:nvSpPr>
          <p:cNvPr id="3" name="Content Placeholder 2"/>
          <p:cNvSpPr>
            <a:spLocks noGrp="1"/>
          </p:cNvSpPr>
          <p:nvPr>
            <p:ph sz="half" idx="1"/>
          </p:nvPr>
        </p:nvSpPr>
        <p:spPr>
          <a:xfrm>
            <a:off x="316871" y="1273363"/>
            <a:ext cx="11518882" cy="4866179"/>
          </a:xfrm>
        </p:spPr>
        <p:txBody>
          <a:bodyPr>
            <a:normAutofit/>
          </a:bodyPr>
          <a:lstStyle/>
          <a:p>
            <a:r>
              <a:rPr lang="en-NZ" dirty="0" smtClean="0"/>
              <a:t>The NPS-UD restricts the consenting framework</a:t>
            </a:r>
          </a:p>
          <a:p>
            <a:r>
              <a:rPr lang="en-NZ" dirty="0" smtClean="0"/>
              <a:t>Means there is an enabling framework proposed that fixes activity status, but increases Council discretion for consenting:</a:t>
            </a:r>
          </a:p>
          <a:p>
            <a:pPr marL="0" indent="0">
              <a:buNone/>
            </a:pPr>
            <a:endParaRPr lang="en-NZ" dirty="0" smtClean="0"/>
          </a:p>
          <a:p>
            <a:pPr marL="0" indent="0">
              <a:buNone/>
            </a:pPr>
            <a:endParaRPr lang="en-NZ" dirty="0" smtClean="0"/>
          </a:p>
          <a:p>
            <a:pPr lvl="1"/>
            <a:endParaRPr lang="en-NZ" dirty="0"/>
          </a:p>
          <a:p>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2653287226"/>
              </p:ext>
            </p:extLst>
          </p:nvPr>
        </p:nvGraphicFramePr>
        <p:xfrm>
          <a:off x="464454" y="2934137"/>
          <a:ext cx="11268742" cy="2915920"/>
        </p:xfrm>
        <a:graphic>
          <a:graphicData uri="http://schemas.openxmlformats.org/drawingml/2006/table">
            <a:tbl>
              <a:tblPr firstRow="1" bandRow="1">
                <a:tableStyleId>{5C22544A-7EE6-4342-B048-85BDC9FD1C3A}</a:tableStyleId>
              </a:tblPr>
              <a:tblGrid>
                <a:gridCol w="3983340">
                  <a:extLst>
                    <a:ext uri="{9D8B030D-6E8A-4147-A177-3AD203B41FA5}">
                      <a16:colId xmlns:a16="http://schemas.microsoft.com/office/drawing/2014/main" val="238183023"/>
                    </a:ext>
                  </a:extLst>
                </a:gridCol>
                <a:gridCol w="3715786">
                  <a:extLst>
                    <a:ext uri="{9D8B030D-6E8A-4147-A177-3AD203B41FA5}">
                      <a16:colId xmlns:a16="http://schemas.microsoft.com/office/drawing/2014/main" val="124736616"/>
                    </a:ext>
                  </a:extLst>
                </a:gridCol>
                <a:gridCol w="3569616">
                  <a:extLst>
                    <a:ext uri="{9D8B030D-6E8A-4147-A177-3AD203B41FA5}">
                      <a16:colId xmlns:a16="http://schemas.microsoft.com/office/drawing/2014/main" val="1669351508"/>
                    </a:ext>
                  </a:extLst>
                </a:gridCol>
              </a:tblGrid>
              <a:tr h="370840">
                <a:tc>
                  <a:txBody>
                    <a:bodyPr/>
                    <a:lstStyle/>
                    <a:p>
                      <a:endParaRPr lang="en-NZ" dirty="0"/>
                    </a:p>
                  </a:txBody>
                  <a:tcPr/>
                </a:tc>
                <a:tc>
                  <a:txBody>
                    <a:bodyPr/>
                    <a:lstStyle/>
                    <a:p>
                      <a:r>
                        <a:rPr lang="en-NZ" dirty="0" smtClean="0"/>
                        <a:t>Permitted without consent</a:t>
                      </a:r>
                      <a:endParaRPr lang="en-NZ" dirty="0"/>
                    </a:p>
                  </a:txBody>
                  <a:tcPr/>
                </a:tc>
                <a:tc>
                  <a:txBody>
                    <a:bodyPr/>
                    <a:lstStyle/>
                    <a:p>
                      <a:r>
                        <a:rPr lang="en-NZ" dirty="0" smtClean="0"/>
                        <a:t>Enabling Consent</a:t>
                      </a:r>
                      <a:endParaRPr lang="en-NZ" dirty="0"/>
                    </a:p>
                  </a:txBody>
                  <a:tcPr/>
                </a:tc>
                <a:extLst>
                  <a:ext uri="{0D108BD9-81ED-4DB2-BD59-A6C34878D82A}">
                    <a16:rowId xmlns:a16="http://schemas.microsoft.com/office/drawing/2014/main" val="307127720"/>
                  </a:ext>
                </a:extLst>
              </a:tr>
              <a:tr h="370840">
                <a:tc>
                  <a:txBody>
                    <a:bodyPr/>
                    <a:lstStyle/>
                    <a:p>
                      <a:r>
                        <a:rPr lang="en-NZ" b="1" dirty="0" smtClean="0"/>
                        <a:t>Medium</a:t>
                      </a:r>
                      <a:r>
                        <a:rPr lang="en-NZ" b="1" baseline="0" dirty="0" smtClean="0"/>
                        <a:t> density residential zone</a:t>
                      </a:r>
                      <a:endParaRPr lang="en-NZ" b="1" dirty="0"/>
                    </a:p>
                  </a:txBody>
                  <a:tcPr/>
                </a:tc>
                <a:tc>
                  <a:txBody>
                    <a:bodyPr/>
                    <a:lstStyle/>
                    <a:p>
                      <a:r>
                        <a:rPr lang="en-NZ" sz="2000" dirty="0" smtClean="0"/>
                        <a:t>MDRS (12m) – 3-4 storey</a:t>
                      </a:r>
                      <a:endParaRPr lang="en-NZ" sz="2000" dirty="0"/>
                    </a:p>
                  </a:txBody>
                  <a:tcPr>
                    <a:solidFill>
                      <a:schemeClr val="accent3">
                        <a:lumMod val="20000"/>
                        <a:lumOff val="80000"/>
                      </a:schemeClr>
                    </a:solidFill>
                  </a:tcPr>
                </a:tc>
                <a:tc>
                  <a:txBody>
                    <a:bodyPr/>
                    <a:lstStyle/>
                    <a:p>
                      <a:pPr algn="l"/>
                      <a:r>
                        <a:rPr lang="en-NZ" sz="2000" dirty="0" smtClean="0"/>
                        <a:t>Up</a:t>
                      </a:r>
                      <a:r>
                        <a:rPr lang="en-NZ" sz="2000" baseline="0" dirty="0" smtClean="0"/>
                        <a:t> to 14m – about 4 storey</a:t>
                      </a:r>
                      <a:endParaRPr lang="en-NZ" sz="2000" dirty="0"/>
                    </a:p>
                  </a:txBody>
                  <a:tcPr>
                    <a:solidFill>
                      <a:schemeClr val="accent5">
                        <a:lumMod val="20000"/>
                        <a:lumOff val="80000"/>
                      </a:schemeClr>
                    </a:solidFill>
                  </a:tcPr>
                </a:tc>
                <a:extLst>
                  <a:ext uri="{0D108BD9-81ED-4DB2-BD59-A6C34878D82A}">
                    <a16:rowId xmlns:a16="http://schemas.microsoft.com/office/drawing/2014/main" val="1396868267"/>
                  </a:ext>
                </a:extLst>
              </a:tr>
              <a:tr h="370840">
                <a:tc>
                  <a:txBody>
                    <a:bodyPr/>
                    <a:lstStyle/>
                    <a:p>
                      <a:r>
                        <a:rPr lang="en-NZ" b="1" dirty="0" smtClean="0"/>
                        <a:t>High</a:t>
                      </a:r>
                      <a:r>
                        <a:rPr lang="en-NZ" b="1" baseline="0" dirty="0" smtClean="0"/>
                        <a:t> density residential zone</a:t>
                      </a:r>
                      <a:r>
                        <a:rPr lang="en-NZ" b="1" dirty="0" smtClean="0"/>
                        <a:t> (without</a:t>
                      </a:r>
                      <a:r>
                        <a:rPr lang="en-NZ" b="1" baseline="0" dirty="0" smtClean="0"/>
                        <a:t> precinct)</a:t>
                      </a:r>
                      <a:endParaRPr lang="en-NZ" b="1" dirty="0"/>
                    </a:p>
                  </a:txBody>
                  <a:tcPr>
                    <a:lnB w="12700" cap="flat" cmpd="sng" algn="ctr">
                      <a:solidFill>
                        <a:schemeClr val="bg1"/>
                      </a:solidFill>
                      <a:prstDash val="solid"/>
                      <a:round/>
                      <a:headEnd type="none" w="med" len="med"/>
                      <a:tailEnd type="none" w="med" len="med"/>
                    </a:lnB>
                  </a:tcPr>
                </a:tc>
                <a:tc>
                  <a:txBody>
                    <a:bodyPr/>
                    <a:lstStyle/>
                    <a:p>
                      <a:pPr algn="l"/>
                      <a:r>
                        <a:rPr lang="en-NZ" sz="2000" dirty="0" smtClean="0"/>
                        <a:t>Up</a:t>
                      </a:r>
                      <a:r>
                        <a:rPr lang="en-NZ" sz="2000" baseline="0" dirty="0" smtClean="0"/>
                        <a:t> to 14m – about 4 storey</a:t>
                      </a:r>
                      <a:endParaRPr lang="en-NZ" sz="2000" dirty="0"/>
                    </a:p>
                  </a:txBody>
                  <a:tcPr anchor="ctr">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NZ" sz="2000" dirty="0" smtClean="0"/>
                        <a:t>Up to 10 storeys</a:t>
                      </a:r>
                      <a:r>
                        <a:rPr lang="en-NZ" sz="2000" baseline="0" dirty="0" smtClean="0"/>
                        <a:t> (32m)</a:t>
                      </a:r>
                      <a:endParaRPr lang="en-NZ" sz="2000" dirty="0"/>
                    </a:p>
                  </a:txBody>
                  <a:tcPr anchor="ctr">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702318767"/>
                  </a:ext>
                </a:extLst>
              </a:tr>
              <a:tr h="370840">
                <a:tc>
                  <a:txBody>
                    <a:bodyPr/>
                    <a:lstStyle/>
                    <a:p>
                      <a:r>
                        <a:rPr lang="en-NZ" b="1" dirty="0" smtClean="0"/>
                        <a:t>Local</a:t>
                      </a:r>
                      <a:r>
                        <a:rPr lang="en-NZ" b="1" baseline="0" dirty="0" smtClean="0"/>
                        <a:t> Centre Precinct</a:t>
                      </a:r>
                      <a:endParaRPr lang="en-NZ" b="1"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Up</a:t>
                      </a:r>
                      <a:r>
                        <a:rPr lang="en-NZ" sz="2000" baseline="0" dirty="0" smtClean="0"/>
                        <a:t> to 14m – about 4 storey</a:t>
                      </a:r>
                      <a:endParaRPr lang="en-NZ" sz="2000" dirty="0" smtClean="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NZ" sz="2000" dirty="0" smtClean="0"/>
                        <a:t>N/A</a:t>
                      </a:r>
                      <a:endParaRPr lang="en-NZ" sz="20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5165639"/>
                  </a:ext>
                </a:extLst>
              </a:tr>
              <a:tr h="370840">
                <a:tc>
                  <a:txBody>
                    <a:bodyPr/>
                    <a:lstStyle/>
                    <a:p>
                      <a:r>
                        <a:rPr lang="en-NZ" b="1" dirty="0" smtClean="0"/>
                        <a:t>Large Local Centre Precinct</a:t>
                      </a:r>
                      <a:endParaRPr lang="en-NZ" b="1" dirty="0"/>
                    </a:p>
                  </a:txBody>
                  <a:tcPr>
                    <a:lnT w="12700" cap="flat" cmpd="sng" algn="ctr">
                      <a:solidFill>
                        <a:schemeClr val="bg1"/>
                      </a:solidFill>
                      <a:prstDash val="solid"/>
                      <a:round/>
                      <a:headEnd type="none" w="med" len="med"/>
                      <a:tailEnd type="none" w="med" len="med"/>
                    </a:lnT>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000" dirty="0" smtClean="0"/>
                        <a:t>Up to 14m – about 4 storeys</a:t>
                      </a:r>
                    </a:p>
                  </a:txBody>
                  <a:tcPr anchor="ctr">
                    <a:lnT w="12700" cap="flat" cmpd="sng" algn="ctr">
                      <a:solidFill>
                        <a:schemeClr val="bg1"/>
                      </a:solidFill>
                      <a:prstDash val="solid"/>
                      <a:round/>
                      <a:headEnd type="none" w="med" len="med"/>
                      <a:tailEnd type="none" w="med" len="med"/>
                    </a:lnT>
                    <a:solidFill>
                      <a:schemeClr val="accent3">
                        <a:lumMod val="40000"/>
                        <a:lumOff val="60000"/>
                      </a:schemeClr>
                    </a:solidFill>
                  </a:tcPr>
                </a:tc>
                <a:tc rowSpan="3">
                  <a:txBody>
                    <a:bodyPr/>
                    <a:lstStyle/>
                    <a:p>
                      <a:r>
                        <a:rPr lang="en-NZ" sz="2000" dirty="0" smtClean="0"/>
                        <a:t>Up to</a:t>
                      </a:r>
                      <a:r>
                        <a:rPr lang="en-NZ" sz="2000" baseline="0" dirty="0" smtClean="0"/>
                        <a:t> 20m – 6 storeys</a:t>
                      </a:r>
                      <a:endParaRPr lang="en-NZ" sz="2000" dirty="0"/>
                    </a:p>
                  </a:txBody>
                  <a:tcPr anchor="ctr">
                    <a:lnT w="127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855554460"/>
                  </a:ext>
                </a:extLst>
              </a:tr>
              <a:tr h="370840">
                <a:tc>
                  <a:txBody>
                    <a:bodyPr/>
                    <a:lstStyle/>
                    <a:p>
                      <a:r>
                        <a:rPr lang="en-NZ" b="1" dirty="0" smtClean="0"/>
                        <a:t>Town</a:t>
                      </a:r>
                      <a:r>
                        <a:rPr lang="en-NZ" b="1" baseline="0" dirty="0" smtClean="0"/>
                        <a:t> Centre Precinct</a:t>
                      </a:r>
                      <a:endParaRPr lang="en-NZ" b="1"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txBody>
                  <a:tcPr>
                    <a:solidFill>
                      <a:schemeClr val="accent3">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txBody>
                  <a:tcPr>
                    <a:solidFill>
                      <a:schemeClr val="accent5">
                        <a:lumMod val="40000"/>
                        <a:lumOff val="60000"/>
                      </a:schemeClr>
                    </a:solidFill>
                  </a:tcPr>
                </a:tc>
                <a:extLst>
                  <a:ext uri="{0D108BD9-81ED-4DB2-BD59-A6C34878D82A}">
                    <a16:rowId xmlns:a16="http://schemas.microsoft.com/office/drawing/2014/main" val="94076754"/>
                  </a:ext>
                </a:extLst>
              </a:tr>
              <a:tr h="370840">
                <a:tc>
                  <a:txBody>
                    <a:bodyPr/>
                    <a:lstStyle/>
                    <a:p>
                      <a:r>
                        <a:rPr lang="en-NZ" b="1" dirty="0" smtClean="0"/>
                        <a:t>Emerging Metro Precinct</a:t>
                      </a:r>
                      <a:endParaRPr lang="en-NZ" b="1"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txBody>
                  <a:tcPr>
                    <a:solidFill>
                      <a:schemeClr val="accent3">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txBody>
                  <a:tcPr>
                    <a:solidFill>
                      <a:schemeClr val="accent5">
                        <a:lumMod val="40000"/>
                        <a:lumOff val="60000"/>
                      </a:schemeClr>
                    </a:solidFill>
                  </a:tcPr>
                </a:tc>
                <a:extLst>
                  <a:ext uri="{0D108BD9-81ED-4DB2-BD59-A6C34878D82A}">
                    <a16:rowId xmlns:a16="http://schemas.microsoft.com/office/drawing/2014/main" val="2404740286"/>
                  </a:ext>
                </a:extLst>
              </a:tr>
            </a:tbl>
          </a:graphicData>
        </a:graphic>
      </p:graphicFrame>
    </p:spTree>
    <p:extLst>
      <p:ext uri="{BB962C8B-B14F-4D97-AF65-F5344CB8AC3E}">
        <p14:creationId xmlns:p14="http://schemas.microsoft.com/office/powerpoint/2010/main" val="1904927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Changes to MDRS</a:t>
            </a:r>
            <a:endParaRPr lang="en-NZ" dirty="0"/>
          </a:p>
        </p:txBody>
      </p:sp>
      <p:sp>
        <p:nvSpPr>
          <p:cNvPr id="4" name="Content Placeholder 3"/>
          <p:cNvSpPr>
            <a:spLocks noGrp="1"/>
          </p:cNvSpPr>
          <p:nvPr>
            <p:ph sz="half" idx="2"/>
          </p:nvPr>
        </p:nvSpPr>
        <p:spPr>
          <a:xfrm>
            <a:off x="6344216" y="1630391"/>
            <a:ext cx="5181600" cy="4559003"/>
          </a:xfrm>
        </p:spPr>
        <p:txBody>
          <a:bodyPr>
            <a:normAutofit lnSpcReduction="10000"/>
          </a:bodyPr>
          <a:lstStyle/>
          <a:p>
            <a:pPr marL="355600" indent="-355600">
              <a:spcBef>
                <a:spcPts val="1200"/>
              </a:spcBef>
              <a:spcAft>
                <a:spcPts val="1200"/>
              </a:spcAft>
            </a:pPr>
            <a:r>
              <a:rPr lang="en-NZ" dirty="0"/>
              <a:t>MDRS is most similar to Residential Medium Density </a:t>
            </a:r>
            <a:r>
              <a:rPr lang="en-NZ" dirty="0" smtClean="0"/>
              <a:t>Zone</a:t>
            </a:r>
            <a:endParaRPr lang="en-NZ" dirty="0"/>
          </a:p>
          <a:p>
            <a:pPr marL="355600" indent="-355600">
              <a:spcBef>
                <a:spcPts val="1200"/>
              </a:spcBef>
              <a:spcAft>
                <a:spcPts val="1200"/>
              </a:spcAft>
            </a:pPr>
            <a:r>
              <a:rPr lang="en-NZ" dirty="0"/>
              <a:t>Good design outcomes are usually achieved in this zone at </a:t>
            </a:r>
            <a:r>
              <a:rPr lang="en-NZ" dirty="0" smtClean="0"/>
              <a:t>present</a:t>
            </a:r>
            <a:endParaRPr lang="en-NZ" dirty="0"/>
          </a:p>
          <a:p>
            <a:pPr marL="355600" indent="-355600">
              <a:spcBef>
                <a:spcPts val="1200"/>
              </a:spcBef>
              <a:spcAft>
                <a:spcPts val="1200"/>
              </a:spcAft>
            </a:pPr>
            <a:r>
              <a:rPr lang="en-NZ" dirty="0"/>
              <a:t>Intention is to carry forward aspects of this successful framework with the revised system.</a:t>
            </a:r>
          </a:p>
          <a:p>
            <a:pPr marL="0" indent="0">
              <a:buNone/>
            </a:pP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graphicFrame>
        <p:nvGraphicFramePr>
          <p:cNvPr id="7" name="Table 6"/>
          <p:cNvGraphicFramePr>
            <a:graphicFrameLocks noGrp="1"/>
          </p:cNvGraphicFramePr>
          <p:nvPr>
            <p:extLst>
              <p:ext uri="{D42A27DB-BD31-4B8C-83A1-F6EECF244321}">
                <p14:modId xmlns:p14="http://schemas.microsoft.com/office/powerpoint/2010/main" val="404332726"/>
              </p:ext>
            </p:extLst>
          </p:nvPr>
        </p:nvGraphicFramePr>
        <p:xfrm>
          <a:off x="316871" y="1323220"/>
          <a:ext cx="5471454" cy="4866176"/>
        </p:xfrm>
        <a:graphic>
          <a:graphicData uri="http://schemas.openxmlformats.org/drawingml/2006/table">
            <a:tbl>
              <a:tblPr firstRow="1" bandRow="1">
                <a:tableStyleId>{5C22544A-7EE6-4342-B048-85BDC9FD1C3A}</a:tableStyleId>
              </a:tblPr>
              <a:tblGrid>
                <a:gridCol w="5471454">
                  <a:extLst>
                    <a:ext uri="{9D8B030D-6E8A-4147-A177-3AD203B41FA5}">
                      <a16:colId xmlns:a16="http://schemas.microsoft.com/office/drawing/2014/main" val="1669351508"/>
                    </a:ext>
                  </a:extLst>
                </a:gridCol>
              </a:tblGrid>
              <a:tr h="797764">
                <a:tc>
                  <a:txBody>
                    <a:bodyPr/>
                    <a:lstStyle/>
                    <a:p>
                      <a:pPr algn="ctr"/>
                      <a:r>
                        <a:rPr lang="en-NZ" dirty="0" smtClean="0"/>
                        <a:t>Proposed</a:t>
                      </a:r>
                      <a:r>
                        <a:rPr lang="en-NZ" baseline="0" dirty="0" smtClean="0"/>
                        <a:t> changes to MDRS + beyond</a:t>
                      </a:r>
                      <a:endParaRPr lang="en-NZ" dirty="0"/>
                    </a:p>
                  </a:txBody>
                  <a:tcPr anchor="ctr"/>
                </a:tc>
                <a:extLst>
                  <a:ext uri="{0D108BD9-81ED-4DB2-BD59-A6C34878D82A}">
                    <a16:rowId xmlns:a16="http://schemas.microsoft.com/office/drawing/2014/main" val="307127720"/>
                  </a:ext>
                </a:extLst>
              </a:tr>
              <a:tr h="685007">
                <a:tc>
                  <a:txBody>
                    <a:bodyPr/>
                    <a:lstStyle/>
                    <a:p>
                      <a:r>
                        <a:rPr lang="en-NZ" b="1" dirty="0" smtClean="0"/>
                        <a:t>PA</a:t>
                      </a:r>
                      <a:r>
                        <a:rPr lang="en-NZ" dirty="0" smtClean="0"/>
                        <a:t> – No recession</a:t>
                      </a:r>
                      <a:r>
                        <a:rPr lang="en-NZ" baseline="0" dirty="0" smtClean="0"/>
                        <a:t> plane control in front proportion of site @ </a:t>
                      </a:r>
                      <a:r>
                        <a:rPr lang="en-NZ" u="sng" baseline="0" dirty="0" smtClean="0"/>
                        <a:t>&gt;</a:t>
                      </a:r>
                      <a:r>
                        <a:rPr lang="en-NZ" baseline="0" dirty="0" smtClean="0"/>
                        <a:t>2 dwellings</a:t>
                      </a:r>
                      <a:endParaRPr lang="en-NZ" dirty="0"/>
                    </a:p>
                  </a:txBody>
                  <a:tcPr/>
                </a:tc>
                <a:extLst>
                  <a:ext uri="{0D108BD9-81ED-4DB2-BD59-A6C34878D82A}">
                    <a16:rowId xmlns:a16="http://schemas.microsoft.com/office/drawing/2014/main" val="1396868267"/>
                  </a:ext>
                </a:extLst>
              </a:tr>
              <a:tr h="685007">
                <a:tc>
                  <a:txBody>
                    <a:bodyPr/>
                    <a:lstStyle/>
                    <a:p>
                      <a:r>
                        <a:rPr lang="en-NZ" b="1" dirty="0" smtClean="0"/>
                        <a:t>PA</a:t>
                      </a:r>
                      <a:r>
                        <a:rPr lang="en-NZ" dirty="0" smtClean="0"/>
                        <a:t> – Street-facing</a:t>
                      </a:r>
                      <a:r>
                        <a:rPr lang="en-NZ" baseline="0" dirty="0" smtClean="0"/>
                        <a:t> gable end glazing not counted in 20% MDRS requirement</a:t>
                      </a:r>
                      <a:endParaRPr lang="en-NZ" dirty="0"/>
                    </a:p>
                  </a:txBody>
                  <a:tcPr/>
                </a:tc>
                <a:extLst>
                  <a:ext uri="{0D108BD9-81ED-4DB2-BD59-A6C34878D82A}">
                    <a16:rowId xmlns:a16="http://schemas.microsoft.com/office/drawing/2014/main" val="702318767"/>
                  </a:ext>
                </a:extLst>
              </a:tr>
              <a:tr h="447352">
                <a:tc>
                  <a:txBody>
                    <a:bodyPr/>
                    <a:lstStyle/>
                    <a:p>
                      <a:r>
                        <a:rPr lang="en-NZ" b="1" dirty="0" smtClean="0"/>
                        <a:t>PA</a:t>
                      </a:r>
                      <a:r>
                        <a:rPr lang="en-NZ" dirty="0" smtClean="0"/>
                        <a:t> – additional building separation above 12m height</a:t>
                      </a:r>
                      <a:endParaRPr lang="en-NZ" dirty="0"/>
                    </a:p>
                  </a:txBody>
                  <a:tcPr/>
                </a:tc>
                <a:extLst>
                  <a:ext uri="{0D108BD9-81ED-4DB2-BD59-A6C34878D82A}">
                    <a16:rowId xmlns:a16="http://schemas.microsoft.com/office/drawing/2014/main" val="305165639"/>
                  </a:ext>
                </a:extLst>
              </a:tr>
              <a:tr h="440516">
                <a:tc>
                  <a:txBody>
                    <a:bodyPr/>
                    <a:lstStyle/>
                    <a:p>
                      <a:r>
                        <a:rPr lang="en-NZ" b="1" dirty="0" smtClean="0"/>
                        <a:t>PA</a:t>
                      </a:r>
                      <a:r>
                        <a:rPr lang="en-NZ" dirty="0" smtClean="0"/>
                        <a:t> – ground</a:t>
                      </a:r>
                      <a:r>
                        <a:rPr lang="en-NZ" baseline="0" dirty="0" smtClean="0"/>
                        <a:t> floor habitable room</a:t>
                      </a:r>
                      <a:endParaRPr lang="en-NZ" dirty="0"/>
                    </a:p>
                  </a:txBody>
                  <a:tcPr/>
                </a:tc>
                <a:extLst>
                  <a:ext uri="{0D108BD9-81ED-4DB2-BD59-A6C34878D82A}">
                    <a16:rowId xmlns:a16="http://schemas.microsoft.com/office/drawing/2014/main" val="3855554460"/>
                  </a:ext>
                </a:extLst>
              </a:tr>
              <a:tr h="440516">
                <a:tc>
                  <a:txBody>
                    <a:bodyPr/>
                    <a:lstStyle/>
                    <a:p>
                      <a:r>
                        <a:rPr lang="en-NZ" b="1" dirty="0" smtClean="0"/>
                        <a:t>PA</a:t>
                      </a:r>
                      <a:r>
                        <a:rPr lang="en-NZ" dirty="0" smtClean="0"/>
                        <a:t> – storage</a:t>
                      </a:r>
                      <a:r>
                        <a:rPr lang="en-NZ" baseline="0" dirty="0" smtClean="0"/>
                        <a:t> areas, including internal storage</a:t>
                      </a:r>
                      <a:endParaRPr lang="en-NZ" dirty="0"/>
                    </a:p>
                  </a:txBody>
                  <a:tcPr/>
                </a:tc>
                <a:extLst>
                  <a:ext uri="{0D108BD9-81ED-4DB2-BD59-A6C34878D82A}">
                    <a16:rowId xmlns:a16="http://schemas.microsoft.com/office/drawing/2014/main" val="840603522"/>
                  </a:ext>
                </a:extLst>
              </a:tr>
              <a:tr h="685007">
                <a:tc>
                  <a:txBody>
                    <a:bodyPr/>
                    <a:lstStyle/>
                    <a:p>
                      <a:r>
                        <a:rPr lang="en-NZ" b="1" dirty="0" smtClean="0"/>
                        <a:t>RDA, HRZ</a:t>
                      </a:r>
                      <a:r>
                        <a:rPr lang="en-NZ" dirty="0" smtClean="0"/>
                        <a:t> – form further</a:t>
                      </a:r>
                      <a:r>
                        <a:rPr lang="en-NZ" baseline="0" dirty="0" smtClean="0"/>
                        <a:t> controlled beyond six storeys, </a:t>
                      </a:r>
                      <a:r>
                        <a:rPr lang="en-NZ" u="sng" baseline="0" dirty="0" smtClean="0"/>
                        <a:t>w</a:t>
                      </a:r>
                      <a:r>
                        <a:rPr lang="en-NZ" u="none" baseline="0" dirty="0" smtClean="0"/>
                        <a:t> increased setbacks &amp; communal OLS</a:t>
                      </a:r>
                      <a:endParaRPr lang="en-NZ" u="sng" dirty="0"/>
                    </a:p>
                  </a:txBody>
                  <a:tcPr/>
                </a:tc>
                <a:extLst>
                  <a:ext uri="{0D108BD9-81ED-4DB2-BD59-A6C34878D82A}">
                    <a16:rowId xmlns:a16="http://schemas.microsoft.com/office/drawing/2014/main" val="94076754"/>
                  </a:ext>
                </a:extLst>
              </a:tr>
              <a:tr h="685007">
                <a:tc>
                  <a:txBody>
                    <a:bodyPr/>
                    <a:lstStyle/>
                    <a:p>
                      <a:r>
                        <a:rPr lang="en-NZ" b="1" dirty="0" smtClean="0"/>
                        <a:t>PA, HRZ</a:t>
                      </a:r>
                      <a:r>
                        <a:rPr lang="en-NZ" baseline="0" dirty="0" smtClean="0"/>
                        <a:t> – reduced OLS requirements for one bed or studio units</a:t>
                      </a:r>
                      <a:endParaRPr lang="en-NZ" dirty="0"/>
                    </a:p>
                  </a:txBody>
                  <a:tcPr/>
                </a:tc>
                <a:extLst>
                  <a:ext uri="{0D108BD9-81ED-4DB2-BD59-A6C34878D82A}">
                    <a16:rowId xmlns:a16="http://schemas.microsoft.com/office/drawing/2014/main" val="2404740286"/>
                  </a:ext>
                </a:extLst>
              </a:tr>
            </a:tbl>
          </a:graphicData>
        </a:graphic>
      </p:graphicFrame>
    </p:spTree>
    <p:extLst>
      <p:ext uri="{BB962C8B-B14F-4D97-AF65-F5344CB8AC3E}">
        <p14:creationId xmlns:p14="http://schemas.microsoft.com/office/powerpoint/2010/main" val="2836532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Medium Density Zone</a:t>
            </a:r>
            <a:endParaRPr lang="en-NZ" dirty="0"/>
          </a:p>
        </p:txBody>
      </p:sp>
      <p:sp>
        <p:nvSpPr>
          <p:cNvPr id="3" name="Content Placeholder 2"/>
          <p:cNvSpPr>
            <a:spLocks noGrp="1"/>
          </p:cNvSpPr>
          <p:nvPr>
            <p:ph sz="half" idx="1"/>
          </p:nvPr>
        </p:nvSpPr>
        <p:spPr>
          <a:xfrm>
            <a:off x="316871" y="1463040"/>
            <a:ext cx="5181600" cy="4494998"/>
          </a:xfrm>
        </p:spPr>
        <p:txBody>
          <a:bodyPr/>
          <a:lstStyle/>
          <a:p>
            <a:pPr marL="355600" indent="-355600"/>
            <a:r>
              <a:rPr lang="en-NZ" dirty="0" smtClean="0"/>
              <a:t>MDRS is most similar to Residential Medium Density Zone</a:t>
            </a:r>
          </a:p>
          <a:p>
            <a:pPr marL="355600" indent="-355600"/>
            <a:r>
              <a:rPr lang="en-NZ" dirty="0" smtClean="0"/>
              <a:t>Good design outcomes are usually achieved in this zone at present</a:t>
            </a:r>
          </a:p>
          <a:p>
            <a:pPr marL="355600" indent="-355600"/>
            <a:r>
              <a:rPr lang="en-NZ" dirty="0" smtClean="0"/>
              <a:t>Intention is to carry forward aspects of this </a:t>
            </a:r>
            <a:r>
              <a:rPr lang="en-NZ" dirty="0"/>
              <a:t>successful framework</a:t>
            </a:r>
            <a:r>
              <a:rPr lang="en-NZ" dirty="0" smtClean="0"/>
              <a:t>, with the revised system.</a:t>
            </a:r>
          </a:p>
          <a:p>
            <a:pPr marL="0" indent="0">
              <a:buNone/>
            </a:pPr>
            <a:endParaRPr lang="en-NZ" dirty="0" smtClean="0"/>
          </a:p>
          <a:p>
            <a:pPr marL="0" indent="0">
              <a:buNone/>
            </a:pPr>
            <a:endParaRPr lang="en-NZ" dirty="0"/>
          </a:p>
          <a:p>
            <a:pPr marL="0" indent="0">
              <a:buNone/>
            </a:pP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789" r="7422"/>
          <a:stretch/>
        </p:blipFill>
        <p:spPr>
          <a:xfrm>
            <a:off x="6019800" y="1778835"/>
            <a:ext cx="5714882" cy="3836564"/>
          </a:xfrm>
          <a:prstGeom prst="rect">
            <a:avLst/>
          </a:prstGeom>
        </p:spPr>
      </p:pic>
    </p:spTree>
    <p:extLst>
      <p:ext uri="{BB962C8B-B14F-4D97-AF65-F5344CB8AC3E}">
        <p14:creationId xmlns:p14="http://schemas.microsoft.com/office/powerpoint/2010/main" val="316615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Four or More Units </a:t>
            </a:r>
            <a:endParaRPr lang="en-NZ" dirty="0"/>
          </a:p>
        </p:txBody>
      </p:sp>
      <p:sp>
        <p:nvSpPr>
          <p:cNvPr id="3" name="Content Placeholder 2"/>
          <p:cNvSpPr>
            <a:spLocks noGrp="1"/>
          </p:cNvSpPr>
          <p:nvPr>
            <p:ph sz="half" idx="1"/>
          </p:nvPr>
        </p:nvSpPr>
        <p:spPr>
          <a:xfrm>
            <a:off x="316871" y="1472665"/>
            <a:ext cx="5181600" cy="4645733"/>
          </a:xfrm>
        </p:spPr>
        <p:txBody>
          <a:bodyPr>
            <a:normAutofit/>
          </a:bodyPr>
          <a:lstStyle/>
          <a:p>
            <a:pPr marL="355600" indent="-355600"/>
            <a:r>
              <a:rPr lang="en-NZ" dirty="0" smtClean="0"/>
              <a:t>Restricted Discretionary Activity, similar to current Residential Medium Density Zone</a:t>
            </a:r>
          </a:p>
          <a:p>
            <a:pPr marL="355600" indent="-355600"/>
            <a:r>
              <a:rPr lang="en-NZ" dirty="0" smtClean="0"/>
              <a:t>Assessed </a:t>
            </a:r>
            <a:r>
              <a:rPr lang="en-NZ" dirty="0"/>
              <a:t>u</a:t>
            </a:r>
            <a:r>
              <a:rPr lang="en-NZ" dirty="0" smtClean="0"/>
              <a:t>sing Residential Design Principles</a:t>
            </a:r>
          </a:p>
          <a:p>
            <a:pPr marL="355600" indent="-355600"/>
            <a:r>
              <a:rPr lang="en-NZ" dirty="0" smtClean="0"/>
              <a:t>Key areas of focus are the way the houses address the street and access ways – the public areas of development.</a:t>
            </a: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pic>
        <p:nvPicPr>
          <p:cNvPr id="7" name="Picture 6"/>
          <p:cNvPicPr>
            <a:picLocks noChangeAspect="1"/>
          </p:cNvPicPr>
          <p:nvPr/>
        </p:nvPicPr>
        <p:blipFill>
          <a:blip r:embed="rId2"/>
          <a:stretch>
            <a:fillRect/>
          </a:stretch>
        </p:blipFill>
        <p:spPr>
          <a:xfrm>
            <a:off x="6259630" y="1260992"/>
            <a:ext cx="5257800" cy="4857407"/>
          </a:xfrm>
          <a:prstGeom prst="rect">
            <a:avLst/>
          </a:prstGeom>
        </p:spPr>
      </p:pic>
    </p:spTree>
    <p:extLst>
      <p:ext uri="{BB962C8B-B14F-4D97-AF65-F5344CB8AC3E}">
        <p14:creationId xmlns:p14="http://schemas.microsoft.com/office/powerpoint/2010/main" val="415683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Residential Design Principles (Revised)</a:t>
            </a:r>
            <a:endParaRPr lang="en-NZ" dirty="0"/>
          </a:p>
        </p:txBody>
      </p:sp>
      <p:sp>
        <p:nvSpPr>
          <p:cNvPr id="4" name="Content Placeholder 3"/>
          <p:cNvSpPr>
            <a:spLocks noGrp="1"/>
          </p:cNvSpPr>
          <p:nvPr>
            <p:ph sz="half" idx="2"/>
          </p:nvPr>
        </p:nvSpPr>
        <p:spPr>
          <a:xfrm>
            <a:off x="6344216" y="3484345"/>
            <a:ext cx="5181600" cy="2137182"/>
          </a:xfrm>
        </p:spPr>
        <p:txBody>
          <a:bodyPr>
            <a:normAutofit/>
          </a:bodyPr>
          <a:lstStyle/>
          <a:p>
            <a:pPr marL="0" indent="0">
              <a:buNone/>
            </a:pPr>
            <a:r>
              <a:rPr lang="en-NZ" dirty="0" smtClean="0"/>
              <a:t>Existing principles from RMD have been updated, with new principles proposed for the high density zone. </a:t>
            </a:r>
            <a:endParaRPr lang="en-NZ" dirty="0"/>
          </a:p>
        </p:txBody>
      </p:sp>
      <p:sp>
        <p:nvSpPr>
          <p:cNvPr id="5" name="Content Placeholder 3"/>
          <p:cNvSpPr>
            <a:spLocks noGrp="1"/>
          </p:cNvSpPr>
          <p:nvPr>
            <p:ph sz="half" idx="1"/>
          </p:nvPr>
        </p:nvSpPr>
        <p:spPr>
          <a:xfrm>
            <a:off x="316871" y="1520793"/>
            <a:ext cx="5181600" cy="4514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spcBef>
                <a:spcPts val="1200"/>
              </a:spcBef>
              <a:spcAft>
                <a:spcPts val="1200"/>
              </a:spcAft>
              <a:buFont typeface="Wingdings" panose="05000000000000000000" pitchFamily="2" charset="2"/>
              <a:buChar char="Ø"/>
            </a:pPr>
            <a:r>
              <a:rPr lang="en-NZ" dirty="0" smtClean="0"/>
              <a:t>Site layout and context</a:t>
            </a:r>
          </a:p>
          <a:p>
            <a:pPr marL="355600" indent="-355600">
              <a:spcBef>
                <a:spcPts val="1200"/>
              </a:spcBef>
              <a:spcAft>
                <a:spcPts val="1200"/>
              </a:spcAft>
              <a:buFont typeface="Wingdings" panose="05000000000000000000" pitchFamily="2" charset="2"/>
              <a:buChar char="Ø"/>
            </a:pPr>
            <a:r>
              <a:rPr lang="en-NZ" dirty="0" smtClean="0"/>
              <a:t>Relationship to the street and public open space</a:t>
            </a:r>
          </a:p>
          <a:p>
            <a:pPr marL="355600" indent="-355600">
              <a:spcBef>
                <a:spcPts val="1200"/>
              </a:spcBef>
              <a:spcAft>
                <a:spcPts val="1200"/>
              </a:spcAft>
              <a:buFont typeface="Wingdings" panose="05000000000000000000" pitchFamily="2" charset="2"/>
              <a:buChar char="Ø"/>
            </a:pPr>
            <a:r>
              <a:rPr lang="en-NZ" dirty="0" smtClean="0"/>
              <a:t>Built form and appearance</a:t>
            </a:r>
          </a:p>
          <a:p>
            <a:pPr marL="355600" indent="-355600">
              <a:spcBef>
                <a:spcPts val="1200"/>
              </a:spcBef>
              <a:spcAft>
                <a:spcPts val="1200"/>
              </a:spcAft>
              <a:buFont typeface="Wingdings" panose="05000000000000000000" pitchFamily="2" charset="2"/>
              <a:buChar char="Ø"/>
            </a:pPr>
            <a:r>
              <a:rPr lang="en-NZ" dirty="0" smtClean="0"/>
              <a:t>Residential amenity</a:t>
            </a:r>
          </a:p>
          <a:p>
            <a:pPr marL="355600" indent="-355600">
              <a:spcBef>
                <a:spcPts val="1200"/>
              </a:spcBef>
              <a:spcAft>
                <a:spcPts val="1200"/>
              </a:spcAft>
              <a:buFont typeface="Wingdings" panose="05000000000000000000" pitchFamily="2" charset="2"/>
              <a:buChar char="Ø"/>
            </a:pPr>
            <a:r>
              <a:rPr lang="en-NZ" dirty="0" smtClean="0"/>
              <a:t>Access, </a:t>
            </a:r>
            <a:r>
              <a:rPr lang="en-NZ" dirty="0"/>
              <a:t>p</a:t>
            </a:r>
            <a:r>
              <a:rPr lang="en-NZ" dirty="0" smtClean="0"/>
              <a:t>arking and servicing</a:t>
            </a:r>
          </a:p>
          <a:p>
            <a:pPr marL="355600" indent="-355600">
              <a:spcBef>
                <a:spcPts val="1200"/>
              </a:spcBef>
              <a:spcAft>
                <a:spcPts val="1200"/>
              </a:spcAft>
              <a:buFont typeface="Wingdings" panose="05000000000000000000" pitchFamily="2" charset="2"/>
              <a:buChar char="Ø"/>
            </a:pPr>
            <a:r>
              <a:rPr lang="en-NZ" dirty="0" smtClean="0"/>
              <a:t>Safety</a:t>
            </a:r>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pPr marL="0" indent="0">
              <a:buNone/>
            </a:pPr>
            <a:endParaRPr lang="en-NZ" dirty="0"/>
          </a:p>
        </p:txBody>
      </p:sp>
      <p:sp>
        <p:nvSpPr>
          <p:cNvPr id="3" name="Date Placeholder 2"/>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783008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High Density Residential Zone</a:t>
            </a:r>
            <a:endParaRPr lang="en-NZ" dirty="0"/>
          </a:p>
        </p:txBody>
      </p:sp>
      <p:sp>
        <p:nvSpPr>
          <p:cNvPr id="3" name="Content Placeholder 2"/>
          <p:cNvSpPr>
            <a:spLocks noGrp="1"/>
          </p:cNvSpPr>
          <p:nvPr>
            <p:ph sz="half" idx="1"/>
          </p:nvPr>
        </p:nvSpPr>
        <p:spPr>
          <a:xfrm>
            <a:off x="316871" y="1674795"/>
            <a:ext cx="5702929" cy="4502167"/>
          </a:xfrm>
        </p:spPr>
        <p:txBody>
          <a:bodyPr>
            <a:normAutofit fontScale="92500"/>
          </a:bodyPr>
          <a:lstStyle/>
          <a:p>
            <a:pPr marL="355600" indent="-355600">
              <a:spcBef>
                <a:spcPts val="600"/>
              </a:spcBef>
              <a:spcAft>
                <a:spcPts val="600"/>
              </a:spcAft>
            </a:pPr>
            <a:r>
              <a:rPr lang="en-NZ" dirty="0"/>
              <a:t>Buildings encouraged to locate at the street front (no recession planes </a:t>
            </a:r>
            <a:r>
              <a:rPr lang="en-NZ" dirty="0" smtClean="0"/>
              <a:t>on side boundaries up to 20m from the front boundary for 6 storeys or less)</a:t>
            </a:r>
            <a:endParaRPr lang="en-NZ" dirty="0"/>
          </a:p>
          <a:p>
            <a:pPr marL="355600" indent="-355600">
              <a:spcBef>
                <a:spcPts val="600"/>
              </a:spcBef>
              <a:spcAft>
                <a:spcPts val="600"/>
              </a:spcAft>
            </a:pPr>
            <a:r>
              <a:rPr lang="en-NZ" dirty="0" smtClean="0"/>
              <a:t>Bulk of buildings frames the street, reduces privacy and overshadowing issues  </a:t>
            </a:r>
          </a:p>
          <a:p>
            <a:pPr marL="355600" indent="-355600">
              <a:spcBef>
                <a:spcPts val="600"/>
              </a:spcBef>
              <a:spcAft>
                <a:spcPts val="600"/>
              </a:spcAft>
            </a:pPr>
            <a:r>
              <a:rPr lang="en-NZ" dirty="0" smtClean="0"/>
              <a:t>More open space to rear allows for shared amenity and sunlight access</a:t>
            </a:r>
          </a:p>
          <a:p>
            <a:pPr marL="355600" indent="-355600">
              <a:spcBef>
                <a:spcPts val="600"/>
              </a:spcBef>
              <a:spcAft>
                <a:spcPts val="600"/>
              </a:spcAft>
            </a:pPr>
            <a:r>
              <a:rPr lang="en-NZ" dirty="0" smtClean="0"/>
              <a:t>Allows taller buildings on small sites.</a:t>
            </a:r>
          </a:p>
          <a:p>
            <a:pPr marL="0" indent="0">
              <a:buNone/>
            </a:pP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pic>
        <p:nvPicPr>
          <p:cNvPr id="8" name="Picture 7"/>
          <p:cNvPicPr>
            <a:picLocks noChangeAspect="1"/>
          </p:cNvPicPr>
          <p:nvPr/>
        </p:nvPicPr>
        <p:blipFill>
          <a:blip r:embed="rId2"/>
          <a:stretch>
            <a:fillRect/>
          </a:stretch>
        </p:blipFill>
        <p:spPr>
          <a:xfrm>
            <a:off x="6193396" y="1674795"/>
            <a:ext cx="5492706" cy="4098695"/>
          </a:xfrm>
          <a:prstGeom prst="rect">
            <a:avLst/>
          </a:prstGeom>
        </p:spPr>
      </p:pic>
    </p:spTree>
    <p:extLst>
      <p:ext uri="{BB962C8B-B14F-4D97-AF65-F5344CB8AC3E}">
        <p14:creationId xmlns:p14="http://schemas.microsoft.com/office/powerpoint/2010/main" val="418587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a:t>
            </a:r>
            <a:r>
              <a:rPr lang="en-NZ" dirty="0" smtClean="0"/>
              <a:t>we’re </a:t>
            </a:r>
            <a:r>
              <a:rPr lang="en-NZ" dirty="0"/>
              <a:t>going to cover</a:t>
            </a:r>
          </a:p>
        </p:txBody>
      </p:sp>
      <p:sp>
        <p:nvSpPr>
          <p:cNvPr id="3" name="Content Placeholder 2"/>
          <p:cNvSpPr>
            <a:spLocks noGrp="1"/>
          </p:cNvSpPr>
          <p:nvPr>
            <p:ph sz="half" idx="1"/>
          </p:nvPr>
        </p:nvSpPr>
        <p:spPr>
          <a:xfrm>
            <a:off x="316870" y="1443788"/>
            <a:ext cx="11239403" cy="4180913"/>
          </a:xfrm>
        </p:spPr>
        <p:txBody>
          <a:bodyPr/>
          <a:lstStyle/>
          <a:p>
            <a:r>
              <a:rPr lang="en-NZ" sz="2400" dirty="0" smtClean="0"/>
              <a:t>Introductions and webinar format</a:t>
            </a:r>
          </a:p>
          <a:p>
            <a:r>
              <a:rPr lang="en-NZ" sz="2400" dirty="0" smtClean="0"/>
              <a:t>How to participate</a:t>
            </a:r>
          </a:p>
          <a:p>
            <a:r>
              <a:rPr lang="en-NZ" sz="2400" dirty="0" smtClean="0"/>
              <a:t>Overview of legislative changes</a:t>
            </a:r>
          </a:p>
          <a:p>
            <a:r>
              <a:rPr lang="en-NZ" sz="2400" dirty="0" smtClean="0"/>
              <a:t>Scope of plan change</a:t>
            </a:r>
          </a:p>
          <a:p>
            <a:r>
              <a:rPr lang="en-NZ" sz="2400" dirty="0" smtClean="0"/>
              <a:t>Proposed zoning</a:t>
            </a:r>
          </a:p>
          <a:p>
            <a:r>
              <a:rPr lang="en-NZ" sz="2400" dirty="0" smtClean="0"/>
              <a:t>Proposed residential precincts</a:t>
            </a:r>
          </a:p>
          <a:p>
            <a:r>
              <a:rPr lang="en-NZ" sz="2400" dirty="0"/>
              <a:t>Residential and urban design controls</a:t>
            </a:r>
            <a:endParaRPr lang="en-NZ" sz="2400" dirty="0" smtClean="0"/>
          </a:p>
          <a:p>
            <a:r>
              <a:rPr lang="en-NZ" sz="2400" dirty="0" smtClean="0"/>
              <a:t>Making feedback &amp; decision making</a:t>
            </a:r>
          </a:p>
          <a:p>
            <a:r>
              <a:rPr lang="en-NZ" sz="2400" dirty="0" smtClean="0"/>
              <a:t>Wrap up</a:t>
            </a:r>
            <a:endParaRPr lang="en-NZ" sz="2400"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3436500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High Density Residential Zone</a:t>
            </a:r>
            <a:endParaRPr lang="en-NZ" dirty="0"/>
          </a:p>
        </p:txBody>
      </p:sp>
      <p:sp>
        <p:nvSpPr>
          <p:cNvPr id="3" name="Content Placeholder 2"/>
          <p:cNvSpPr>
            <a:spLocks noGrp="1"/>
          </p:cNvSpPr>
          <p:nvPr>
            <p:ph sz="half" idx="1"/>
          </p:nvPr>
        </p:nvSpPr>
        <p:spPr>
          <a:xfrm>
            <a:off x="316870" y="1607419"/>
            <a:ext cx="5428321" cy="4523874"/>
          </a:xfrm>
        </p:spPr>
        <p:txBody>
          <a:bodyPr>
            <a:normAutofit/>
          </a:bodyPr>
          <a:lstStyle/>
          <a:p>
            <a:pPr>
              <a:spcBef>
                <a:spcPts val="1200"/>
              </a:spcBef>
              <a:spcAft>
                <a:spcPts val="1200"/>
              </a:spcAft>
            </a:pPr>
            <a:r>
              <a:rPr lang="en-NZ" dirty="0" smtClean="0"/>
              <a:t>20m or 32m (6 or 10) storey limit</a:t>
            </a:r>
          </a:p>
          <a:p>
            <a:pPr>
              <a:spcBef>
                <a:spcPts val="1200"/>
              </a:spcBef>
              <a:spcAft>
                <a:spcPts val="1200"/>
              </a:spcAft>
            </a:pPr>
            <a:r>
              <a:rPr lang="en-NZ" dirty="0" smtClean="0"/>
              <a:t>MDRS for the first 12m in height</a:t>
            </a:r>
          </a:p>
          <a:p>
            <a:pPr>
              <a:spcBef>
                <a:spcPts val="1200"/>
              </a:spcBef>
              <a:spcAft>
                <a:spcPts val="1200"/>
              </a:spcAft>
            </a:pPr>
            <a:r>
              <a:rPr lang="en-NZ" dirty="0"/>
              <a:t>Above this there are no recession planes </a:t>
            </a:r>
            <a:r>
              <a:rPr lang="en-NZ" dirty="0" smtClean="0"/>
              <a:t>(6m </a:t>
            </a:r>
            <a:r>
              <a:rPr lang="en-NZ" dirty="0"/>
              <a:t>setback </a:t>
            </a:r>
            <a:r>
              <a:rPr lang="en-NZ" dirty="0" smtClean="0"/>
              <a:t>from side boundary applies </a:t>
            </a:r>
            <a:r>
              <a:rPr lang="en-NZ" dirty="0"/>
              <a:t>instead</a:t>
            </a:r>
            <a:r>
              <a:rPr lang="en-NZ" dirty="0" smtClean="0"/>
              <a:t>)</a:t>
            </a:r>
          </a:p>
          <a:p>
            <a:pPr>
              <a:spcBef>
                <a:spcPts val="1200"/>
              </a:spcBef>
              <a:spcAft>
                <a:spcPts val="1200"/>
              </a:spcAft>
            </a:pPr>
            <a:r>
              <a:rPr lang="en-NZ" dirty="0" smtClean="0"/>
              <a:t>Assessment matters seek to avoid overly long, tall buildings built sideways to the street.</a:t>
            </a:r>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pic>
        <p:nvPicPr>
          <p:cNvPr id="7" name="Picture 6"/>
          <p:cNvPicPr>
            <a:picLocks noChangeAspect="1"/>
          </p:cNvPicPr>
          <p:nvPr/>
        </p:nvPicPr>
        <p:blipFill>
          <a:blip r:embed="rId2"/>
          <a:stretch>
            <a:fillRect/>
          </a:stretch>
        </p:blipFill>
        <p:spPr>
          <a:xfrm>
            <a:off x="6062445" y="1346904"/>
            <a:ext cx="5773308" cy="4685583"/>
          </a:xfrm>
          <a:prstGeom prst="rect">
            <a:avLst/>
          </a:prstGeom>
        </p:spPr>
      </p:pic>
    </p:spTree>
    <p:extLst>
      <p:ext uri="{BB962C8B-B14F-4D97-AF65-F5344CB8AC3E}">
        <p14:creationId xmlns:p14="http://schemas.microsoft.com/office/powerpoint/2010/main" val="1057301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Residential Zones – Mapping Example   </a:t>
            </a:r>
            <a:endParaRPr lang="en-NZ" dirty="0"/>
          </a:p>
        </p:txBody>
      </p:sp>
      <p:sp>
        <p:nvSpPr>
          <p:cNvPr id="3" name="Content Placeholder 2"/>
          <p:cNvSpPr>
            <a:spLocks noGrp="1"/>
          </p:cNvSpPr>
          <p:nvPr>
            <p:ph sz="half" idx="1"/>
          </p:nvPr>
        </p:nvSpPr>
        <p:spPr>
          <a:xfrm>
            <a:off x="316871" y="1273363"/>
            <a:ext cx="11518882" cy="4866179"/>
          </a:xfrm>
        </p:spPr>
        <p:txBody>
          <a:bodyPr>
            <a:normAutofit/>
          </a:bodyPr>
          <a:lstStyle/>
          <a:p>
            <a:pPr marL="0" indent="0">
              <a:buNone/>
            </a:pPr>
            <a:endParaRPr lang="en-NZ" dirty="0" smtClean="0"/>
          </a:p>
          <a:p>
            <a:pPr marL="0" indent="0">
              <a:buNone/>
            </a:pPr>
            <a:endParaRPr lang="en-NZ" dirty="0" smtClean="0"/>
          </a:p>
          <a:p>
            <a:pPr lvl="1"/>
            <a:endParaRPr lang="en-NZ" dirty="0"/>
          </a:p>
          <a:p>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pic>
        <p:nvPicPr>
          <p:cNvPr id="8" name="Picture 7"/>
          <p:cNvPicPr>
            <a:picLocks noChangeAspect="1"/>
          </p:cNvPicPr>
          <p:nvPr/>
        </p:nvPicPr>
        <p:blipFill>
          <a:blip r:embed="rId3"/>
          <a:stretch>
            <a:fillRect/>
          </a:stretch>
        </p:blipFill>
        <p:spPr>
          <a:xfrm>
            <a:off x="509346" y="1172672"/>
            <a:ext cx="10998765" cy="5067560"/>
          </a:xfrm>
          <a:prstGeom prst="rect">
            <a:avLst/>
          </a:prstGeom>
        </p:spPr>
      </p:pic>
      <p:sp>
        <p:nvSpPr>
          <p:cNvPr id="9" name="TextBox 8"/>
          <p:cNvSpPr txBox="1"/>
          <p:nvPr/>
        </p:nvSpPr>
        <p:spPr>
          <a:xfrm>
            <a:off x="4916245" y="4221915"/>
            <a:ext cx="1265098" cy="369332"/>
          </a:xfrm>
          <a:prstGeom prst="rect">
            <a:avLst/>
          </a:prstGeom>
          <a:solidFill>
            <a:schemeClr val="bg1">
              <a:lumMod val="85000"/>
            </a:schemeClr>
          </a:solidFill>
          <a:ln w="38100">
            <a:solidFill>
              <a:schemeClr val="accent6"/>
            </a:solidFill>
          </a:ln>
        </p:spPr>
        <p:txBody>
          <a:bodyPr wrap="square" rtlCol="0">
            <a:spAutoFit/>
          </a:bodyPr>
          <a:lstStyle/>
          <a:p>
            <a:pPr algn="ctr"/>
            <a:r>
              <a:rPr lang="en-NZ" b="1" dirty="0" smtClean="0">
                <a:solidFill>
                  <a:schemeClr val="bg1"/>
                </a:solidFill>
              </a:rPr>
              <a:t>No Limit</a:t>
            </a:r>
            <a:endParaRPr lang="en-NZ" b="1" dirty="0">
              <a:solidFill>
                <a:schemeClr val="bg1"/>
              </a:solidFill>
            </a:endParaRPr>
          </a:p>
        </p:txBody>
      </p:sp>
      <p:sp>
        <p:nvSpPr>
          <p:cNvPr id="10" name="TextBox 9"/>
          <p:cNvSpPr txBox="1"/>
          <p:nvPr/>
        </p:nvSpPr>
        <p:spPr>
          <a:xfrm>
            <a:off x="4916245" y="3176888"/>
            <a:ext cx="1265098" cy="369332"/>
          </a:xfrm>
          <a:prstGeom prst="rect">
            <a:avLst/>
          </a:prstGeom>
          <a:solidFill>
            <a:schemeClr val="bg1">
              <a:lumMod val="85000"/>
            </a:schemeClr>
          </a:solidFill>
          <a:ln w="38100">
            <a:solidFill>
              <a:schemeClr val="accent6"/>
            </a:solidFill>
          </a:ln>
        </p:spPr>
        <p:txBody>
          <a:bodyPr wrap="square" rtlCol="0">
            <a:spAutoFit/>
          </a:bodyPr>
          <a:lstStyle/>
          <a:p>
            <a:r>
              <a:rPr lang="en-NZ" b="1" dirty="0" smtClean="0"/>
              <a:t>10 Storeys</a:t>
            </a:r>
            <a:endParaRPr lang="en-NZ" b="1" dirty="0"/>
          </a:p>
        </p:txBody>
      </p:sp>
      <p:sp>
        <p:nvSpPr>
          <p:cNvPr id="11" name="TextBox 10"/>
          <p:cNvSpPr txBox="1"/>
          <p:nvPr/>
        </p:nvSpPr>
        <p:spPr>
          <a:xfrm>
            <a:off x="4916245" y="2135037"/>
            <a:ext cx="1265098" cy="369332"/>
          </a:xfrm>
          <a:prstGeom prst="rect">
            <a:avLst/>
          </a:prstGeom>
          <a:solidFill>
            <a:schemeClr val="bg1">
              <a:lumMod val="85000"/>
            </a:schemeClr>
          </a:solidFill>
          <a:ln w="38100">
            <a:solidFill>
              <a:schemeClr val="accent6"/>
            </a:solidFill>
          </a:ln>
        </p:spPr>
        <p:txBody>
          <a:bodyPr wrap="square" rtlCol="0">
            <a:spAutoFit/>
          </a:bodyPr>
          <a:lstStyle/>
          <a:p>
            <a:r>
              <a:rPr lang="en-NZ" b="1" dirty="0" smtClean="0"/>
              <a:t>6 Storeys</a:t>
            </a:r>
            <a:endParaRPr lang="en-NZ" b="1" dirty="0"/>
          </a:p>
        </p:txBody>
      </p:sp>
      <p:sp>
        <p:nvSpPr>
          <p:cNvPr id="12" name="TextBox 11"/>
          <p:cNvSpPr txBox="1"/>
          <p:nvPr/>
        </p:nvSpPr>
        <p:spPr>
          <a:xfrm>
            <a:off x="9766448" y="4465450"/>
            <a:ext cx="1265098" cy="369332"/>
          </a:xfrm>
          <a:prstGeom prst="rect">
            <a:avLst/>
          </a:prstGeom>
          <a:solidFill>
            <a:schemeClr val="bg1">
              <a:lumMod val="85000"/>
            </a:schemeClr>
          </a:solidFill>
          <a:ln w="38100">
            <a:solidFill>
              <a:schemeClr val="accent6"/>
            </a:solidFill>
          </a:ln>
        </p:spPr>
        <p:txBody>
          <a:bodyPr wrap="square" rtlCol="0">
            <a:spAutoFit/>
          </a:bodyPr>
          <a:lstStyle/>
          <a:p>
            <a:r>
              <a:rPr lang="en-NZ" b="1" dirty="0" smtClean="0"/>
              <a:t>6 Storeys</a:t>
            </a:r>
            <a:endParaRPr lang="en-NZ" b="1" dirty="0"/>
          </a:p>
        </p:txBody>
      </p:sp>
      <p:sp>
        <p:nvSpPr>
          <p:cNvPr id="13" name="TextBox 12"/>
          <p:cNvSpPr txBox="1"/>
          <p:nvPr/>
        </p:nvSpPr>
        <p:spPr>
          <a:xfrm>
            <a:off x="7263605" y="1273363"/>
            <a:ext cx="871943" cy="646331"/>
          </a:xfrm>
          <a:prstGeom prst="rect">
            <a:avLst/>
          </a:prstGeom>
          <a:noFill/>
          <a:ln w="38100">
            <a:solidFill>
              <a:schemeClr val="accent6"/>
            </a:solidFill>
          </a:ln>
        </p:spPr>
        <p:txBody>
          <a:bodyPr wrap="square" rtlCol="0">
            <a:spAutoFit/>
          </a:bodyPr>
          <a:lstStyle/>
          <a:p>
            <a:r>
              <a:rPr lang="en-NZ" b="1" dirty="0" smtClean="0"/>
              <a:t>Status Quo*</a:t>
            </a:r>
            <a:endParaRPr lang="en-NZ" b="1" dirty="0"/>
          </a:p>
        </p:txBody>
      </p:sp>
      <p:sp>
        <p:nvSpPr>
          <p:cNvPr id="14" name="TextBox 13"/>
          <p:cNvSpPr txBox="1"/>
          <p:nvPr/>
        </p:nvSpPr>
        <p:spPr>
          <a:xfrm>
            <a:off x="698591" y="4512476"/>
            <a:ext cx="1265098" cy="369332"/>
          </a:xfrm>
          <a:prstGeom prst="rect">
            <a:avLst/>
          </a:prstGeom>
          <a:solidFill>
            <a:schemeClr val="bg1">
              <a:lumMod val="85000"/>
            </a:schemeClr>
          </a:solidFill>
          <a:ln w="38100">
            <a:solidFill>
              <a:schemeClr val="accent6"/>
            </a:solidFill>
          </a:ln>
        </p:spPr>
        <p:txBody>
          <a:bodyPr wrap="square" rtlCol="0">
            <a:spAutoFit/>
          </a:bodyPr>
          <a:lstStyle/>
          <a:p>
            <a:r>
              <a:rPr lang="en-NZ" b="1" dirty="0" smtClean="0"/>
              <a:t>6 Storeys</a:t>
            </a:r>
            <a:endParaRPr lang="en-NZ" b="1" dirty="0"/>
          </a:p>
        </p:txBody>
      </p:sp>
      <p:sp>
        <p:nvSpPr>
          <p:cNvPr id="15" name="TextBox 14"/>
          <p:cNvSpPr txBox="1"/>
          <p:nvPr/>
        </p:nvSpPr>
        <p:spPr>
          <a:xfrm>
            <a:off x="9676964" y="3693955"/>
            <a:ext cx="1354581" cy="369332"/>
          </a:xfrm>
          <a:prstGeom prst="rect">
            <a:avLst/>
          </a:prstGeom>
          <a:solidFill>
            <a:schemeClr val="bg1">
              <a:lumMod val="85000"/>
            </a:schemeClr>
          </a:solidFill>
          <a:ln w="38100">
            <a:solidFill>
              <a:schemeClr val="accent6"/>
            </a:solidFill>
          </a:ln>
        </p:spPr>
        <p:txBody>
          <a:bodyPr wrap="square" rtlCol="0">
            <a:spAutoFit/>
          </a:bodyPr>
          <a:lstStyle/>
          <a:p>
            <a:r>
              <a:rPr lang="en-NZ" b="1" dirty="0" smtClean="0"/>
              <a:t>3-4 Storeys</a:t>
            </a:r>
            <a:endParaRPr lang="en-NZ" b="1" dirty="0"/>
          </a:p>
        </p:txBody>
      </p:sp>
      <p:sp>
        <p:nvSpPr>
          <p:cNvPr id="16" name="TextBox 15"/>
          <p:cNvSpPr txBox="1"/>
          <p:nvPr/>
        </p:nvSpPr>
        <p:spPr>
          <a:xfrm>
            <a:off x="569540" y="1828579"/>
            <a:ext cx="1354581" cy="369332"/>
          </a:xfrm>
          <a:prstGeom prst="rect">
            <a:avLst/>
          </a:prstGeom>
          <a:solidFill>
            <a:schemeClr val="bg1">
              <a:lumMod val="85000"/>
            </a:schemeClr>
          </a:solidFill>
          <a:ln w="38100">
            <a:solidFill>
              <a:schemeClr val="accent6"/>
            </a:solidFill>
          </a:ln>
        </p:spPr>
        <p:txBody>
          <a:bodyPr wrap="square" rtlCol="0">
            <a:spAutoFit/>
          </a:bodyPr>
          <a:lstStyle/>
          <a:p>
            <a:r>
              <a:rPr lang="en-NZ" b="1" dirty="0" smtClean="0"/>
              <a:t>3-4 Storeys</a:t>
            </a:r>
            <a:endParaRPr lang="en-NZ" b="1" dirty="0"/>
          </a:p>
        </p:txBody>
      </p:sp>
      <p:sp>
        <p:nvSpPr>
          <p:cNvPr id="17" name="TextBox 16"/>
          <p:cNvSpPr txBox="1"/>
          <p:nvPr/>
        </p:nvSpPr>
        <p:spPr>
          <a:xfrm>
            <a:off x="4916245" y="5405982"/>
            <a:ext cx="1265098" cy="369332"/>
          </a:xfrm>
          <a:prstGeom prst="rect">
            <a:avLst/>
          </a:prstGeom>
          <a:solidFill>
            <a:schemeClr val="bg1">
              <a:lumMod val="85000"/>
            </a:schemeClr>
          </a:solidFill>
          <a:ln w="38100">
            <a:solidFill>
              <a:schemeClr val="accent6"/>
            </a:solidFill>
          </a:ln>
        </p:spPr>
        <p:txBody>
          <a:bodyPr wrap="square" rtlCol="0">
            <a:spAutoFit/>
          </a:bodyPr>
          <a:lstStyle/>
          <a:p>
            <a:r>
              <a:rPr lang="en-NZ" b="1" dirty="0" smtClean="0">
                <a:solidFill>
                  <a:schemeClr val="bg1"/>
                </a:solidFill>
              </a:rPr>
              <a:t>10 Storeys</a:t>
            </a:r>
            <a:endParaRPr lang="en-NZ" b="1" dirty="0">
              <a:solidFill>
                <a:schemeClr val="bg1"/>
              </a:solidFill>
            </a:endParaRPr>
          </a:p>
        </p:txBody>
      </p:sp>
    </p:spTree>
    <p:extLst>
      <p:ext uri="{BB962C8B-B14F-4D97-AF65-F5344CB8AC3E}">
        <p14:creationId xmlns:p14="http://schemas.microsoft.com/office/powerpoint/2010/main" val="865959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sp>
        <p:nvSpPr>
          <p:cNvPr id="3" name="Text Placeholder 2"/>
          <p:cNvSpPr>
            <a:spLocks noGrp="1"/>
          </p:cNvSpPr>
          <p:nvPr>
            <p:ph type="body" sz="quarter" idx="10"/>
          </p:nvPr>
        </p:nvSpPr>
        <p:spPr>
          <a:xfrm>
            <a:off x="601662" y="2515234"/>
            <a:ext cx="10632395" cy="2193925"/>
          </a:xfrm>
        </p:spPr>
        <p:txBody>
          <a:bodyPr/>
          <a:lstStyle/>
          <a:p>
            <a:r>
              <a:rPr lang="en-NZ" dirty="0"/>
              <a:t>Do you have any questions about </a:t>
            </a:r>
            <a:r>
              <a:rPr lang="en-NZ" b="1" dirty="0" smtClean="0"/>
              <a:t>proposed controls</a:t>
            </a:r>
            <a:r>
              <a:rPr lang="en-NZ" dirty="0" smtClean="0"/>
              <a:t>?</a:t>
            </a:r>
            <a:endParaRPr lang="en-NZ" dirty="0"/>
          </a:p>
          <a:p>
            <a:endParaRPr lang="en-NZ" dirty="0"/>
          </a:p>
          <a:p>
            <a:pPr lvl="2"/>
            <a:r>
              <a:rPr lang="en-NZ" dirty="0">
                <a:solidFill>
                  <a:srgbClr val="FFFFFF"/>
                </a:solidFill>
              </a:rPr>
              <a:t>We can have some influence over these, but the rules are pretty tight</a:t>
            </a:r>
          </a:p>
        </p:txBody>
      </p:sp>
      <p:grpSp>
        <p:nvGrpSpPr>
          <p:cNvPr id="5" name="Group 4"/>
          <p:cNvGrpSpPr/>
          <p:nvPr/>
        </p:nvGrpSpPr>
        <p:grpSpPr>
          <a:xfrm>
            <a:off x="3259501" y="4709159"/>
            <a:ext cx="5534115" cy="1502208"/>
            <a:chOff x="3259501" y="4709159"/>
            <a:chExt cx="5534115" cy="1502208"/>
          </a:xfrm>
        </p:grpSpPr>
        <p:sp>
          <p:nvSpPr>
            <p:cNvPr id="6" name="Rectangle 5"/>
            <p:cNvSpPr/>
            <p:nvPr/>
          </p:nvSpPr>
          <p:spPr>
            <a:xfrm>
              <a:off x="4515265" y="4734039"/>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a:t>
              </a:r>
              <a:r>
                <a:rPr kumimoji="0" lang="en-NZ" sz="1800" b="0" i="0" u="none" strike="noStrike" kern="1200" cap="none" spc="0" normalizeH="0" noProof="0" dirty="0" smtClean="0">
                  <a:ln>
                    <a:noFill/>
                  </a:ln>
                  <a:solidFill>
                    <a:srgbClr val="FFFFFF"/>
                  </a:solidFill>
                  <a:effectLst/>
                  <a:uLnTx/>
                  <a:uFillTx/>
                  <a:latin typeface="Source Sans Pro"/>
                  <a:ea typeface="+mn-ea"/>
                  <a:cs typeface="+mn-cs"/>
                </a:rPr>
                <a:t> and enter in the code: </a:t>
              </a:r>
              <a:r>
                <a:rPr kumimoji="0" lang="en-NZ" sz="1800" b="1" i="0" u="none" strike="noStrike" kern="1200" cap="none" spc="0" normalizeH="0" noProof="0" dirty="0" smtClean="0">
                  <a:ln>
                    <a:noFill/>
                  </a:ln>
                  <a:solidFill>
                    <a:srgbClr val="FFFFFF"/>
                  </a:solidFill>
                  <a:effectLst/>
                  <a:uLnTx/>
                  <a:uFillTx/>
                  <a:latin typeface="Source Sans Pro"/>
                  <a:ea typeface="+mn-ea"/>
                  <a:cs typeface="+mn-cs"/>
                </a:rPr>
                <a:t>762020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baseline="0" dirty="0" smtClean="0">
                  <a:solidFill>
                    <a:srgbClr val="FFFFFF"/>
                  </a:solidFill>
                  <a:latin typeface="Source Sans Pro"/>
                </a:rPr>
                <a:t>Alternatively,</a:t>
              </a:r>
              <a:r>
                <a:rPr lang="en-NZ" b="1" dirty="0" smtClean="0">
                  <a:solidFill>
                    <a:srgbClr val="FFFFFF"/>
                  </a:solidFill>
                  <a:latin typeface="Source Sans Pro"/>
                </a:rPr>
                <a:t> you can join by scanning this QR code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084" y="4709159"/>
              <a:ext cx="1473532" cy="147353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01" y="4761002"/>
              <a:ext cx="1173366" cy="1173366"/>
            </a:xfrm>
            <a:prstGeom prst="rect">
              <a:avLst/>
            </a:prstGeom>
          </p:spPr>
        </p:pic>
      </p:grpSp>
    </p:spTree>
    <p:extLst>
      <p:ext uri="{BB962C8B-B14F-4D97-AF65-F5344CB8AC3E}">
        <p14:creationId xmlns:p14="http://schemas.microsoft.com/office/powerpoint/2010/main" val="80328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1580515"/>
            <a:ext cx="7618742" cy="1707197"/>
          </a:xfrm>
        </p:spPr>
        <p:txBody>
          <a:bodyPr/>
          <a:lstStyle/>
          <a:p>
            <a:r>
              <a:rPr lang="en-NZ" dirty="0" smtClean="0"/>
              <a:t>Have your Say</a:t>
            </a:r>
            <a:endParaRPr lang="en-NZ" dirty="0"/>
          </a:p>
        </p:txBody>
      </p:sp>
      <p:sp>
        <p:nvSpPr>
          <p:cNvPr id="3" name="Text Placeholder 2"/>
          <p:cNvSpPr>
            <a:spLocks noGrp="1"/>
          </p:cNvSpPr>
          <p:nvPr>
            <p:ph type="body" sz="quarter" idx="10"/>
          </p:nvPr>
        </p:nvSpPr>
        <p:spPr>
          <a:xfrm>
            <a:off x="601663" y="2601232"/>
            <a:ext cx="5887914" cy="733062"/>
          </a:xfrm>
        </p:spPr>
        <p:txBody>
          <a:bodyPr/>
          <a:lstStyle/>
          <a:p>
            <a:r>
              <a:rPr lang="en-NZ" dirty="0" smtClean="0"/>
              <a:t>Provide feedback until 13 May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63" y="3176497"/>
            <a:ext cx="3465240" cy="849022"/>
          </a:xfrm>
          <a:prstGeom prst="rect">
            <a:avLst/>
          </a:prstGeom>
        </p:spPr>
      </p:pic>
    </p:spTree>
    <p:extLst>
      <p:ext uri="{BB962C8B-B14F-4D97-AF65-F5344CB8AC3E}">
        <p14:creationId xmlns:p14="http://schemas.microsoft.com/office/powerpoint/2010/main" val="3333535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What can you provide feedback on?    </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3228606074"/>
              </p:ext>
            </p:extLst>
          </p:nvPr>
        </p:nvGraphicFramePr>
        <p:xfrm>
          <a:off x="589911" y="1100104"/>
          <a:ext cx="10972800" cy="4960376"/>
        </p:xfrm>
        <a:graphic>
          <a:graphicData uri="http://schemas.openxmlformats.org/drawingml/2006/table">
            <a:tbl>
              <a:tblPr firstRow="1" bandRow="1">
                <a:tableStyleId>{5C22544A-7EE6-4342-B048-85BDC9FD1C3A}</a:tableStyleId>
              </a:tblPr>
              <a:tblGrid>
                <a:gridCol w="2493464">
                  <a:extLst>
                    <a:ext uri="{9D8B030D-6E8A-4147-A177-3AD203B41FA5}">
                      <a16:colId xmlns:a16="http://schemas.microsoft.com/office/drawing/2014/main" val="981623620"/>
                    </a:ext>
                  </a:extLst>
                </a:gridCol>
                <a:gridCol w="8479336">
                  <a:extLst>
                    <a:ext uri="{9D8B030D-6E8A-4147-A177-3AD203B41FA5}">
                      <a16:colId xmlns:a16="http://schemas.microsoft.com/office/drawing/2014/main" val="851991602"/>
                    </a:ext>
                  </a:extLst>
                </a:gridCol>
              </a:tblGrid>
              <a:tr h="389237">
                <a:tc>
                  <a:txBody>
                    <a:bodyPr/>
                    <a:lstStyle/>
                    <a:p>
                      <a:r>
                        <a:rPr lang="en-NZ" dirty="0" smtClean="0"/>
                        <a:t>Name</a:t>
                      </a:r>
                      <a:endParaRPr lang="en-NZ" dirty="0"/>
                    </a:p>
                  </a:txBody>
                  <a:tcPr/>
                </a:tc>
                <a:tc>
                  <a:txBody>
                    <a:bodyPr/>
                    <a:lstStyle/>
                    <a:p>
                      <a:r>
                        <a:rPr lang="en-NZ" dirty="0" smtClean="0"/>
                        <a:t>Description</a:t>
                      </a:r>
                      <a:r>
                        <a:rPr lang="en-NZ" baseline="0" dirty="0" smtClean="0"/>
                        <a:t>  </a:t>
                      </a:r>
                      <a:endParaRPr lang="en-NZ" dirty="0"/>
                    </a:p>
                  </a:txBody>
                  <a:tcPr/>
                </a:tc>
                <a:extLst>
                  <a:ext uri="{0D108BD9-81ED-4DB2-BD59-A6C34878D82A}">
                    <a16:rowId xmlns:a16="http://schemas.microsoft.com/office/drawing/2014/main" val="1056583263"/>
                  </a:ext>
                </a:extLst>
              </a:tr>
              <a:tr h="1278797">
                <a:tc>
                  <a:txBody>
                    <a:bodyPr/>
                    <a:lstStyle/>
                    <a:p>
                      <a:r>
                        <a:rPr lang="en-NZ" b="1" dirty="0" smtClean="0"/>
                        <a:t>Draft Housing and</a:t>
                      </a:r>
                      <a:r>
                        <a:rPr lang="en-NZ" b="1" baseline="0" dirty="0" smtClean="0"/>
                        <a:t> Business Choice </a:t>
                      </a:r>
                    </a:p>
                    <a:p>
                      <a:r>
                        <a:rPr lang="en-NZ" sz="1200" b="1" baseline="0" dirty="0" smtClean="0"/>
                        <a:t>(Plan Change 14)</a:t>
                      </a:r>
                      <a:endParaRPr lang="en-NZ" sz="1200" b="1" dirty="0"/>
                    </a:p>
                  </a:txBody>
                  <a:tcPr/>
                </a:tc>
                <a:tc>
                  <a:txBody>
                    <a:bodyPr/>
                    <a:lstStyle/>
                    <a:p>
                      <a:r>
                        <a:rPr lang="en-NZ" sz="1800" kern="1200" dirty="0" smtClean="0">
                          <a:solidFill>
                            <a:schemeClr val="dk1"/>
                          </a:solidFill>
                          <a:effectLst/>
                          <a:latin typeface="+mn-lt"/>
                          <a:ea typeface="+mn-ea"/>
                          <a:cs typeface="+mn-cs"/>
                        </a:rPr>
                        <a:t>Shaping how and where we grow by enabling more development within the city’s existing footprint. We need to make</a:t>
                      </a:r>
                      <a:r>
                        <a:rPr lang="en-NZ" sz="1800" kern="1200" baseline="0" dirty="0" smtClean="0">
                          <a:solidFill>
                            <a:schemeClr val="dk1"/>
                          </a:solidFill>
                          <a:effectLst/>
                          <a:latin typeface="+mn-lt"/>
                          <a:ea typeface="+mn-ea"/>
                          <a:cs typeface="+mn-cs"/>
                        </a:rPr>
                        <a:t> these changes to give effect to the Government’s National Policy Statement- Urban Development (NPS-UD) and recent amendments to the Resource Management Act (RMA) that enable greater housing supply. </a:t>
                      </a:r>
                      <a:endParaRPr lang="en-NZ" dirty="0"/>
                    </a:p>
                  </a:txBody>
                  <a:tcPr/>
                </a:tc>
                <a:extLst>
                  <a:ext uri="{0D108BD9-81ED-4DB2-BD59-A6C34878D82A}">
                    <a16:rowId xmlns:a16="http://schemas.microsoft.com/office/drawing/2014/main" val="3668722125"/>
                  </a:ext>
                </a:extLst>
              </a:tr>
              <a:tr h="748146">
                <a:tc>
                  <a:txBody>
                    <a:bodyPr/>
                    <a:lstStyle/>
                    <a:p>
                      <a:r>
                        <a:rPr lang="en-NZ" b="1" dirty="0" smtClean="0"/>
                        <a:t>Draft Coastal</a:t>
                      </a:r>
                      <a:r>
                        <a:rPr lang="en-NZ" b="1" baseline="0" dirty="0" smtClean="0"/>
                        <a:t> Hazards</a:t>
                      </a:r>
                      <a:r>
                        <a:rPr lang="en-NZ" sz="1200" b="1" baseline="0" dirty="0" smtClean="0"/>
                        <a:t> </a:t>
                      </a:r>
                    </a:p>
                    <a:p>
                      <a:r>
                        <a:rPr lang="en-NZ" sz="1200" b="1" baseline="0" dirty="0" smtClean="0"/>
                        <a:t>(Plan Change 12)</a:t>
                      </a:r>
                      <a:endParaRPr lang="en-NZ"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smtClean="0">
                          <a:solidFill>
                            <a:schemeClr val="dk1"/>
                          </a:solidFill>
                          <a:effectLst/>
                          <a:latin typeface="+mn-lt"/>
                          <a:ea typeface="+mn-ea"/>
                          <a:cs typeface="+mn-cs"/>
                        </a:rPr>
                        <a:t>Avoiding increased harm to people an property exposed to coastal hazards such as flooding</a:t>
                      </a:r>
                      <a:r>
                        <a:rPr lang="en-NZ" sz="1800" kern="1200" baseline="0" dirty="0" smtClean="0">
                          <a:solidFill>
                            <a:schemeClr val="dk1"/>
                          </a:solidFill>
                          <a:effectLst/>
                          <a:latin typeface="+mn-lt"/>
                          <a:ea typeface="+mn-ea"/>
                          <a:cs typeface="+mn-cs"/>
                        </a:rPr>
                        <a:t> </a:t>
                      </a:r>
                      <a:r>
                        <a:rPr lang="en-NZ" sz="1800" kern="1200" dirty="0" smtClean="0">
                          <a:solidFill>
                            <a:schemeClr val="dk1"/>
                          </a:solidFill>
                          <a:effectLst/>
                          <a:latin typeface="+mn-lt"/>
                          <a:ea typeface="+mn-ea"/>
                          <a:cs typeface="+mn-cs"/>
                        </a:rPr>
                        <a:t>and erosion.</a:t>
                      </a:r>
                    </a:p>
                  </a:txBody>
                  <a:tcPr/>
                </a:tc>
                <a:extLst>
                  <a:ext uri="{0D108BD9-81ED-4DB2-BD59-A6C34878D82A}">
                    <a16:rowId xmlns:a16="http://schemas.microsoft.com/office/drawing/2014/main" val="308138562"/>
                  </a:ext>
                </a:extLst>
              </a:tr>
              <a:tr h="1571105">
                <a:tc>
                  <a:txBody>
                    <a:bodyPr/>
                    <a:lstStyle/>
                    <a:p>
                      <a:r>
                        <a:rPr lang="en-NZ" sz="1800" b="1" kern="1200" dirty="0" smtClean="0">
                          <a:solidFill>
                            <a:schemeClr val="dk1"/>
                          </a:solidFill>
                          <a:latin typeface="+mn-lt"/>
                          <a:ea typeface="+mn-ea"/>
                          <a:cs typeface="+mn-cs"/>
                        </a:rPr>
                        <a:t>Draft Heritage </a:t>
                      </a:r>
                      <a:r>
                        <a:rPr lang="en-NZ" sz="1200" b="1" kern="1200" dirty="0" smtClean="0">
                          <a:solidFill>
                            <a:schemeClr val="dk1"/>
                          </a:solidFill>
                          <a:latin typeface="+mn-lt"/>
                          <a:ea typeface="+mn-ea"/>
                          <a:cs typeface="+mn-cs"/>
                        </a:rPr>
                        <a:t>(Plan Change 13)</a:t>
                      </a:r>
                      <a:endParaRPr lang="en-NZ" sz="1200" b="1" kern="1200" dirty="0">
                        <a:solidFill>
                          <a:schemeClr val="dk1"/>
                        </a:solidFill>
                        <a:latin typeface="+mn-lt"/>
                        <a:ea typeface="+mn-ea"/>
                        <a:cs typeface="+mn-cs"/>
                      </a:endParaRPr>
                    </a:p>
                  </a:txBody>
                  <a:tcPr/>
                </a:tc>
                <a:tc>
                  <a:txBody>
                    <a:bodyPr/>
                    <a:lstStyle/>
                    <a:p>
                      <a:r>
                        <a:rPr lang="en-NZ" sz="1800" kern="1200" dirty="0" smtClean="0">
                          <a:solidFill>
                            <a:schemeClr val="dk1"/>
                          </a:solidFill>
                          <a:effectLst/>
                          <a:latin typeface="+mn-lt"/>
                          <a:ea typeface="+mn-ea"/>
                          <a:cs typeface="+mn-cs"/>
                        </a:rPr>
                        <a:t>Creating new residential heritage areas to protect Christchurch’s special identity and character</a:t>
                      </a:r>
                      <a:r>
                        <a:rPr lang="en-NZ" sz="1800" kern="1200" baseline="0" dirty="0" smtClean="0">
                          <a:solidFill>
                            <a:schemeClr val="dk1"/>
                          </a:solidFill>
                          <a:effectLst/>
                          <a:latin typeface="+mn-lt"/>
                          <a:ea typeface="+mn-ea"/>
                          <a:cs typeface="+mn-cs"/>
                        </a:rPr>
                        <a:t> – </a:t>
                      </a:r>
                      <a:r>
                        <a:rPr lang="en-NZ" sz="1800" kern="1200" dirty="0" smtClean="0">
                          <a:solidFill>
                            <a:schemeClr val="dk1"/>
                          </a:solidFill>
                          <a:effectLst/>
                          <a:latin typeface="+mn-lt"/>
                          <a:ea typeface="+mn-ea"/>
                          <a:cs typeface="+mn-cs"/>
                        </a:rPr>
                        <a:t>we are proposing that 11 new residential heritage areas across the city be identified in the District Plan to protect Christchurch’s special identity and heritage</a:t>
                      </a:r>
                      <a:r>
                        <a:rPr lang="en-NZ" sz="1800" kern="1200" baseline="0" dirty="0" smtClean="0">
                          <a:solidFill>
                            <a:schemeClr val="dk1"/>
                          </a:solidFill>
                          <a:effectLst/>
                          <a:latin typeface="+mn-lt"/>
                          <a:ea typeface="+mn-ea"/>
                          <a:cs typeface="+mn-cs"/>
                        </a:rPr>
                        <a:t> values. </a:t>
                      </a:r>
                      <a:r>
                        <a:rPr lang="en-NZ" sz="1800" kern="1200" dirty="0" smtClean="0">
                          <a:solidFill>
                            <a:schemeClr val="dk1"/>
                          </a:solidFill>
                          <a:effectLst/>
                          <a:latin typeface="+mn-lt"/>
                          <a:ea typeface="+mn-ea"/>
                          <a:cs typeface="+mn-cs"/>
                        </a:rPr>
                        <a:t> Adding a total of 65 buildings, items and interiors to the Schedule of Significant Historic Heritage.</a:t>
                      </a:r>
                      <a:endParaRPr lang="en-NZ" dirty="0"/>
                    </a:p>
                  </a:txBody>
                  <a:tcPr/>
                </a:tc>
                <a:extLst>
                  <a:ext uri="{0D108BD9-81ED-4DB2-BD59-A6C34878D82A}">
                    <a16:rowId xmlns:a16="http://schemas.microsoft.com/office/drawing/2014/main" val="3303869400"/>
                  </a:ext>
                </a:extLst>
              </a:tr>
              <a:tr h="973091">
                <a:tc>
                  <a:txBody>
                    <a:bodyPr/>
                    <a:lstStyle/>
                    <a:p>
                      <a:r>
                        <a:rPr lang="en-NZ" sz="1800" b="1" kern="1200" dirty="0" smtClean="0">
                          <a:solidFill>
                            <a:schemeClr val="dk1"/>
                          </a:solidFill>
                          <a:latin typeface="+mn-lt"/>
                          <a:ea typeface="+mn-ea"/>
                          <a:cs typeface="+mn-cs"/>
                        </a:rPr>
                        <a:t>Draft Radio Communication Pathways </a:t>
                      </a:r>
                      <a:r>
                        <a:rPr lang="en-NZ" sz="1200" b="1" kern="1200" dirty="0" smtClean="0">
                          <a:solidFill>
                            <a:schemeClr val="dk1"/>
                          </a:solidFill>
                          <a:latin typeface="+mn-lt"/>
                          <a:ea typeface="+mn-ea"/>
                          <a:cs typeface="+mn-cs"/>
                        </a:rPr>
                        <a:t>(Plan Change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smtClean="0">
                          <a:solidFill>
                            <a:schemeClr val="dk1"/>
                          </a:solidFill>
                          <a:effectLst/>
                          <a:latin typeface="+mn-lt"/>
                          <a:ea typeface="+mn-ea"/>
                          <a:cs typeface="+mn-cs"/>
                        </a:rPr>
                        <a:t>Protecting our emergency radio communication airspace by controlling building heights/development that block it.</a:t>
                      </a:r>
                      <a:endParaRPr lang="en-NZ" sz="1800" b="0" i="0" u="none" strike="noStrike"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414683710"/>
                  </a:ext>
                </a:extLst>
              </a:tr>
            </a:tbl>
          </a:graphicData>
        </a:graphic>
      </p:graphicFrame>
      <p:sp>
        <p:nvSpPr>
          <p:cNvPr id="4" name="Date Placeholder 3"/>
          <p:cNvSpPr>
            <a:spLocks noGrp="1"/>
          </p:cNvSpPr>
          <p:nvPr>
            <p:ph type="dt" sz="half" idx="10"/>
          </p:nvPr>
        </p:nvSpPr>
        <p:spPr/>
        <p:txBody>
          <a:bodyPr/>
          <a:lstStyle/>
          <a:p>
            <a:r>
              <a:rPr lang="en-US" smtClean="0"/>
              <a:t>2 May 2022</a:t>
            </a:r>
            <a:endParaRPr lang="en-NZ" dirty="0"/>
          </a:p>
        </p:txBody>
      </p:sp>
    </p:spTree>
    <p:extLst>
      <p:ext uri="{BB962C8B-B14F-4D97-AF65-F5344CB8AC3E}">
        <p14:creationId xmlns:p14="http://schemas.microsoft.com/office/powerpoint/2010/main" val="4210645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can you provide feedback on?</a:t>
            </a:r>
          </a:p>
        </p:txBody>
      </p:sp>
      <p:sp>
        <p:nvSpPr>
          <p:cNvPr id="8" name="Content Placeholder 3"/>
          <p:cNvSpPr>
            <a:spLocks noGrp="1"/>
          </p:cNvSpPr>
          <p:nvPr>
            <p:ph sz="half" idx="1"/>
          </p:nvPr>
        </p:nvSpPr>
        <p:spPr>
          <a:xfrm>
            <a:off x="6816722" y="2043308"/>
            <a:ext cx="5019031" cy="3210336"/>
          </a:xfrm>
        </p:spPr>
        <p:txBody>
          <a:bodyPr wrap="square">
            <a:noAutofit/>
          </a:bodyPr>
          <a:lstStyle/>
          <a:p>
            <a:pPr marL="0" indent="0">
              <a:buNone/>
            </a:pPr>
            <a:r>
              <a:rPr lang="en-NZ" sz="2400" dirty="0"/>
              <a:t>Do you have any comments about other elements of the proposed </a:t>
            </a:r>
            <a:r>
              <a:rPr lang="en-NZ" sz="2400" dirty="0" smtClean="0"/>
              <a:t>Draft Heritage </a:t>
            </a:r>
            <a:r>
              <a:rPr lang="en-NZ" sz="2400" dirty="0"/>
              <a:t>Plan Change</a:t>
            </a:r>
            <a:r>
              <a:rPr lang="en-NZ" sz="2400" dirty="0" smtClean="0"/>
              <a:t>?</a:t>
            </a:r>
          </a:p>
          <a:p>
            <a:pPr marL="0" indent="0">
              <a:buNone/>
            </a:pPr>
            <a:endParaRPr lang="en-NZ" sz="2400" dirty="0"/>
          </a:p>
          <a:p>
            <a:pPr marL="0" indent="0">
              <a:buNone/>
            </a:pPr>
            <a:r>
              <a:rPr lang="en-US" altLang="en-US" sz="2400" dirty="0">
                <a:solidFill>
                  <a:srgbClr val="414042"/>
                </a:solidFill>
              </a:rPr>
              <a:t>Do you have any comments on the proposed Residential Heritage </a:t>
            </a:r>
            <a:r>
              <a:rPr lang="en-US" altLang="en-US" sz="2400" dirty="0" smtClean="0">
                <a:solidFill>
                  <a:srgbClr val="414042"/>
                </a:solidFill>
              </a:rPr>
              <a:t>Areas?</a:t>
            </a:r>
            <a:endParaRPr lang="en-NZ" altLang="en-US" sz="2400" dirty="0"/>
          </a:p>
          <a:p>
            <a:pPr marL="0" indent="0">
              <a:buNone/>
            </a:pPr>
            <a:endParaRPr lang="en-NZ" sz="2400" dirty="0"/>
          </a:p>
          <a:p>
            <a:pPr marL="0" indent="0">
              <a:buNone/>
            </a:pPr>
            <a:r>
              <a:rPr lang="en-NZ" dirty="0" smtClean="0"/>
              <a:t>ccc.govt.nz/</a:t>
            </a:r>
            <a:r>
              <a:rPr lang="en-NZ" dirty="0" err="1" smtClean="0"/>
              <a:t>haveyoursay</a:t>
            </a:r>
            <a:endParaRPr lang="en-NZ" dirty="0" smtClean="0"/>
          </a:p>
        </p:txBody>
      </p:sp>
      <p:sp>
        <p:nvSpPr>
          <p:cNvPr id="10" name="Footer Placeholder 4"/>
          <p:cNvSpPr>
            <a:spLocks noGrp="1"/>
          </p:cNvSpPr>
          <p:nvPr>
            <p:ph type="ftr" sz="quarter" idx="11"/>
          </p:nvPr>
        </p:nvSpPr>
        <p:spPr>
          <a:xfrm>
            <a:off x="316871" y="6356350"/>
            <a:ext cx="4599374" cy="365125"/>
          </a:xfrm>
        </p:spPr>
        <p:txBody>
          <a:bodyPr/>
          <a:lstStyle/>
          <a:p>
            <a:r>
              <a:rPr lang="en-NZ" smtClean="0"/>
              <a:t>Housing &amp; Business Choice Webinar - Residential Intensification</a:t>
            </a:r>
            <a:endParaRPr lang="en-NZ" dirty="0"/>
          </a:p>
        </p:txBody>
      </p:sp>
      <p:pic>
        <p:nvPicPr>
          <p:cNvPr id="7" name="Picture 6"/>
          <p:cNvPicPr>
            <a:picLocks noChangeAspect="1"/>
          </p:cNvPicPr>
          <p:nvPr/>
        </p:nvPicPr>
        <p:blipFill>
          <a:blip r:embed="rId2"/>
          <a:stretch>
            <a:fillRect/>
          </a:stretch>
        </p:blipFill>
        <p:spPr>
          <a:xfrm>
            <a:off x="316871" y="2043308"/>
            <a:ext cx="6185317" cy="3210335"/>
          </a:xfrm>
          <a:prstGeom prst="rect">
            <a:avLst/>
          </a:prstGeom>
        </p:spPr>
      </p:pic>
      <p:sp>
        <p:nvSpPr>
          <p:cNvPr id="6" name="Rectangle 3"/>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2 May 2022</a:t>
            </a:r>
            <a:endParaRPr lang="en-NZ" dirty="0"/>
          </a:p>
        </p:txBody>
      </p:sp>
    </p:spTree>
    <p:extLst>
      <p:ext uri="{BB962C8B-B14F-4D97-AF65-F5344CB8AC3E}">
        <p14:creationId xmlns:p14="http://schemas.microsoft.com/office/powerpoint/2010/main" val="576171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Decision making process</a:t>
            </a:r>
            <a:endParaRPr lang="en-NZ" dirty="0"/>
          </a:p>
        </p:txBody>
      </p:sp>
      <p:pic>
        <p:nvPicPr>
          <p:cNvPr id="8" name="Content Placeholder 7"/>
          <p:cNvPicPr>
            <a:picLocks noGrp="1" noChangeAspect="1"/>
          </p:cNvPicPr>
          <p:nvPr>
            <p:ph sz="half" idx="1"/>
          </p:nvPr>
        </p:nvPicPr>
        <p:blipFill rotWithShape="1">
          <a:blip r:embed="rId2"/>
          <a:srcRect t="8816"/>
          <a:stretch/>
        </p:blipFill>
        <p:spPr>
          <a:xfrm>
            <a:off x="293240" y="1176837"/>
            <a:ext cx="5924680" cy="5078445"/>
          </a:xfrm>
          <a:prstGeom prst="rect">
            <a:avLst/>
          </a:prstGeom>
        </p:spPr>
      </p:pic>
      <p:sp>
        <p:nvSpPr>
          <p:cNvPr id="4" name="Content Placeholder 3"/>
          <p:cNvSpPr>
            <a:spLocks noGrp="1"/>
          </p:cNvSpPr>
          <p:nvPr>
            <p:ph sz="half" idx="2"/>
          </p:nvPr>
        </p:nvSpPr>
        <p:spPr>
          <a:xfrm>
            <a:off x="6128297" y="1176837"/>
            <a:ext cx="5397519" cy="4444690"/>
          </a:xfrm>
        </p:spPr>
        <p:txBody>
          <a:bodyPr>
            <a:normAutofit/>
          </a:bodyPr>
          <a:lstStyle/>
          <a:p>
            <a:pPr marL="0" indent="0">
              <a:lnSpc>
                <a:spcPct val="120000"/>
              </a:lnSpc>
              <a:buNone/>
            </a:pPr>
            <a:r>
              <a:rPr lang="en-NZ" dirty="0" smtClean="0"/>
              <a:t>This is your easiest opportunity </a:t>
            </a:r>
            <a:r>
              <a:rPr lang="en-NZ" dirty="0"/>
              <a:t>to </a:t>
            </a:r>
            <a:r>
              <a:rPr lang="en-NZ" dirty="0" smtClean="0"/>
              <a:t>give feedback</a:t>
            </a:r>
            <a:endParaRPr lang="en-NZ" dirty="0"/>
          </a:p>
          <a:p>
            <a:pPr marL="742950" lvl="1" indent="-285750">
              <a:lnSpc>
                <a:spcPct val="120000"/>
              </a:lnSpc>
            </a:pPr>
            <a:r>
              <a:rPr lang="en-NZ" dirty="0" smtClean="0"/>
              <a:t>Precedes formal notification of Draft Plan </a:t>
            </a:r>
            <a:r>
              <a:rPr lang="en-NZ" dirty="0"/>
              <a:t>Changes </a:t>
            </a:r>
            <a:r>
              <a:rPr lang="en-NZ" dirty="0" smtClean="0"/>
              <a:t>before </a:t>
            </a:r>
            <a:r>
              <a:rPr lang="en-NZ" dirty="0"/>
              <a:t>20 August </a:t>
            </a:r>
            <a:r>
              <a:rPr lang="en-NZ" dirty="0" smtClean="0"/>
              <a:t>2022</a:t>
            </a:r>
            <a:endParaRPr lang="en-NZ" dirty="0"/>
          </a:p>
          <a:p>
            <a:pPr marL="742950" lvl="1" indent="-285750">
              <a:lnSpc>
                <a:spcPct val="120000"/>
              </a:lnSpc>
            </a:pPr>
            <a:r>
              <a:rPr lang="en-NZ" dirty="0"/>
              <a:t>A</a:t>
            </a:r>
            <a:r>
              <a:rPr lang="en-NZ" dirty="0" smtClean="0"/>
              <a:t>ll </a:t>
            </a:r>
            <a:r>
              <a:rPr lang="en-NZ" dirty="0"/>
              <a:t>controls relating to MDRS </a:t>
            </a:r>
            <a:r>
              <a:rPr lang="en-NZ" dirty="0" smtClean="0"/>
              <a:t>have </a:t>
            </a:r>
            <a:r>
              <a:rPr lang="en-NZ" dirty="0"/>
              <a:t>immediate legal effect once the Council notifies </a:t>
            </a:r>
            <a:r>
              <a:rPr lang="en-NZ" dirty="0" smtClean="0"/>
              <a:t>plan change</a:t>
            </a:r>
            <a:endParaRPr lang="en-NZ" dirty="0"/>
          </a:p>
          <a:p>
            <a:pPr marL="0" indent="0">
              <a:buNone/>
            </a:pP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2907895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sp>
        <p:nvSpPr>
          <p:cNvPr id="3" name="Text Placeholder 2"/>
          <p:cNvSpPr>
            <a:spLocks noGrp="1"/>
          </p:cNvSpPr>
          <p:nvPr>
            <p:ph type="body" sz="quarter" idx="10"/>
          </p:nvPr>
        </p:nvSpPr>
        <p:spPr>
          <a:xfrm>
            <a:off x="601663" y="2515234"/>
            <a:ext cx="10475640" cy="2193925"/>
          </a:xfrm>
        </p:spPr>
        <p:txBody>
          <a:bodyPr/>
          <a:lstStyle/>
          <a:p>
            <a:r>
              <a:rPr lang="en-NZ" dirty="0"/>
              <a:t>Final chance for questions on the proposed </a:t>
            </a:r>
            <a:r>
              <a:rPr lang="en-NZ" dirty="0" smtClean="0"/>
              <a:t>residential intensification.</a:t>
            </a:r>
            <a:endParaRPr lang="en-NZ" dirty="0"/>
          </a:p>
          <a:p>
            <a:endParaRPr lang="en-NZ" sz="1800" dirty="0"/>
          </a:p>
          <a:p>
            <a:endParaRPr lang="en-NZ" sz="1800" dirty="0"/>
          </a:p>
          <a:p>
            <a:r>
              <a:rPr lang="en-NZ" dirty="0"/>
              <a:t>Any questions about consultation or how a decision will be made?</a:t>
            </a:r>
          </a:p>
        </p:txBody>
      </p:sp>
      <p:grpSp>
        <p:nvGrpSpPr>
          <p:cNvPr id="5" name="Group 4"/>
          <p:cNvGrpSpPr/>
          <p:nvPr/>
        </p:nvGrpSpPr>
        <p:grpSpPr>
          <a:xfrm>
            <a:off x="3375879" y="4941986"/>
            <a:ext cx="5534115" cy="1502208"/>
            <a:chOff x="3259501" y="4709159"/>
            <a:chExt cx="5534115" cy="1502208"/>
          </a:xfrm>
        </p:grpSpPr>
        <p:sp>
          <p:nvSpPr>
            <p:cNvPr id="6" name="Rectangle 5"/>
            <p:cNvSpPr/>
            <p:nvPr/>
          </p:nvSpPr>
          <p:spPr>
            <a:xfrm>
              <a:off x="4515265" y="4734039"/>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a:t>
              </a:r>
              <a:r>
                <a:rPr kumimoji="0" lang="en-NZ" sz="1800" b="0" i="0" u="none" strike="noStrike" kern="1200" cap="none" spc="0" normalizeH="0" noProof="0" dirty="0" smtClean="0">
                  <a:ln>
                    <a:noFill/>
                  </a:ln>
                  <a:solidFill>
                    <a:srgbClr val="FFFFFF"/>
                  </a:solidFill>
                  <a:effectLst/>
                  <a:uLnTx/>
                  <a:uFillTx/>
                  <a:latin typeface="Source Sans Pro"/>
                  <a:ea typeface="+mn-ea"/>
                  <a:cs typeface="+mn-cs"/>
                </a:rPr>
                <a:t> and enter in the code: </a:t>
              </a:r>
              <a:r>
                <a:rPr kumimoji="0" lang="en-NZ" sz="1800" b="1" i="0" u="none" strike="noStrike" kern="1200" cap="none" spc="0" normalizeH="0" noProof="0" dirty="0" smtClean="0">
                  <a:ln>
                    <a:noFill/>
                  </a:ln>
                  <a:solidFill>
                    <a:srgbClr val="FFFFFF"/>
                  </a:solidFill>
                  <a:effectLst/>
                  <a:uLnTx/>
                  <a:uFillTx/>
                  <a:latin typeface="Source Sans Pro"/>
                  <a:ea typeface="+mn-ea"/>
                  <a:cs typeface="+mn-cs"/>
                </a:rPr>
                <a:t>762020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baseline="0" dirty="0" smtClean="0">
                  <a:solidFill>
                    <a:srgbClr val="FFFFFF"/>
                  </a:solidFill>
                  <a:latin typeface="Source Sans Pro"/>
                </a:rPr>
                <a:t>Alternatively,</a:t>
              </a:r>
              <a:r>
                <a:rPr lang="en-NZ" b="1" dirty="0" smtClean="0">
                  <a:solidFill>
                    <a:srgbClr val="FFFFFF"/>
                  </a:solidFill>
                  <a:latin typeface="Source Sans Pro"/>
                </a:rPr>
                <a:t> you can join by scanning this QR code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084" y="4709159"/>
              <a:ext cx="1473532" cy="147353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01" y="4761002"/>
              <a:ext cx="1173366" cy="1173366"/>
            </a:xfrm>
            <a:prstGeom prst="rect">
              <a:avLst/>
            </a:prstGeom>
          </p:spPr>
        </p:pic>
      </p:grpSp>
    </p:spTree>
    <p:extLst>
      <p:ext uri="{BB962C8B-B14F-4D97-AF65-F5344CB8AC3E}">
        <p14:creationId xmlns:p14="http://schemas.microsoft.com/office/powerpoint/2010/main" val="2043862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838" y="0"/>
            <a:ext cx="9636442" cy="2186247"/>
          </a:xfrm>
        </p:spPr>
        <p:txBody>
          <a:bodyPr/>
          <a:lstStyle/>
          <a:p>
            <a:r>
              <a:rPr lang="en-NZ" sz="4800" dirty="0" smtClean="0"/>
              <a:t>Thanks for joining us </a:t>
            </a:r>
            <a:br>
              <a:rPr lang="en-NZ" sz="4800" dirty="0" smtClean="0"/>
            </a:br>
            <a:r>
              <a:rPr lang="en-NZ" sz="4800" dirty="0" smtClean="0"/>
              <a:t>for this webinar</a:t>
            </a:r>
            <a:endParaRPr lang="en-NZ" sz="4800" dirty="0"/>
          </a:p>
        </p:txBody>
      </p:sp>
      <p:sp>
        <p:nvSpPr>
          <p:cNvPr id="5" name="Content Placeholder 2"/>
          <p:cNvSpPr>
            <a:spLocks noGrp="1"/>
          </p:cNvSpPr>
          <p:nvPr>
            <p:ph sz="quarter" idx="10"/>
          </p:nvPr>
        </p:nvSpPr>
        <p:spPr>
          <a:xfrm>
            <a:off x="604838" y="2367419"/>
            <a:ext cx="9514522" cy="1338349"/>
          </a:xfrm>
        </p:spPr>
        <p:txBody>
          <a:bodyPr/>
          <a:lstStyle/>
          <a:p>
            <a:r>
              <a:rPr lang="en-NZ" sz="2000" dirty="0"/>
              <a:t>To give feedback about the </a:t>
            </a:r>
            <a:r>
              <a:rPr lang="en-NZ" sz="2000" dirty="0" smtClean="0"/>
              <a:t>webinar: </a:t>
            </a:r>
            <a:r>
              <a:rPr lang="en-NZ" sz="2000" b="1" dirty="0" smtClean="0"/>
              <a:t>engagement@ccc.govt.nz</a:t>
            </a:r>
            <a:r>
              <a:rPr lang="en-NZ" sz="2000" dirty="0" smtClean="0"/>
              <a:t> </a:t>
            </a:r>
          </a:p>
          <a:p>
            <a:r>
              <a:rPr lang="en-NZ" sz="2000" dirty="0"/>
              <a:t>To discuss any of the issues with the </a:t>
            </a:r>
            <a:r>
              <a:rPr lang="en-NZ" sz="2000" dirty="0" smtClean="0"/>
              <a:t>team: </a:t>
            </a:r>
            <a:r>
              <a:rPr lang="en-NZ" sz="2000" b="1" dirty="0" smtClean="0"/>
              <a:t>planchange@ccc.govt.nz</a:t>
            </a:r>
            <a:endParaRPr lang="en-NZ" sz="2000" b="1" dirty="0"/>
          </a:p>
          <a:p>
            <a:r>
              <a:rPr lang="en-NZ" sz="2000" dirty="0"/>
              <a:t>Phone: </a:t>
            </a:r>
            <a:r>
              <a:rPr lang="en-NZ" sz="2000" b="1" dirty="0"/>
              <a:t>03 941 </a:t>
            </a:r>
            <a:r>
              <a:rPr lang="en-NZ" sz="2000" b="1" dirty="0" smtClean="0"/>
              <a:t>6886</a:t>
            </a:r>
          </a:p>
        </p:txBody>
      </p:sp>
      <p:sp>
        <p:nvSpPr>
          <p:cNvPr id="6" name="TextBox 5"/>
          <p:cNvSpPr txBox="1"/>
          <p:nvPr/>
        </p:nvSpPr>
        <p:spPr>
          <a:xfrm>
            <a:off x="604838" y="3886940"/>
            <a:ext cx="6675528" cy="826326"/>
          </a:xfrm>
          <a:prstGeom prst="round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Other webinars you may wish to attend</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Commercial Intensification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 Tuesday 3 May, 6.30pm–8pm</a:t>
            </a:r>
          </a:p>
        </p:txBody>
      </p:sp>
    </p:spTree>
    <p:extLst>
      <p:ext uri="{BB962C8B-B14F-4D97-AF65-F5344CB8AC3E}">
        <p14:creationId xmlns:p14="http://schemas.microsoft.com/office/powerpoint/2010/main" val="23607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Introductions and webinar format</a:t>
            </a:r>
            <a:endParaRPr lang="en-NZ" dirty="0"/>
          </a:p>
        </p:txBody>
      </p:sp>
      <p:sp>
        <p:nvSpPr>
          <p:cNvPr id="3" name="Content Placeholder 2"/>
          <p:cNvSpPr>
            <a:spLocks noGrp="1"/>
          </p:cNvSpPr>
          <p:nvPr>
            <p:ph idx="1"/>
          </p:nvPr>
        </p:nvSpPr>
        <p:spPr>
          <a:xfrm>
            <a:off x="316871" y="1282417"/>
            <a:ext cx="11518882" cy="4652870"/>
          </a:xfrm>
        </p:spPr>
        <p:txBody>
          <a:bodyPr>
            <a:normAutofit/>
          </a:bodyPr>
          <a:lstStyle/>
          <a:p>
            <a:pPr marL="0" indent="0">
              <a:buNone/>
            </a:pPr>
            <a:r>
              <a:rPr lang="en-NZ" dirty="0" smtClean="0"/>
              <a:t>Your presenters this evening</a:t>
            </a:r>
          </a:p>
          <a:p>
            <a:r>
              <a:rPr lang="en-NZ" sz="2400" dirty="0"/>
              <a:t>Ike </a:t>
            </a:r>
            <a:r>
              <a:rPr lang="en-NZ" sz="2400" dirty="0" smtClean="0"/>
              <a:t>Kleynbos </a:t>
            </a:r>
            <a:r>
              <a:rPr lang="en-NZ" sz="2400" dirty="0"/>
              <a:t>– </a:t>
            </a:r>
            <a:r>
              <a:rPr lang="en-NZ" sz="2400" dirty="0" smtClean="0"/>
              <a:t>Senior Policy Planner</a:t>
            </a:r>
          </a:p>
          <a:p>
            <a:r>
              <a:rPr lang="en-NZ" sz="2400" dirty="0" smtClean="0"/>
              <a:t>David Hattam – Senior Urban Designer</a:t>
            </a:r>
          </a:p>
          <a:p>
            <a:pPr marL="0" indent="0">
              <a:buNone/>
            </a:pPr>
            <a:endParaRPr lang="en-NZ" sz="2400" dirty="0" smtClean="0"/>
          </a:p>
          <a:p>
            <a:pPr marL="0" indent="0">
              <a:buNone/>
            </a:pPr>
            <a:r>
              <a:rPr lang="en-NZ" dirty="0" smtClean="0"/>
              <a:t>Format for the session</a:t>
            </a:r>
          </a:p>
          <a:p>
            <a:r>
              <a:rPr lang="en-NZ" sz="2400" dirty="0" smtClean="0"/>
              <a:t>Thanks for your questions – will be answered in the presentation</a:t>
            </a:r>
          </a:p>
          <a:p>
            <a:r>
              <a:rPr lang="en-NZ" sz="2400" dirty="0" smtClean="0"/>
              <a:t>Mics and videos are off to keep the session flowing</a:t>
            </a:r>
          </a:p>
          <a:p>
            <a:r>
              <a:rPr lang="en-NZ" sz="2400" dirty="0" smtClean="0"/>
              <a:t>We’ll pause for questions throughout the presentation</a:t>
            </a:r>
          </a:p>
          <a:p>
            <a:r>
              <a:rPr lang="en-NZ" sz="2400" dirty="0" smtClean="0"/>
              <a:t>Mop-up questions at the end</a:t>
            </a:r>
          </a:p>
          <a:p>
            <a:pPr marL="0" indent="0">
              <a:buNone/>
            </a:pPr>
            <a:endParaRPr lang="en-NZ" dirty="0"/>
          </a:p>
        </p:txBody>
      </p:sp>
      <p:sp>
        <p:nvSpPr>
          <p:cNvPr id="4" name="Date Placeholder 3"/>
          <p:cNvSpPr>
            <a:spLocks noGrp="1"/>
          </p:cNvSpPr>
          <p:nvPr>
            <p:ph type="dt" sz="half" idx="10"/>
          </p:nvPr>
        </p:nvSpPr>
        <p:spPr/>
        <p:txBody>
          <a:bodyPr/>
          <a:lstStyle/>
          <a:p>
            <a:r>
              <a:rPr lang="en-US" smtClean="0"/>
              <a:t>2 May 2022</a:t>
            </a:r>
            <a:endParaRPr lang="en-NZ" dirty="0"/>
          </a:p>
        </p:txBody>
      </p:sp>
      <p:sp>
        <p:nvSpPr>
          <p:cNvPr id="5" name="Footer Placeholder 4"/>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6416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to participate</a:t>
            </a:r>
            <a:endParaRPr lang="en-NZ" dirty="0"/>
          </a:p>
        </p:txBody>
      </p:sp>
      <p:sp>
        <p:nvSpPr>
          <p:cNvPr id="3" name="Content Placeholder 2"/>
          <p:cNvSpPr>
            <a:spLocks noGrp="1"/>
          </p:cNvSpPr>
          <p:nvPr>
            <p:ph sz="half" idx="1"/>
          </p:nvPr>
        </p:nvSpPr>
        <p:spPr>
          <a:xfrm>
            <a:off x="1396871" y="1187278"/>
            <a:ext cx="3988077" cy="5421340"/>
          </a:xfrm>
        </p:spPr>
        <p:txBody>
          <a:bodyPr>
            <a:normAutofit/>
          </a:bodyPr>
          <a:lstStyle/>
          <a:p>
            <a:pPr marL="0" indent="0">
              <a:buNone/>
            </a:pPr>
            <a:r>
              <a:rPr lang="en-NZ" sz="2400" b="1" dirty="0" smtClean="0"/>
              <a:t>Q&amp;A</a:t>
            </a:r>
          </a:p>
          <a:p>
            <a:r>
              <a:rPr lang="en-NZ" sz="2000" dirty="0" smtClean="0"/>
              <a:t>Teams app </a:t>
            </a:r>
            <a:r>
              <a:rPr lang="en-NZ" sz="2000" dirty="0"/>
              <a:t>– </a:t>
            </a:r>
            <a:r>
              <a:rPr lang="en-NZ" sz="2000" dirty="0" smtClean="0"/>
              <a:t>can ask questions </a:t>
            </a:r>
            <a:br>
              <a:rPr lang="en-NZ" sz="2000" dirty="0" smtClean="0"/>
            </a:br>
            <a:r>
              <a:rPr lang="en-NZ" sz="2000" dirty="0" smtClean="0"/>
              <a:t>on Q&amp;A tab</a:t>
            </a:r>
          </a:p>
          <a:p>
            <a:r>
              <a:rPr lang="en-NZ" sz="2000" dirty="0" smtClean="0"/>
              <a:t>Not on app </a:t>
            </a:r>
            <a:r>
              <a:rPr lang="en-NZ" sz="2000" dirty="0"/>
              <a:t>– </a:t>
            </a:r>
            <a:r>
              <a:rPr lang="en-NZ" sz="2000" dirty="0" smtClean="0"/>
              <a:t>email questions to </a:t>
            </a:r>
            <a:r>
              <a:rPr lang="en-NZ" sz="2000" b="1" dirty="0" smtClean="0"/>
              <a:t>engagement@ccc.govt.nz</a:t>
            </a:r>
          </a:p>
          <a:p>
            <a:r>
              <a:rPr lang="en-NZ" sz="2000" dirty="0" smtClean="0"/>
              <a:t>Questions moderated</a:t>
            </a:r>
          </a:p>
          <a:p>
            <a:r>
              <a:rPr lang="en-NZ" sz="2000" dirty="0" smtClean="0"/>
              <a:t>Answers posted in </a:t>
            </a:r>
            <a:r>
              <a:rPr lang="en-NZ" sz="2000" dirty="0" smtClean="0"/>
              <a:t>chat</a:t>
            </a:r>
          </a:p>
          <a:p>
            <a:pPr marL="0" indent="0">
              <a:buNone/>
            </a:pPr>
            <a:endParaRPr lang="en-NZ" sz="2000" b="1" dirty="0" smtClean="0"/>
          </a:p>
          <a:p>
            <a:pPr marL="0" indent="0">
              <a:buNone/>
            </a:pPr>
            <a:r>
              <a:rPr lang="en-NZ" sz="2000" b="1" dirty="0" err="1" smtClean="0"/>
              <a:t>Slido</a:t>
            </a:r>
            <a:endParaRPr lang="en-NZ" sz="2000" b="1" dirty="0" smtClean="0"/>
          </a:p>
          <a:p>
            <a:pPr marL="0" lvl="0" indent="0">
              <a:lnSpc>
                <a:spcPct val="100000"/>
              </a:lnSpc>
              <a:spcBef>
                <a:spcPts val="0"/>
              </a:spcBef>
              <a:buNone/>
              <a:defRPr/>
            </a:pPr>
            <a:r>
              <a:rPr lang="en-NZ" sz="2000" dirty="0"/>
              <a:t>Go to Slido.com and enter in the code: </a:t>
            </a:r>
            <a:r>
              <a:rPr lang="en-NZ" sz="2000" b="1" dirty="0"/>
              <a:t>762020</a:t>
            </a:r>
          </a:p>
          <a:p>
            <a:pPr marL="0" lvl="0" indent="0">
              <a:lnSpc>
                <a:spcPct val="100000"/>
              </a:lnSpc>
              <a:spcBef>
                <a:spcPts val="0"/>
              </a:spcBef>
              <a:buNone/>
              <a:defRPr/>
            </a:pPr>
            <a:r>
              <a:rPr lang="en-NZ" sz="2000" b="1" dirty="0"/>
              <a:t>Alternatively, you can join using this QR </a:t>
            </a:r>
            <a:r>
              <a:rPr lang="en-NZ" sz="2000" b="1" dirty="0" smtClean="0"/>
              <a:t>code with your mobile</a:t>
            </a:r>
            <a:endParaRPr lang="en-NZ" sz="2000" dirty="0"/>
          </a:p>
          <a:p>
            <a:pPr marL="0" indent="0">
              <a:buNone/>
            </a:pPr>
            <a:endParaRPr lang="en-NZ" sz="2000" b="1" dirty="0"/>
          </a:p>
          <a:p>
            <a:pPr marL="0" indent="0">
              <a:buNone/>
            </a:pPr>
            <a:endParaRPr lang="en-NZ" sz="2000" dirty="0" smtClean="0"/>
          </a:p>
          <a:p>
            <a:endParaRPr lang="en-NZ" dirty="0" smtClean="0"/>
          </a:p>
        </p:txBody>
      </p:sp>
      <p:sp>
        <p:nvSpPr>
          <p:cNvPr id="4" name="Content Placeholder 3"/>
          <p:cNvSpPr>
            <a:spLocks noGrp="1"/>
          </p:cNvSpPr>
          <p:nvPr>
            <p:ph sz="half" idx="2"/>
          </p:nvPr>
        </p:nvSpPr>
        <p:spPr>
          <a:xfrm>
            <a:off x="6753906" y="1273364"/>
            <a:ext cx="5181600" cy="4351338"/>
          </a:xfrm>
        </p:spPr>
        <p:txBody>
          <a:bodyPr>
            <a:normAutofit/>
          </a:bodyPr>
          <a:lstStyle/>
          <a:p>
            <a:pPr marL="0" indent="0">
              <a:buNone/>
            </a:pPr>
            <a:r>
              <a:rPr lang="en-NZ" sz="2400" b="1" dirty="0"/>
              <a:t>Reactions</a:t>
            </a:r>
          </a:p>
          <a:p>
            <a:r>
              <a:rPr lang="en-NZ" sz="2000" dirty="0"/>
              <a:t>Thumbs up to show support</a:t>
            </a:r>
          </a:p>
          <a:p>
            <a:pPr lvl="1">
              <a:buFont typeface="Courier New" panose="02070309020205020404" pitchFamily="49" charset="0"/>
              <a:buChar char="o"/>
            </a:pPr>
            <a:r>
              <a:rPr lang="en-NZ" sz="2000" dirty="0"/>
              <a:t>In the chat (for questions and answers)</a:t>
            </a:r>
          </a:p>
          <a:p>
            <a:pPr lvl="1">
              <a:buFont typeface="Courier New" panose="02070309020205020404" pitchFamily="49" charset="0"/>
              <a:buChar char="o"/>
            </a:pPr>
            <a:r>
              <a:rPr lang="en-NZ" sz="2000" dirty="0"/>
              <a:t>In the tab at the top (for speakers)</a:t>
            </a:r>
          </a:p>
          <a:p>
            <a:pPr marL="0" indent="0">
              <a:buNone/>
            </a:pPr>
            <a:endParaRPr lang="en-NZ" dirty="0" smtClean="0"/>
          </a:p>
          <a:p>
            <a:pPr marL="0" indent="0">
              <a:buNone/>
            </a:pPr>
            <a:r>
              <a:rPr lang="en-NZ" sz="2400" b="1" dirty="0" smtClean="0"/>
              <a:t>Live captions</a:t>
            </a:r>
          </a:p>
          <a:p>
            <a:r>
              <a:rPr lang="en-NZ" sz="2000" dirty="0" smtClean="0"/>
              <a:t>Turn on in the … (‘more’) tab</a:t>
            </a:r>
            <a:endParaRPr lang="en-NZ" sz="2000" dirty="0"/>
          </a:p>
          <a:p>
            <a:pPr marL="0" indent="0">
              <a:buNone/>
            </a:pPr>
            <a:endParaRPr lang="en-NZ" dirty="0" smtClean="0"/>
          </a:p>
          <a:p>
            <a:pPr lvl="1">
              <a:buFont typeface="Courier New" panose="02070309020205020404" pitchFamily="49" charset="0"/>
              <a:buChar char="o"/>
            </a:pPr>
            <a:endParaRPr lang="en-NZ" sz="2000" dirty="0"/>
          </a:p>
          <a:p>
            <a:pPr lvl="1">
              <a:buFont typeface="Courier New" panose="02070309020205020404" pitchFamily="49" charset="0"/>
              <a:buChar char="o"/>
            </a:pPr>
            <a:endParaRPr lang="en-NZ" sz="2000" dirty="0" smtClean="0"/>
          </a:p>
          <a:p>
            <a:pPr marL="457200" lvl="1" indent="0">
              <a:buNone/>
            </a:pPr>
            <a:endParaRPr lang="en-NZ" sz="2000" dirty="0" smtClean="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Housing &amp; Business Choice Webinar - Residential Intensification</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7374" y="1105160"/>
            <a:ext cx="1080000" cy="1080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71" y="1273364"/>
            <a:ext cx="1080000" cy="1080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842" y="3128723"/>
            <a:ext cx="1080000" cy="1080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678" y="4631336"/>
            <a:ext cx="1443391" cy="1443391"/>
          </a:xfrm>
          <a:prstGeom prst="rect">
            <a:avLst/>
          </a:prstGeom>
        </p:spPr>
      </p:pic>
    </p:spTree>
    <p:extLst>
      <p:ext uri="{BB962C8B-B14F-4D97-AF65-F5344CB8AC3E}">
        <p14:creationId xmlns:p14="http://schemas.microsoft.com/office/powerpoint/2010/main" val="98803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531303"/>
            <a:ext cx="8007182" cy="1707197"/>
          </a:xfrm>
        </p:spPr>
        <p:txBody>
          <a:bodyPr/>
          <a:lstStyle/>
          <a:p>
            <a:r>
              <a:rPr lang="en-NZ" dirty="0" smtClean="0"/>
              <a:t>Overview of plan change and legislation</a:t>
            </a:r>
            <a:endParaRPr lang="en-NZ" dirty="0"/>
          </a:p>
        </p:txBody>
      </p:sp>
    </p:spTree>
    <p:extLst>
      <p:ext uri="{BB962C8B-B14F-4D97-AF65-F5344CB8AC3E}">
        <p14:creationId xmlns:p14="http://schemas.microsoft.com/office/powerpoint/2010/main" val="3451597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We need to make changes to our District Plan</a:t>
            </a:r>
            <a:endParaRPr lang="en-NZ" dirty="0"/>
          </a:p>
        </p:txBody>
      </p:sp>
      <p:sp>
        <p:nvSpPr>
          <p:cNvPr id="3" name="Content Placeholder 2"/>
          <p:cNvSpPr>
            <a:spLocks noGrp="1"/>
          </p:cNvSpPr>
          <p:nvPr>
            <p:ph sz="half" idx="1"/>
          </p:nvPr>
        </p:nvSpPr>
        <p:spPr>
          <a:xfrm>
            <a:off x="316871" y="1273363"/>
            <a:ext cx="11030002" cy="4988157"/>
          </a:xfrm>
        </p:spPr>
        <p:txBody>
          <a:bodyPr>
            <a:normAutofit fontScale="62500" lnSpcReduction="20000"/>
          </a:bodyPr>
          <a:lstStyle/>
          <a:p>
            <a:pPr lvl="0">
              <a:lnSpc>
                <a:spcPct val="160000"/>
              </a:lnSpc>
            </a:pPr>
            <a:r>
              <a:rPr lang="en-NZ" sz="3400" dirty="0" smtClean="0"/>
              <a:t>Our population is growing </a:t>
            </a:r>
            <a:r>
              <a:rPr lang="en-NZ" sz="3400" dirty="0"/>
              <a:t>and </a:t>
            </a:r>
            <a:r>
              <a:rPr lang="en-NZ" sz="3400" dirty="0" smtClean="0"/>
              <a:t>changing </a:t>
            </a:r>
            <a:r>
              <a:rPr lang="en-NZ" sz="3400" dirty="0"/>
              <a:t>– </a:t>
            </a:r>
            <a:r>
              <a:rPr lang="en-NZ" sz="3400" dirty="0" smtClean="0"/>
              <a:t>we need more homes and more variety. </a:t>
            </a:r>
          </a:p>
          <a:p>
            <a:pPr lvl="0">
              <a:lnSpc>
                <a:spcPct val="160000"/>
              </a:lnSpc>
            </a:pPr>
            <a:r>
              <a:rPr lang="en-NZ" sz="3400" dirty="0" smtClean="0"/>
              <a:t>Need </a:t>
            </a:r>
            <a:r>
              <a:rPr lang="en-NZ" sz="3400" dirty="0"/>
              <a:t>to plan for growth </a:t>
            </a:r>
            <a:r>
              <a:rPr lang="en-NZ" sz="3400" dirty="0" smtClean="0"/>
              <a:t>to protect productive </a:t>
            </a:r>
            <a:r>
              <a:rPr lang="en-NZ" sz="3400" dirty="0"/>
              <a:t>land, </a:t>
            </a:r>
            <a:r>
              <a:rPr lang="en-NZ" sz="3400" dirty="0" smtClean="0"/>
              <a:t>environment </a:t>
            </a:r>
            <a:r>
              <a:rPr lang="en-NZ" sz="3400" dirty="0"/>
              <a:t>and </a:t>
            </a:r>
            <a:r>
              <a:rPr lang="en-NZ" sz="3400" dirty="0" smtClean="0"/>
              <a:t>our lifestyle, while providing affordable housing.  </a:t>
            </a:r>
            <a:endParaRPr lang="en-NZ" sz="3400" dirty="0"/>
          </a:p>
          <a:p>
            <a:pPr lvl="0">
              <a:lnSpc>
                <a:spcPct val="160000"/>
              </a:lnSpc>
            </a:pPr>
            <a:r>
              <a:rPr lang="en-NZ" sz="3400" dirty="0" smtClean="0"/>
              <a:t>Government’s National Policy Statement on Urban Development (</a:t>
            </a:r>
            <a:r>
              <a:rPr lang="en-NZ" sz="3400" b="1" dirty="0" smtClean="0"/>
              <a:t>NPS-UD</a:t>
            </a:r>
            <a:r>
              <a:rPr lang="en-NZ" sz="3400" dirty="0" smtClean="0"/>
              <a:t>) and </a:t>
            </a:r>
            <a:r>
              <a:rPr lang="en-NZ" sz="3400" dirty="0"/>
              <a:t>the Resource Management (Enabling Housing Supply and Other Matters) Amendment Act </a:t>
            </a:r>
            <a:r>
              <a:rPr lang="en-NZ" sz="3400" dirty="0" smtClean="0"/>
              <a:t>allows </a:t>
            </a:r>
            <a:r>
              <a:rPr lang="en-NZ" sz="3400" dirty="0"/>
              <a:t>more </a:t>
            </a:r>
            <a:r>
              <a:rPr lang="en-NZ" sz="3400" dirty="0" smtClean="0"/>
              <a:t>development. </a:t>
            </a:r>
          </a:p>
          <a:p>
            <a:pPr lvl="0">
              <a:lnSpc>
                <a:spcPct val="160000"/>
              </a:lnSpc>
            </a:pPr>
            <a:r>
              <a:rPr lang="en-NZ" sz="3400" dirty="0" smtClean="0"/>
              <a:t>Opportunity </a:t>
            </a:r>
            <a:r>
              <a:rPr lang="en-NZ" sz="3400" dirty="0"/>
              <a:t>to </a:t>
            </a:r>
            <a:r>
              <a:rPr lang="en-NZ" sz="3400" dirty="0" smtClean="0"/>
              <a:t>shape </a:t>
            </a:r>
            <a:r>
              <a:rPr lang="en-NZ" sz="3400" i="1" dirty="0" smtClean="0"/>
              <a:t>how</a:t>
            </a:r>
            <a:r>
              <a:rPr lang="en-NZ" sz="3400" dirty="0" smtClean="0"/>
              <a:t> </a:t>
            </a:r>
            <a:r>
              <a:rPr lang="en-NZ" sz="3400" dirty="0"/>
              <a:t>and </a:t>
            </a:r>
            <a:r>
              <a:rPr lang="en-NZ" sz="3400" i="1" dirty="0"/>
              <a:t>where</a:t>
            </a:r>
            <a:r>
              <a:rPr lang="en-NZ" sz="3400" dirty="0"/>
              <a:t> </a:t>
            </a:r>
            <a:r>
              <a:rPr lang="en-NZ" sz="3400" dirty="0" smtClean="0"/>
              <a:t>our </a:t>
            </a:r>
            <a:r>
              <a:rPr lang="en-NZ" sz="3400" dirty="0"/>
              <a:t>city grows. </a:t>
            </a:r>
            <a:r>
              <a:rPr lang="en-NZ" sz="3400" dirty="0" smtClean="0"/>
              <a:t>What we </a:t>
            </a:r>
            <a:r>
              <a:rPr lang="en-NZ" sz="3400" dirty="0"/>
              <a:t>get to </a:t>
            </a:r>
            <a:r>
              <a:rPr lang="en-NZ" sz="3400" dirty="0" smtClean="0"/>
              <a:t>decide for Ōtautahi-Christchurch:   </a:t>
            </a:r>
            <a:endParaRPr lang="en-NZ" sz="3400" dirty="0"/>
          </a:p>
          <a:p>
            <a:pPr lvl="1">
              <a:lnSpc>
                <a:spcPct val="160000"/>
              </a:lnSpc>
            </a:pPr>
            <a:r>
              <a:rPr lang="en-NZ" sz="2600" dirty="0"/>
              <a:t>How much higher do we want to go? </a:t>
            </a:r>
          </a:p>
          <a:p>
            <a:pPr lvl="1">
              <a:lnSpc>
                <a:spcPct val="160000"/>
              </a:lnSpc>
            </a:pPr>
            <a:r>
              <a:rPr lang="en-NZ" sz="2600" dirty="0"/>
              <a:t>Where do we want to concentrate </a:t>
            </a:r>
            <a:r>
              <a:rPr lang="en-NZ" sz="2600" dirty="0" smtClean="0"/>
              <a:t>growth? </a:t>
            </a:r>
            <a:endParaRPr lang="en-NZ" dirty="0"/>
          </a:p>
          <a:p>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1671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the new legislation means</a:t>
            </a:r>
            <a:endParaRPr lang="en-NZ" dirty="0"/>
          </a:p>
        </p:txBody>
      </p:sp>
      <p:sp>
        <p:nvSpPr>
          <p:cNvPr id="3" name="Content Placeholder 2"/>
          <p:cNvSpPr>
            <a:spLocks noGrp="1"/>
          </p:cNvSpPr>
          <p:nvPr>
            <p:ph sz="half" idx="1"/>
          </p:nvPr>
        </p:nvSpPr>
        <p:spPr>
          <a:xfrm>
            <a:off x="316870" y="1273363"/>
            <a:ext cx="11429013" cy="4753363"/>
          </a:xfrm>
        </p:spPr>
        <p:txBody>
          <a:bodyPr>
            <a:noAutofit/>
          </a:bodyPr>
          <a:lstStyle/>
          <a:p>
            <a:pPr>
              <a:lnSpc>
                <a:spcPct val="100000"/>
              </a:lnSpc>
              <a:spcAft>
                <a:spcPts val="600"/>
              </a:spcAft>
            </a:pPr>
            <a:r>
              <a:rPr lang="en-NZ" sz="2400" dirty="0" smtClean="0"/>
              <a:t>Up </a:t>
            </a:r>
            <a:r>
              <a:rPr lang="en-NZ" sz="2400" dirty="0"/>
              <a:t>to </a:t>
            </a:r>
            <a:r>
              <a:rPr lang="en-NZ" sz="2400" dirty="0" smtClean="0"/>
              <a:t>12m housing (about three storeys) </a:t>
            </a:r>
            <a:r>
              <a:rPr lang="en-NZ" sz="2400" dirty="0"/>
              <a:t>across most of the city, and </a:t>
            </a:r>
            <a:r>
              <a:rPr lang="en-NZ" sz="2400" b="1" dirty="0"/>
              <a:t>up to three houses</a:t>
            </a:r>
            <a:r>
              <a:rPr lang="en-NZ" sz="2400" dirty="0"/>
              <a:t> per section, without requiring a consent – known as </a:t>
            </a:r>
            <a:r>
              <a:rPr lang="en-NZ" sz="2400" b="1" dirty="0"/>
              <a:t>MDRS</a:t>
            </a:r>
            <a:r>
              <a:rPr lang="en-NZ" sz="2400" dirty="0"/>
              <a:t> (Medium Density Residential standards).  </a:t>
            </a:r>
          </a:p>
          <a:p>
            <a:pPr>
              <a:lnSpc>
                <a:spcPct val="100000"/>
              </a:lnSpc>
              <a:spcAft>
                <a:spcPts val="600"/>
              </a:spcAft>
            </a:pPr>
            <a:r>
              <a:rPr lang="en-NZ" sz="2400" dirty="0"/>
              <a:t>MDRS </a:t>
            </a:r>
            <a:r>
              <a:rPr lang="en-NZ" sz="2400" i="1" dirty="0"/>
              <a:t>must </a:t>
            </a:r>
            <a:r>
              <a:rPr lang="en-NZ" sz="2400" dirty="0"/>
              <a:t>apply to all ‘relevant’ residential zones within the ‘urban environment’ – both </a:t>
            </a:r>
            <a:r>
              <a:rPr lang="en-NZ" sz="2400" dirty="0" smtClean="0"/>
              <a:t>set. </a:t>
            </a:r>
            <a:endParaRPr lang="en-NZ" sz="2400" dirty="0"/>
          </a:p>
          <a:p>
            <a:pPr>
              <a:lnSpc>
                <a:spcPct val="100000"/>
              </a:lnSpc>
              <a:spcAft>
                <a:spcPts val="600"/>
              </a:spcAft>
            </a:pPr>
            <a:r>
              <a:rPr lang="en-NZ" sz="2400" dirty="0"/>
              <a:t>We </a:t>
            </a:r>
            <a:r>
              <a:rPr lang="en-NZ" sz="2400" i="1" dirty="0"/>
              <a:t>have to </a:t>
            </a:r>
            <a:r>
              <a:rPr lang="en-NZ" sz="2400" dirty="0" smtClean="0"/>
              <a:t>allow more housing to be built, especially around commercial centres (</a:t>
            </a:r>
            <a:r>
              <a:rPr lang="en-NZ" sz="2400" b="1" dirty="0" smtClean="0"/>
              <a:t>NPS-UD</a:t>
            </a:r>
            <a:r>
              <a:rPr lang="en-NZ" sz="2400" dirty="0" smtClean="0"/>
              <a:t>).  </a:t>
            </a:r>
            <a:endParaRPr lang="en-NZ" sz="2400" dirty="0"/>
          </a:p>
          <a:p>
            <a:pPr>
              <a:lnSpc>
                <a:spcPct val="100000"/>
              </a:lnSpc>
              <a:spcAft>
                <a:spcPts val="600"/>
              </a:spcAft>
            </a:pPr>
            <a:r>
              <a:rPr lang="en-NZ" sz="2400" dirty="0" smtClean="0"/>
              <a:t>Situations when developments require neighbour approval </a:t>
            </a:r>
            <a:r>
              <a:rPr lang="en-NZ" sz="2400" dirty="0"/>
              <a:t>and </a:t>
            </a:r>
            <a:r>
              <a:rPr lang="en-NZ" sz="2400" dirty="0" smtClean="0"/>
              <a:t>rules for subdivisions </a:t>
            </a:r>
            <a:r>
              <a:rPr lang="en-NZ" sz="2400" i="1" dirty="0"/>
              <a:t>needs</a:t>
            </a:r>
            <a:r>
              <a:rPr lang="en-NZ" sz="2400" dirty="0"/>
              <a:t> to change – </a:t>
            </a:r>
            <a:r>
              <a:rPr lang="en-NZ" sz="2400" dirty="0" smtClean="0"/>
              <a:t>we have to allow more development.  </a:t>
            </a:r>
          </a:p>
          <a:p>
            <a:pPr>
              <a:lnSpc>
                <a:spcPct val="100000"/>
              </a:lnSpc>
              <a:spcAft>
                <a:spcPts val="600"/>
              </a:spcAft>
            </a:pPr>
            <a:r>
              <a:rPr lang="en-NZ" sz="2400" dirty="0"/>
              <a:t>W</a:t>
            </a:r>
            <a:r>
              <a:rPr lang="en-NZ" sz="2400" dirty="0" smtClean="0"/>
              <a:t>e </a:t>
            </a:r>
            <a:r>
              <a:rPr lang="en-NZ" sz="2400" dirty="0"/>
              <a:t>can i</a:t>
            </a:r>
            <a:r>
              <a:rPr lang="en-NZ" sz="2400" dirty="0" smtClean="0"/>
              <a:t>dentify </a:t>
            </a:r>
            <a:r>
              <a:rPr lang="en-NZ" sz="2400" b="1" dirty="0"/>
              <a:t>Qualifying </a:t>
            </a:r>
            <a:r>
              <a:rPr lang="en-NZ" sz="2400" b="1" dirty="0" smtClean="0"/>
              <a:t>Matters</a:t>
            </a:r>
            <a:r>
              <a:rPr lang="en-NZ" sz="2400" dirty="0" smtClean="0"/>
              <a:t> in </a:t>
            </a:r>
            <a:r>
              <a:rPr lang="en-NZ" sz="2400" dirty="0"/>
              <a:t>areas that are unsuitable for increased </a:t>
            </a:r>
            <a:r>
              <a:rPr lang="en-NZ" sz="2400" dirty="0" smtClean="0"/>
              <a:t>housing – they </a:t>
            </a:r>
            <a:r>
              <a:rPr lang="en-NZ" sz="2400" dirty="0"/>
              <a:t>aren’t a way to </a:t>
            </a:r>
            <a:r>
              <a:rPr lang="en-NZ" sz="2400" dirty="0" smtClean="0"/>
              <a:t>stop all </a:t>
            </a:r>
            <a:r>
              <a:rPr lang="en-NZ" sz="2400" dirty="0"/>
              <a:t>intensification.   </a:t>
            </a:r>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3593584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of overall scope</a:t>
            </a:r>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
        <p:nvSpPr>
          <p:cNvPr id="4" name="Content Placeholder 3"/>
          <p:cNvSpPr>
            <a:spLocks noGrp="1"/>
          </p:cNvSpPr>
          <p:nvPr>
            <p:ph sz="half" idx="1"/>
          </p:nvPr>
        </p:nvSpPr>
        <p:spPr>
          <a:xfrm>
            <a:off x="6654153" y="1514027"/>
            <a:ext cx="5181600" cy="4351338"/>
          </a:xfrm>
        </p:spPr>
        <p:txBody>
          <a:bodyPr/>
          <a:lstStyle/>
          <a:p>
            <a:r>
              <a:rPr lang="en-NZ" dirty="0" smtClean="0"/>
              <a:t>Areas </a:t>
            </a:r>
            <a:r>
              <a:rPr lang="en-NZ" b="1" dirty="0" smtClean="0"/>
              <a:t>within scope</a:t>
            </a:r>
            <a:r>
              <a:rPr lang="en-NZ" dirty="0" smtClean="0"/>
              <a:t>:</a:t>
            </a:r>
          </a:p>
          <a:p>
            <a:pPr lvl="1">
              <a:spcBef>
                <a:spcPts val="600"/>
              </a:spcBef>
              <a:spcAft>
                <a:spcPts val="600"/>
              </a:spcAft>
            </a:pPr>
            <a:r>
              <a:rPr lang="en-NZ" sz="2000" dirty="0"/>
              <a:t>All urban residential zones, incl. associated </a:t>
            </a:r>
            <a:r>
              <a:rPr lang="en-NZ" sz="2000" dirty="0" smtClean="0"/>
              <a:t>Qualifying </a:t>
            </a:r>
            <a:r>
              <a:rPr lang="en-NZ" sz="2000" dirty="0"/>
              <a:t>M</a:t>
            </a:r>
            <a:r>
              <a:rPr lang="en-NZ" sz="2000" dirty="0" smtClean="0"/>
              <a:t>atters</a:t>
            </a:r>
            <a:endParaRPr lang="en-NZ" sz="2000" dirty="0"/>
          </a:p>
          <a:p>
            <a:pPr lvl="1">
              <a:spcBef>
                <a:spcPts val="600"/>
              </a:spcBef>
              <a:spcAft>
                <a:spcPts val="600"/>
              </a:spcAft>
            </a:pPr>
            <a:r>
              <a:rPr lang="en-NZ" sz="2000" dirty="0" smtClean="0"/>
              <a:t>Commercial centres &amp; surrounds</a:t>
            </a:r>
          </a:p>
          <a:p>
            <a:pPr lvl="1">
              <a:spcBef>
                <a:spcPts val="600"/>
              </a:spcBef>
              <a:spcAft>
                <a:spcPts val="600"/>
              </a:spcAft>
            </a:pPr>
            <a:r>
              <a:rPr lang="en-NZ" sz="2000" dirty="0" smtClean="0"/>
              <a:t>Other associated controls (subdivision, fencing, engineering, access, </a:t>
            </a:r>
            <a:r>
              <a:rPr lang="en-NZ" sz="2000" dirty="0" err="1" smtClean="0"/>
              <a:t>etc</a:t>
            </a:r>
            <a:r>
              <a:rPr lang="en-NZ" sz="2000" dirty="0" smtClean="0"/>
              <a:t>)</a:t>
            </a:r>
          </a:p>
          <a:p>
            <a:r>
              <a:rPr lang="en-NZ" dirty="0" smtClean="0"/>
              <a:t>Areas </a:t>
            </a:r>
            <a:r>
              <a:rPr lang="en-NZ" b="1" dirty="0" smtClean="0"/>
              <a:t>outside of scope</a:t>
            </a:r>
            <a:r>
              <a:rPr lang="en-NZ" dirty="0" smtClean="0"/>
              <a:t>:</a:t>
            </a:r>
          </a:p>
          <a:p>
            <a:pPr lvl="1">
              <a:spcBef>
                <a:spcPts val="600"/>
              </a:spcBef>
              <a:spcAft>
                <a:spcPts val="600"/>
              </a:spcAft>
            </a:pPr>
            <a:r>
              <a:rPr lang="en-NZ" sz="2000" dirty="0" smtClean="0"/>
              <a:t>Anything outside of urban environment </a:t>
            </a:r>
          </a:p>
          <a:p>
            <a:pPr lvl="1">
              <a:spcBef>
                <a:spcPts val="600"/>
              </a:spcBef>
              <a:spcAft>
                <a:spcPts val="600"/>
              </a:spcAft>
            </a:pPr>
            <a:r>
              <a:rPr lang="en-NZ" sz="2000" dirty="0" smtClean="0"/>
              <a:t>New greenfield areas, incl. rural zones</a:t>
            </a:r>
          </a:p>
          <a:p>
            <a:pPr lvl="1">
              <a:spcBef>
                <a:spcPts val="600"/>
              </a:spcBef>
              <a:spcAft>
                <a:spcPts val="600"/>
              </a:spcAft>
            </a:pPr>
            <a:r>
              <a:rPr lang="en-NZ" sz="2000" dirty="0" smtClean="0"/>
              <a:t>Non-residential activities </a:t>
            </a:r>
            <a:endParaRPr lang="en-NZ" sz="2000" dirty="0"/>
          </a:p>
        </p:txBody>
      </p:sp>
      <p:pic>
        <p:nvPicPr>
          <p:cNvPr id="7" name="Picture 6"/>
          <p:cNvPicPr>
            <a:picLocks noChangeAspect="1"/>
          </p:cNvPicPr>
          <p:nvPr/>
        </p:nvPicPr>
        <p:blipFill rotWithShape="1">
          <a:blip r:embed="rId2"/>
          <a:srcRect t="13018" r="6446" b="1722"/>
          <a:stretch/>
        </p:blipFill>
        <p:spPr>
          <a:xfrm>
            <a:off x="316871" y="1403098"/>
            <a:ext cx="6164856" cy="4462267"/>
          </a:xfrm>
          <a:prstGeom prst="rect">
            <a:avLst/>
          </a:prstGeom>
        </p:spPr>
      </p:pic>
    </p:spTree>
    <p:extLst>
      <p:ext uri="{BB962C8B-B14F-4D97-AF65-F5344CB8AC3E}">
        <p14:creationId xmlns:p14="http://schemas.microsoft.com/office/powerpoint/2010/main" val="347705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ull page image black logo">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s">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nd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ivider slides">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593D95405C0C4F9EBF341F52302B41" ma:contentTypeVersion="0" ma:contentTypeDescription="Create a new document." ma:contentTypeScope="" ma:versionID="18e0132e97e902ed0d59212a7b9bc54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E5CCA8-50B3-44BB-8BF7-5594E7F56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22B50CE-D4E0-456A-9FCE-F3749A03E6CA}">
  <ds:schemaRefs>
    <ds:schemaRef ds:uri="http://schemas.microsoft.com/sharepoint/v3/contenttype/forms"/>
  </ds:schemaRefs>
</ds:datastoreItem>
</file>

<file path=customXml/itemProps3.xml><?xml version="1.0" encoding="utf-8"?>
<ds:datastoreItem xmlns:ds="http://schemas.openxmlformats.org/officeDocument/2006/customXml" ds:itemID="{8D05AD56-4CFC-46C6-AB5C-C77FD1E26D7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3627</TotalTime>
  <Words>4001</Words>
  <Application>Microsoft Office PowerPoint</Application>
  <PresentationFormat>Widescreen</PresentationFormat>
  <Paragraphs>481</Paragraphs>
  <Slides>38</Slides>
  <Notes>9</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38</vt:i4>
      </vt:variant>
    </vt:vector>
  </HeadingPairs>
  <TitlesOfParts>
    <vt:vector size="53" baseType="lpstr">
      <vt:lpstr>Arial</vt:lpstr>
      <vt:lpstr>Calibri</vt:lpstr>
      <vt:lpstr>Courier New</vt:lpstr>
      <vt:lpstr>Source Sans Pro</vt:lpstr>
      <vt:lpstr>Source Sans Pro Black</vt:lpstr>
      <vt:lpstr>Wingdings</vt:lpstr>
      <vt:lpstr>Title slide</vt:lpstr>
      <vt:lpstr>Text slides</vt:lpstr>
      <vt:lpstr>Full page image black logo</vt:lpstr>
      <vt:lpstr>Divider slides</vt:lpstr>
      <vt:lpstr>End slide</vt:lpstr>
      <vt:lpstr>1_Text slides</vt:lpstr>
      <vt:lpstr>1_End slide</vt:lpstr>
      <vt:lpstr>2_Text slides</vt:lpstr>
      <vt:lpstr>1_Divider slides</vt:lpstr>
      <vt:lpstr>Kia ora welcome to our webinar</vt:lpstr>
      <vt:lpstr>Residential Intensification</vt:lpstr>
      <vt:lpstr>What we’re going to cover</vt:lpstr>
      <vt:lpstr>Introductions and webinar format</vt:lpstr>
      <vt:lpstr>How to participate</vt:lpstr>
      <vt:lpstr>Overview of plan change and legislation</vt:lpstr>
      <vt:lpstr>We need to make changes to our District Plan</vt:lpstr>
      <vt:lpstr>What the new legislation means</vt:lpstr>
      <vt:lpstr>Summary of overall scope</vt:lpstr>
      <vt:lpstr>Summary of residential scope - MDRS</vt:lpstr>
      <vt:lpstr>Summary of scope – NPS-UD</vt:lpstr>
      <vt:lpstr>Qualifying Matters  </vt:lpstr>
      <vt:lpstr>Qualifying Matters – our proposal</vt:lpstr>
      <vt:lpstr>The process …   </vt:lpstr>
      <vt:lpstr>Questions?</vt:lpstr>
      <vt:lpstr>Proposed Residential Controls</vt:lpstr>
      <vt:lpstr>Zone overview</vt:lpstr>
      <vt:lpstr>Precincts overview</vt:lpstr>
      <vt:lpstr>Suburban Centres Approach </vt:lpstr>
      <vt:lpstr>Suburban Centres Approach </vt:lpstr>
      <vt:lpstr>CBD Intensification Approach </vt:lpstr>
      <vt:lpstr>Questions?</vt:lpstr>
      <vt:lpstr>What controls and thresholds are we proposing? Residential Zones  </vt:lpstr>
      <vt:lpstr>What controls and thresholds are we proposing? Residential Zones – Framework   </vt:lpstr>
      <vt:lpstr>Changes to MDRS</vt:lpstr>
      <vt:lpstr>Medium Density Zone</vt:lpstr>
      <vt:lpstr>Four or More Units </vt:lpstr>
      <vt:lpstr>Residential Design Principles (Revised)</vt:lpstr>
      <vt:lpstr>High Density Residential Zone</vt:lpstr>
      <vt:lpstr>High Density Residential Zone</vt:lpstr>
      <vt:lpstr>Residential Zones – Mapping Example   </vt:lpstr>
      <vt:lpstr>Questions?</vt:lpstr>
      <vt:lpstr>Have your Say</vt:lpstr>
      <vt:lpstr>What can you provide feedback on?    </vt:lpstr>
      <vt:lpstr>What can you provide feedback on?</vt:lpstr>
      <vt:lpstr>Decision making process</vt:lpstr>
      <vt:lpstr>Questions?</vt:lpstr>
      <vt:lpstr>Thanks for joining us  for this webinar</vt:lpstr>
    </vt:vector>
  </TitlesOfParts>
  <Company>Christchurch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Ike Kleynbos</dc:creator>
  <cp:lastModifiedBy>Skelton, Kiran</cp:lastModifiedBy>
  <cp:revision>264</cp:revision>
  <dcterms:created xsi:type="dcterms:W3CDTF">2020-08-18T21:46:55Z</dcterms:created>
  <dcterms:modified xsi:type="dcterms:W3CDTF">2022-05-02T05:55:06Z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0x01010075593D95405C0C4F9EBF341F52302B41</vt:lpwstr>
  </property>
</Properties>
</file>