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notesSlides/notesSlide8.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notesSlides/notesSlide9.xml" ContentType="application/vnd.openxmlformats-officedocument.presentationml.notesSlide+xml"/>
  <Override PartName="/ppt/charts/chart6.xml" ContentType="application/vnd.openxmlformats-officedocument.drawingml.chart+xml"/>
  <Override PartName="/ppt/drawings/drawing6.xml" ContentType="application/vnd.openxmlformats-officedocument.drawingml.chartshapes+xml"/>
  <Override PartName="/ppt/charts/chart7.xml" ContentType="application/vnd.openxmlformats-officedocument.drawingml.chart+xml"/>
  <Override PartName="/ppt/drawings/drawing7.xml" ContentType="application/vnd.openxmlformats-officedocument.drawingml.chartshapes+xml"/>
  <Override PartName="/ppt/notesSlides/notesSlide10.xml" ContentType="application/vnd.openxmlformats-officedocument.presentationml.notesSlide+xml"/>
  <Override PartName="/ppt/charts/chart8.xml" ContentType="application/vnd.openxmlformats-officedocument.drawingml.chart+xml"/>
  <Override PartName="/ppt/drawings/drawing8.xml" ContentType="application/vnd.openxmlformats-officedocument.drawingml.chartshapes+xml"/>
  <Override PartName="/ppt/charts/chart9.xml" ContentType="application/vnd.openxmlformats-officedocument.drawingml.chart+xml"/>
  <Override PartName="/ppt/drawings/drawing9.xml" ContentType="application/vnd.openxmlformats-officedocument.drawingml.chartshapes+xml"/>
  <Override PartName="/ppt/charts/chart10.xml" ContentType="application/vnd.openxmlformats-officedocument.drawingml.chart+xml"/>
  <Override PartName="/ppt/drawings/drawing10.xml" ContentType="application/vnd.openxmlformats-officedocument.drawingml.chartshapes+xml"/>
  <Override PartName="/ppt/charts/chart11.xml" ContentType="application/vnd.openxmlformats-officedocument.drawingml.chart+xml"/>
  <Override PartName="/ppt/drawings/drawing1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notesSlides/notesSlide13.xml" ContentType="application/vnd.openxmlformats-officedocument.presentationml.notesSlide+xml"/>
  <Override PartName="/ppt/charts/chart12.xml" ContentType="application/vnd.openxmlformats-officedocument.drawingml.chart+xml"/>
  <Override PartName="/ppt/drawings/drawing12.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872" r:id="rId2"/>
    <p:sldMasterId id="2147483884" r:id="rId3"/>
  </p:sldMasterIdLst>
  <p:notesMasterIdLst>
    <p:notesMasterId r:id="rId73"/>
  </p:notesMasterIdLst>
  <p:handoutMasterIdLst>
    <p:handoutMasterId r:id="rId74"/>
  </p:handoutMasterIdLst>
  <p:sldIdLst>
    <p:sldId id="413" r:id="rId4"/>
    <p:sldId id="323" r:id="rId5"/>
    <p:sldId id="353" r:id="rId6"/>
    <p:sldId id="324" r:id="rId7"/>
    <p:sldId id="257" r:id="rId8"/>
    <p:sldId id="326" r:id="rId9"/>
    <p:sldId id="327" r:id="rId10"/>
    <p:sldId id="328" r:id="rId11"/>
    <p:sldId id="444" r:id="rId12"/>
    <p:sldId id="276" r:id="rId13"/>
    <p:sldId id="262" r:id="rId14"/>
    <p:sldId id="445" r:id="rId15"/>
    <p:sldId id="279" r:id="rId16"/>
    <p:sldId id="312" r:id="rId17"/>
    <p:sldId id="382" r:id="rId18"/>
    <p:sldId id="401" r:id="rId19"/>
    <p:sldId id="278" r:id="rId20"/>
    <p:sldId id="421" r:id="rId21"/>
    <p:sldId id="422" r:id="rId22"/>
    <p:sldId id="441" r:id="rId23"/>
    <p:sldId id="446" r:id="rId24"/>
    <p:sldId id="447" r:id="rId25"/>
    <p:sldId id="263" r:id="rId26"/>
    <p:sldId id="352" r:id="rId27"/>
    <p:sldId id="440" r:id="rId28"/>
    <p:sldId id="439" r:id="rId29"/>
    <p:sldId id="341" r:id="rId30"/>
    <p:sldId id="398" r:id="rId31"/>
    <p:sldId id="397" r:id="rId32"/>
    <p:sldId id="415" r:id="rId33"/>
    <p:sldId id="448" r:id="rId34"/>
    <p:sldId id="399" r:id="rId35"/>
    <p:sldId id="400" r:id="rId36"/>
    <p:sldId id="309" r:id="rId37"/>
    <p:sldId id="437" r:id="rId38"/>
    <p:sldId id="428" r:id="rId39"/>
    <p:sldId id="429" r:id="rId40"/>
    <p:sldId id="371" r:id="rId41"/>
    <p:sldId id="351" r:id="rId42"/>
    <p:sldId id="265" r:id="rId43"/>
    <p:sldId id="308" r:id="rId44"/>
    <p:sldId id="431" r:id="rId45"/>
    <p:sldId id="314" r:id="rId46"/>
    <p:sldId id="313" r:id="rId47"/>
    <p:sldId id="320" r:id="rId48"/>
    <p:sldId id="384" r:id="rId49"/>
    <p:sldId id="342" r:id="rId50"/>
    <p:sldId id="346" r:id="rId51"/>
    <p:sldId id="270" r:id="rId52"/>
    <p:sldId id="345" r:id="rId53"/>
    <p:sldId id="395" r:id="rId54"/>
    <p:sldId id="435" r:id="rId55"/>
    <p:sldId id="403" r:id="rId56"/>
    <p:sldId id="404" r:id="rId57"/>
    <p:sldId id="405" r:id="rId58"/>
    <p:sldId id="408" r:id="rId59"/>
    <p:sldId id="347" r:id="rId60"/>
    <p:sldId id="348" r:id="rId61"/>
    <p:sldId id="386" r:id="rId62"/>
    <p:sldId id="387" r:id="rId63"/>
    <p:sldId id="423" r:id="rId64"/>
    <p:sldId id="424" r:id="rId65"/>
    <p:sldId id="426" r:id="rId66"/>
    <p:sldId id="436" r:id="rId67"/>
    <p:sldId id="427" r:id="rId68"/>
    <p:sldId id="296" r:id="rId69"/>
    <p:sldId id="430" r:id="rId70"/>
    <p:sldId id="332" r:id="rId71"/>
    <p:sldId id="334" r:id="rId72"/>
  </p:sldIdLst>
  <p:sldSz cx="9144000" cy="6858000" type="screen4x3"/>
  <p:notesSz cx="6805613" cy="99441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81B4C0-CB69-447E-8C28-618DC2ED896D}" v="130" dt="2019-03-27T01:29:35.2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644" autoAdjust="0"/>
    <p:restoredTop sz="86076" autoAdjust="0"/>
  </p:normalViewPr>
  <p:slideViewPr>
    <p:cSldViewPr>
      <p:cViewPr>
        <p:scale>
          <a:sx n="78" d="100"/>
          <a:sy n="78" d="100"/>
        </p:scale>
        <p:origin x="963" y="4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85" d="100"/>
          <a:sy n="85" d="100"/>
        </p:scale>
        <p:origin x="-3834" y="-96"/>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handoutMaster" Target="handoutMasters/handoutMaster1.xml"/><Relationship Id="rId79" Type="http://schemas.microsoft.com/office/2016/11/relationships/changesInfo" Target="changesInfos/changesInfo1.xml"/><Relationship Id="rId5" Type="http://schemas.openxmlformats.org/officeDocument/2006/relationships/slide" Target="slides/slide2.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Mindell" userId="53b14fa9-0f94-4d52-9c41-a05654327c3c" providerId="ADAL" clId="{2369E1AF-3E86-4AFB-AA3D-7B0C0298BD14}"/>
    <pc:docChg chg="undo custSel delSld modSld">
      <pc:chgData name="Jenny Mindell" userId="53b14fa9-0f94-4d52-9c41-a05654327c3c" providerId="ADAL" clId="{2369E1AF-3E86-4AFB-AA3D-7B0C0298BD14}" dt="2019-03-27T01:29:35.208" v="127" actId="2696"/>
      <pc:docMkLst>
        <pc:docMk/>
      </pc:docMkLst>
      <pc:sldChg chg="delSp">
        <pc:chgData name="Jenny Mindell" userId="53b14fa9-0f94-4d52-9c41-a05654327c3c" providerId="ADAL" clId="{2369E1AF-3E86-4AFB-AA3D-7B0C0298BD14}" dt="2019-03-27T01:22:57.669" v="54" actId="478"/>
        <pc:sldMkLst>
          <pc:docMk/>
          <pc:sldMk cId="0" sldId="262"/>
        </pc:sldMkLst>
        <pc:picChg chg="del">
          <ac:chgData name="Jenny Mindell" userId="53b14fa9-0f94-4d52-9c41-a05654327c3c" providerId="ADAL" clId="{2369E1AF-3E86-4AFB-AA3D-7B0C0298BD14}" dt="2019-03-27T01:22:57.669" v="54" actId="478"/>
          <ac:picMkLst>
            <pc:docMk/>
            <pc:sldMk cId="0" sldId="262"/>
            <ac:picMk id="3" creationId="{E2919C60-44B1-4826-AFA8-B051FDA1CE7B}"/>
          </ac:picMkLst>
        </pc:picChg>
      </pc:sldChg>
      <pc:sldChg chg="delSp">
        <pc:chgData name="Jenny Mindell" userId="53b14fa9-0f94-4d52-9c41-a05654327c3c" providerId="ADAL" clId="{2369E1AF-3E86-4AFB-AA3D-7B0C0298BD14}" dt="2019-03-27T01:26:03.947" v="95" actId="478"/>
        <pc:sldMkLst>
          <pc:docMk/>
          <pc:sldMk cId="0" sldId="263"/>
        </pc:sldMkLst>
        <pc:picChg chg="del">
          <ac:chgData name="Jenny Mindell" userId="53b14fa9-0f94-4d52-9c41-a05654327c3c" providerId="ADAL" clId="{2369E1AF-3E86-4AFB-AA3D-7B0C0298BD14}" dt="2019-03-27T01:26:03.947" v="95" actId="478"/>
          <ac:picMkLst>
            <pc:docMk/>
            <pc:sldMk cId="0" sldId="263"/>
            <ac:picMk id="2" creationId="{B16464C0-1FF7-4DBC-8944-F11B12250C58}"/>
          </ac:picMkLst>
        </pc:picChg>
      </pc:sldChg>
      <pc:sldChg chg="delSp">
        <pc:chgData name="Jenny Mindell" userId="53b14fa9-0f94-4d52-9c41-a05654327c3c" providerId="ADAL" clId="{2369E1AF-3E86-4AFB-AA3D-7B0C0298BD14}" dt="2019-03-27T01:22:54.839" v="53" actId="478"/>
        <pc:sldMkLst>
          <pc:docMk/>
          <pc:sldMk cId="0" sldId="276"/>
        </pc:sldMkLst>
        <pc:picChg chg="del">
          <ac:chgData name="Jenny Mindell" userId="53b14fa9-0f94-4d52-9c41-a05654327c3c" providerId="ADAL" clId="{2369E1AF-3E86-4AFB-AA3D-7B0C0298BD14}" dt="2019-03-27T01:22:54.839" v="53" actId="478"/>
          <ac:picMkLst>
            <pc:docMk/>
            <pc:sldMk cId="0" sldId="276"/>
            <ac:picMk id="16388" creationId="{00000000-0000-0000-0000-000000000000}"/>
          </ac:picMkLst>
        </pc:picChg>
      </pc:sldChg>
      <pc:sldChg chg="delSp">
        <pc:chgData name="Jenny Mindell" userId="53b14fa9-0f94-4d52-9c41-a05654327c3c" providerId="ADAL" clId="{2369E1AF-3E86-4AFB-AA3D-7B0C0298BD14}" dt="2019-03-27T01:24:45.470" v="90" actId="478"/>
        <pc:sldMkLst>
          <pc:docMk/>
          <pc:sldMk cId="0" sldId="278"/>
        </pc:sldMkLst>
        <pc:picChg chg="del">
          <ac:chgData name="Jenny Mindell" userId="53b14fa9-0f94-4d52-9c41-a05654327c3c" providerId="ADAL" clId="{2369E1AF-3E86-4AFB-AA3D-7B0C0298BD14}" dt="2019-03-27T01:24:45.470" v="90" actId="478"/>
          <ac:picMkLst>
            <pc:docMk/>
            <pc:sldMk cId="0" sldId="278"/>
            <ac:picMk id="22532" creationId="{00000000-0000-0000-0000-000000000000}"/>
          </ac:picMkLst>
        </pc:picChg>
      </pc:sldChg>
      <pc:sldChg chg="modSp modTransition">
        <pc:chgData name="Jenny Mindell" userId="53b14fa9-0f94-4d52-9c41-a05654327c3c" providerId="ADAL" clId="{2369E1AF-3E86-4AFB-AA3D-7B0C0298BD14}" dt="2019-03-27T01:23:26.389" v="89" actId="20577"/>
        <pc:sldMkLst>
          <pc:docMk/>
          <pc:sldMk cId="0" sldId="279"/>
        </pc:sldMkLst>
        <pc:spChg chg="mod">
          <ac:chgData name="Jenny Mindell" userId="53b14fa9-0f94-4d52-9c41-a05654327c3c" providerId="ADAL" clId="{2369E1AF-3E86-4AFB-AA3D-7B0C0298BD14}" dt="2019-03-27T01:23:26.389" v="89" actId="20577"/>
          <ac:spMkLst>
            <pc:docMk/>
            <pc:sldMk cId="0" sldId="279"/>
            <ac:spMk id="20482" creationId="{00000000-0000-0000-0000-000000000000}"/>
          </ac:spMkLst>
        </pc:spChg>
      </pc:sldChg>
      <pc:sldChg chg="delSp">
        <pc:chgData name="Jenny Mindell" userId="53b14fa9-0f94-4d52-9c41-a05654327c3c" providerId="ADAL" clId="{2369E1AF-3E86-4AFB-AA3D-7B0C0298BD14}" dt="2019-03-27T01:26:57.357" v="106" actId="478"/>
        <pc:sldMkLst>
          <pc:docMk/>
          <pc:sldMk cId="0" sldId="313"/>
        </pc:sldMkLst>
        <pc:picChg chg="del">
          <ac:chgData name="Jenny Mindell" userId="53b14fa9-0f94-4d52-9c41-a05654327c3c" providerId="ADAL" clId="{2369E1AF-3E86-4AFB-AA3D-7B0C0298BD14}" dt="2019-03-27T01:26:57.357" v="106" actId="478"/>
          <ac:picMkLst>
            <pc:docMk/>
            <pc:sldMk cId="0" sldId="313"/>
            <ac:picMk id="43012" creationId="{00000000-0000-0000-0000-000000000000}"/>
          </ac:picMkLst>
        </pc:picChg>
      </pc:sldChg>
      <pc:sldChg chg="modSp modTransition">
        <pc:chgData name="Jenny Mindell" userId="53b14fa9-0f94-4d52-9c41-a05654327c3c" providerId="ADAL" clId="{2369E1AF-3E86-4AFB-AA3D-7B0C0298BD14}" dt="2019-03-27T01:27:09.492" v="114"/>
        <pc:sldMkLst>
          <pc:docMk/>
          <pc:sldMk cId="0" sldId="320"/>
        </pc:sldMkLst>
        <pc:spChg chg="mod">
          <ac:chgData name="Jenny Mindell" userId="53b14fa9-0f94-4d52-9c41-a05654327c3c" providerId="ADAL" clId="{2369E1AF-3E86-4AFB-AA3D-7B0C0298BD14}" dt="2019-03-27T01:27:06.553" v="113" actId="20577"/>
          <ac:spMkLst>
            <pc:docMk/>
            <pc:sldMk cId="0" sldId="320"/>
            <ac:spMk id="44034" creationId="{00000000-0000-0000-0000-000000000000}"/>
          </ac:spMkLst>
        </pc:spChg>
      </pc:sldChg>
      <pc:sldChg chg="delSp">
        <pc:chgData name="Jenny Mindell" userId="53b14fa9-0f94-4d52-9c41-a05654327c3c" providerId="ADAL" clId="{2369E1AF-3E86-4AFB-AA3D-7B0C0298BD14}" dt="2019-03-27T01:21:59.619" v="26" actId="478"/>
        <pc:sldMkLst>
          <pc:docMk/>
          <pc:sldMk cId="2674902566" sldId="323"/>
        </pc:sldMkLst>
        <pc:picChg chg="del">
          <ac:chgData name="Jenny Mindell" userId="53b14fa9-0f94-4d52-9c41-a05654327c3c" providerId="ADAL" clId="{2369E1AF-3E86-4AFB-AA3D-7B0C0298BD14}" dt="2019-03-27T01:21:59.619" v="26" actId="478"/>
          <ac:picMkLst>
            <pc:docMk/>
            <pc:sldMk cId="2674902566" sldId="323"/>
            <ac:picMk id="5" creationId="{A7D70458-56CD-4309-9E43-2B8B1A7CFB87}"/>
          </ac:picMkLst>
        </pc:picChg>
      </pc:sldChg>
      <pc:sldChg chg="delSp">
        <pc:chgData name="Jenny Mindell" userId="53b14fa9-0f94-4d52-9c41-a05654327c3c" providerId="ADAL" clId="{2369E1AF-3E86-4AFB-AA3D-7B0C0298BD14}" dt="2019-03-27T01:22:05.739" v="28" actId="478"/>
        <pc:sldMkLst>
          <pc:docMk/>
          <pc:sldMk cId="1823562551" sldId="324"/>
        </pc:sldMkLst>
        <pc:picChg chg="del">
          <ac:chgData name="Jenny Mindell" userId="53b14fa9-0f94-4d52-9c41-a05654327c3c" providerId="ADAL" clId="{2369E1AF-3E86-4AFB-AA3D-7B0C0298BD14}" dt="2019-03-27T01:22:05.739" v="28" actId="478"/>
          <ac:picMkLst>
            <pc:docMk/>
            <pc:sldMk cId="1823562551" sldId="324"/>
            <ac:picMk id="7" creationId="{4A42B0EF-6B1F-4E17-B46B-7423E1601ED0}"/>
          </ac:picMkLst>
        </pc:picChg>
      </pc:sldChg>
      <pc:sldChg chg="delSp">
        <pc:chgData name="Jenny Mindell" userId="53b14fa9-0f94-4d52-9c41-a05654327c3c" providerId="ADAL" clId="{2369E1AF-3E86-4AFB-AA3D-7B0C0298BD14}" dt="2019-03-27T01:22:11.013" v="29" actId="478"/>
        <pc:sldMkLst>
          <pc:docMk/>
          <pc:sldMk cId="3862214707" sldId="326"/>
        </pc:sldMkLst>
        <pc:picChg chg="del">
          <ac:chgData name="Jenny Mindell" userId="53b14fa9-0f94-4d52-9c41-a05654327c3c" providerId="ADAL" clId="{2369E1AF-3E86-4AFB-AA3D-7B0C0298BD14}" dt="2019-03-27T01:22:11.013" v="29" actId="478"/>
          <ac:picMkLst>
            <pc:docMk/>
            <pc:sldMk cId="3862214707" sldId="326"/>
            <ac:picMk id="4" creationId="{BF804410-E005-4DFA-9BE9-95BC1349268D}"/>
          </ac:picMkLst>
        </pc:picChg>
      </pc:sldChg>
      <pc:sldChg chg="modSp modTransition">
        <pc:chgData name="Jenny Mindell" userId="53b14fa9-0f94-4d52-9c41-a05654327c3c" providerId="ADAL" clId="{2369E1AF-3E86-4AFB-AA3D-7B0C0298BD14}" dt="2019-03-27T01:22:41.999" v="50" actId="20577"/>
        <pc:sldMkLst>
          <pc:docMk/>
          <pc:sldMk cId="2182699182" sldId="327"/>
        </pc:sldMkLst>
        <pc:spChg chg="mod">
          <ac:chgData name="Jenny Mindell" userId="53b14fa9-0f94-4d52-9c41-a05654327c3c" providerId="ADAL" clId="{2369E1AF-3E86-4AFB-AA3D-7B0C0298BD14}" dt="2019-03-27T01:22:19.069" v="43" actId="20577"/>
          <ac:spMkLst>
            <pc:docMk/>
            <pc:sldMk cId="2182699182" sldId="327"/>
            <ac:spMk id="38914" creationId="{00000000-0000-0000-0000-000000000000}"/>
          </ac:spMkLst>
        </pc:spChg>
        <pc:spChg chg="mod">
          <ac:chgData name="Jenny Mindell" userId="53b14fa9-0f94-4d52-9c41-a05654327c3c" providerId="ADAL" clId="{2369E1AF-3E86-4AFB-AA3D-7B0C0298BD14}" dt="2019-03-27T01:22:41.999" v="50" actId="20577"/>
          <ac:spMkLst>
            <pc:docMk/>
            <pc:sldMk cId="2182699182" sldId="327"/>
            <ac:spMk id="38915" creationId="{00000000-0000-0000-0000-000000000000}"/>
          </ac:spMkLst>
        </pc:spChg>
      </pc:sldChg>
      <pc:sldChg chg="delSp">
        <pc:chgData name="Jenny Mindell" userId="53b14fa9-0f94-4d52-9c41-a05654327c3c" providerId="ADAL" clId="{2369E1AF-3E86-4AFB-AA3D-7B0C0298BD14}" dt="2019-03-27T01:22:48.099" v="52" actId="478"/>
        <pc:sldMkLst>
          <pc:docMk/>
          <pc:sldMk cId="783360736" sldId="328"/>
        </pc:sldMkLst>
        <pc:picChg chg="del">
          <ac:chgData name="Jenny Mindell" userId="53b14fa9-0f94-4d52-9c41-a05654327c3c" providerId="ADAL" clId="{2369E1AF-3E86-4AFB-AA3D-7B0C0298BD14}" dt="2019-03-27T01:22:46.289" v="51" actId="478"/>
          <ac:picMkLst>
            <pc:docMk/>
            <pc:sldMk cId="783360736" sldId="328"/>
            <ac:picMk id="3" creationId="{98DC5AE8-8A31-4429-9DD5-B059DA4E4225}"/>
          </ac:picMkLst>
        </pc:picChg>
        <pc:picChg chg="del">
          <ac:chgData name="Jenny Mindell" userId="53b14fa9-0f94-4d52-9c41-a05654327c3c" providerId="ADAL" clId="{2369E1AF-3E86-4AFB-AA3D-7B0C0298BD14}" dt="2019-03-27T01:22:48.099" v="52" actId="478"/>
          <ac:picMkLst>
            <pc:docMk/>
            <pc:sldMk cId="783360736" sldId="328"/>
            <ac:picMk id="39940" creationId="{00000000-0000-0000-0000-000000000000}"/>
          </ac:picMkLst>
        </pc:picChg>
      </pc:sldChg>
      <pc:sldChg chg="delSp">
        <pc:chgData name="Jenny Mindell" userId="53b14fa9-0f94-4d52-9c41-a05654327c3c" providerId="ADAL" clId="{2369E1AF-3E86-4AFB-AA3D-7B0C0298BD14}" dt="2019-03-27T01:22:02.739" v="27" actId="478"/>
        <pc:sldMkLst>
          <pc:docMk/>
          <pc:sldMk cId="2389823474" sldId="353"/>
        </pc:sldMkLst>
        <pc:picChg chg="del">
          <ac:chgData name="Jenny Mindell" userId="53b14fa9-0f94-4d52-9c41-a05654327c3c" providerId="ADAL" clId="{2369E1AF-3E86-4AFB-AA3D-7B0C0298BD14}" dt="2019-03-27T01:22:02.739" v="27" actId="478"/>
          <ac:picMkLst>
            <pc:docMk/>
            <pc:sldMk cId="2389823474" sldId="353"/>
            <ac:picMk id="5" creationId="{3A35E248-8E76-427A-93EE-F24095A7A774}"/>
          </ac:picMkLst>
        </pc:picChg>
      </pc:sldChg>
      <pc:sldChg chg="delSp">
        <pc:chgData name="Jenny Mindell" userId="53b14fa9-0f94-4d52-9c41-a05654327c3c" providerId="ADAL" clId="{2369E1AF-3E86-4AFB-AA3D-7B0C0298BD14}" dt="2019-03-27T01:26:43.667" v="101" actId="478"/>
        <pc:sldMkLst>
          <pc:docMk/>
          <pc:sldMk cId="3085281232" sldId="371"/>
        </pc:sldMkLst>
        <pc:picChg chg="del">
          <ac:chgData name="Jenny Mindell" userId="53b14fa9-0f94-4d52-9c41-a05654327c3c" providerId="ADAL" clId="{2369E1AF-3E86-4AFB-AA3D-7B0C0298BD14}" dt="2019-03-27T01:26:43.667" v="101" actId="478"/>
          <ac:picMkLst>
            <pc:docMk/>
            <pc:sldMk cId="3085281232" sldId="371"/>
            <ac:picMk id="3" creationId="{66A16C32-7961-435A-B995-9D0E7123F6F9}"/>
          </ac:picMkLst>
        </pc:picChg>
      </pc:sldChg>
      <pc:sldChg chg="delSp">
        <pc:chgData name="Jenny Mindell" userId="53b14fa9-0f94-4d52-9c41-a05654327c3c" providerId="ADAL" clId="{2369E1AF-3E86-4AFB-AA3D-7B0C0298BD14}" dt="2019-03-27T01:26:13.124" v="96" actId="478"/>
        <pc:sldMkLst>
          <pc:docMk/>
          <pc:sldMk cId="78849060" sldId="397"/>
        </pc:sldMkLst>
        <pc:picChg chg="del">
          <ac:chgData name="Jenny Mindell" userId="53b14fa9-0f94-4d52-9c41-a05654327c3c" providerId="ADAL" clId="{2369E1AF-3E86-4AFB-AA3D-7B0C0298BD14}" dt="2019-03-27T01:26:13.124" v="96" actId="478"/>
          <ac:picMkLst>
            <pc:docMk/>
            <pc:sldMk cId="78849060" sldId="397"/>
            <ac:picMk id="2" creationId="{00000000-0000-0000-0000-000000000000}"/>
          </ac:picMkLst>
        </pc:picChg>
      </pc:sldChg>
      <pc:sldChg chg="delSp">
        <pc:chgData name="Jenny Mindell" userId="53b14fa9-0f94-4d52-9c41-a05654327c3c" providerId="ADAL" clId="{2369E1AF-3E86-4AFB-AA3D-7B0C0298BD14}" dt="2019-03-27T01:27:33.213" v="118" actId="478"/>
        <pc:sldMkLst>
          <pc:docMk/>
          <pc:sldMk cId="3221936523" sldId="403"/>
        </pc:sldMkLst>
        <pc:picChg chg="del">
          <ac:chgData name="Jenny Mindell" userId="53b14fa9-0f94-4d52-9c41-a05654327c3c" providerId="ADAL" clId="{2369E1AF-3E86-4AFB-AA3D-7B0C0298BD14}" dt="2019-03-27T01:27:33.213" v="118" actId="478"/>
          <ac:picMkLst>
            <pc:docMk/>
            <pc:sldMk cId="3221936523" sldId="403"/>
            <ac:picMk id="4" creationId="{A52FFEE3-81DE-4913-8876-E2E8B7F626C8}"/>
          </ac:picMkLst>
        </pc:picChg>
        <pc:picChg chg="del">
          <ac:chgData name="Jenny Mindell" userId="53b14fa9-0f94-4d52-9c41-a05654327c3c" providerId="ADAL" clId="{2369E1AF-3E86-4AFB-AA3D-7B0C0298BD14}" dt="2019-03-27T01:27:30.256" v="117" actId="478"/>
          <ac:picMkLst>
            <pc:docMk/>
            <pc:sldMk cId="3221936523" sldId="403"/>
            <ac:picMk id="11267" creationId="{00000000-0000-0000-0000-000000000000}"/>
          </ac:picMkLst>
        </pc:picChg>
      </pc:sldChg>
      <pc:sldChg chg="addSp delSp modSp">
        <pc:chgData name="Jenny Mindell" userId="53b14fa9-0f94-4d52-9c41-a05654327c3c" providerId="ADAL" clId="{2369E1AF-3E86-4AFB-AA3D-7B0C0298BD14}" dt="2019-03-27T01:28:02.788" v="123" actId="14100"/>
        <pc:sldMkLst>
          <pc:docMk/>
          <pc:sldMk cId="3200804482" sldId="405"/>
        </pc:sldMkLst>
        <pc:spChg chg="add mod">
          <ac:chgData name="Jenny Mindell" userId="53b14fa9-0f94-4d52-9c41-a05654327c3c" providerId="ADAL" clId="{2369E1AF-3E86-4AFB-AA3D-7B0C0298BD14}" dt="2019-03-27T01:27:43.477" v="120" actId="478"/>
          <ac:spMkLst>
            <pc:docMk/>
            <pc:sldMk cId="3200804482" sldId="405"/>
            <ac:spMk id="4" creationId="{C60D479D-432A-41EA-9316-5EBD5B0F411E}"/>
          </ac:spMkLst>
        </pc:spChg>
        <pc:spChg chg="del">
          <ac:chgData name="Jenny Mindell" userId="53b14fa9-0f94-4d52-9c41-a05654327c3c" providerId="ADAL" clId="{2369E1AF-3E86-4AFB-AA3D-7B0C0298BD14}" dt="2019-03-27T01:27:43.477" v="120" actId="478"/>
          <ac:spMkLst>
            <pc:docMk/>
            <pc:sldMk cId="3200804482" sldId="405"/>
            <ac:spMk id="5" creationId="{00000000-0000-0000-0000-000000000000}"/>
          </ac:spMkLst>
        </pc:spChg>
        <pc:spChg chg="add del mod">
          <ac:chgData name="Jenny Mindell" userId="53b14fa9-0f94-4d52-9c41-a05654327c3c" providerId="ADAL" clId="{2369E1AF-3E86-4AFB-AA3D-7B0C0298BD14}" dt="2019-03-27T01:28:02.788" v="123" actId="14100"/>
          <ac:spMkLst>
            <pc:docMk/>
            <pc:sldMk cId="3200804482" sldId="405"/>
            <ac:spMk id="14" creationId="{00000000-0000-0000-0000-000000000000}"/>
          </ac:spMkLst>
        </pc:spChg>
        <pc:picChg chg="del">
          <ac:chgData name="Jenny Mindell" userId="53b14fa9-0f94-4d52-9c41-a05654327c3c" providerId="ADAL" clId="{2369E1AF-3E86-4AFB-AA3D-7B0C0298BD14}" dt="2019-03-27T01:27:40.249" v="119" actId="478"/>
          <ac:picMkLst>
            <pc:docMk/>
            <pc:sldMk cId="3200804482" sldId="405"/>
            <ac:picMk id="98306" creationId="{00000000-0000-0000-0000-000000000000}"/>
          </ac:picMkLst>
        </pc:picChg>
      </pc:sldChg>
      <pc:sldChg chg="addSp delSp modSp delAnim">
        <pc:chgData name="Jenny Mindell" userId="53b14fa9-0f94-4d52-9c41-a05654327c3c" providerId="ADAL" clId="{2369E1AF-3E86-4AFB-AA3D-7B0C0298BD14}" dt="2019-03-27T01:21:46.719" v="24" actId="478"/>
        <pc:sldMkLst>
          <pc:docMk/>
          <pc:sldMk cId="1401867224" sldId="408"/>
        </pc:sldMkLst>
        <pc:spChg chg="add mod">
          <ac:chgData name="Jenny Mindell" userId="53b14fa9-0f94-4d52-9c41-a05654327c3c" providerId="ADAL" clId="{2369E1AF-3E86-4AFB-AA3D-7B0C0298BD14}" dt="2019-03-27T01:17:58.211" v="23" actId="115"/>
          <ac:spMkLst>
            <pc:docMk/>
            <pc:sldMk cId="1401867224" sldId="408"/>
            <ac:spMk id="14" creationId="{83A0BB1A-6A2E-448E-8D0D-F14D46257B30}"/>
          </ac:spMkLst>
        </pc:spChg>
        <pc:picChg chg="del">
          <ac:chgData name="Jenny Mindell" userId="53b14fa9-0f94-4d52-9c41-a05654327c3c" providerId="ADAL" clId="{2369E1AF-3E86-4AFB-AA3D-7B0C0298BD14}" dt="2019-03-27T01:21:46.719" v="24" actId="478"/>
          <ac:picMkLst>
            <pc:docMk/>
            <pc:sldMk cId="1401867224" sldId="408"/>
            <ac:picMk id="763922" creationId="{00000000-0000-0000-0000-000000000000}"/>
          </ac:picMkLst>
        </pc:picChg>
      </pc:sldChg>
      <pc:sldChg chg="delSp">
        <pc:chgData name="Jenny Mindell" userId="53b14fa9-0f94-4d52-9c41-a05654327c3c" providerId="ADAL" clId="{2369E1AF-3E86-4AFB-AA3D-7B0C0298BD14}" dt="2019-03-27T01:21:55.219" v="25" actId="478"/>
        <pc:sldMkLst>
          <pc:docMk/>
          <pc:sldMk cId="3038492031" sldId="413"/>
        </pc:sldMkLst>
        <pc:picChg chg="del">
          <ac:chgData name="Jenny Mindell" userId="53b14fa9-0f94-4d52-9c41-a05654327c3c" providerId="ADAL" clId="{2369E1AF-3E86-4AFB-AA3D-7B0C0298BD14}" dt="2019-03-27T01:21:55.219" v="25" actId="478"/>
          <ac:picMkLst>
            <pc:docMk/>
            <pc:sldMk cId="3038492031" sldId="413"/>
            <ac:picMk id="3" creationId="{28647674-8573-467E-A008-D06255745C76}"/>
          </ac:picMkLst>
        </pc:picChg>
      </pc:sldChg>
      <pc:sldChg chg="delSp">
        <pc:chgData name="Jenny Mindell" userId="53b14fa9-0f94-4d52-9c41-a05654327c3c" providerId="ADAL" clId="{2369E1AF-3E86-4AFB-AA3D-7B0C0298BD14}" dt="2019-03-27T01:24:51.909" v="93" actId="478"/>
        <pc:sldMkLst>
          <pc:docMk/>
          <pc:sldMk cId="3423801411" sldId="421"/>
        </pc:sldMkLst>
        <pc:picChg chg="del">
          <ac:chgData name="Jenny Mindell" userId="53b14fa9-0f94-4d52-9c41-a05654327c3c" providerId="ADAL" clId="{2369E1AF-3E86-4AFB-AA3D-7B0C0298BD14}" dt="2019-03-27T01:24:50.305" v="92" actId="478"/>
          <ac:picMkLst>
            <pc:docMk/>
            <pc:sldMk cId="3423801411" sldId="421"/>
            <ac:picMk id="4" creationId="{E4CA0F2E-4EEB-4F90-BD24-4A6BE1A7B7F6}"/>
          </ac:picMkLst>
        </pc:picChg>
        <pc:picChg chg="del">
          <ac:chgData name="Jenny Mindell" userId="53b14fa9-0f94-4d52-9c41-a05654327c3c" providerId="ADAL" clId="{2369E1AF-3E86-4AFB-AA3D-7B0C0298BD14}" dt="2019-03-27T01:24:51.909" v="93" actId="478"/>
          <ac:picMkLst>
            <pc:docMk/>
            <pc:sldMk cId="3423801411" sldId="421"/>
            <ac:picMk id="6" creationId="{4195DDA8-470A-40D5-9EA7-8C2A0FB1927B}"/>
          </ac:picMkLst>
        </pc:picChg>
        <pc:picChg chg="del">
          <ac:chgData name="Jenny Mindell" userId="53b14fa9-0f94-4d52-9c41-a05654327c3c" providerId="ADAL" clId="{2369E1AF-3E86-4AFB-AA3D-7B0C0298BD14}" dt="2019-03-27T01:24:48.677" v="91" actId="478"/>
          <ac:picMkLst>
            <pc:docMk/>
            <pc:sldMk cId="3423801411" sldId="421"/>
            <ac:picMk id="10" creationId="{1B206C05-5612-44BC-B22D-C35297D70127}"/>
          </ac:picMkLst>
        </pc:picChg>
      </pc:sldChg>
      <pc:sldChg chg="delSp">
        <pc:chgData name="Jenny Mindell" userId="53b14fa9-0f94-4d52-9c41-a05654327c3c" providerId="ADAL" clId="{2369E1AF-3E86-4AFB-AA3D-7B0C0298BD14}" dt="2019-03-27T01:24:54.778" v="94" actId="478"/>
        <pc:sldMkLst>
          <pc:docMk/>
          <pc:sldMk cId="2504251447" sldId="422"/>
        </pc:sldMkLst>
        <pc:picChg chg="del">
          <ac:chgData name="Jenny Mindell" userId="53b14fa9-0f94-4d52-9c41-a05654327c3c" providerId="ADAL" clId="{2369E1AF-3E86-4AFB-AA3D-7B0C0298BD14}" dt="2019-03-27T01:24:54.778" v="94" actId="478"/>
          <ac:picMkLst>
            <pc:docMk/>
            <pc:sldMk cId="2504251447" sldId="422"/>
            <ac:picMk id="5" creationId="{00000000-0000-0000-0000-000000000000}"/>
          </ac:picMkLst>
        </pc:picChg>
      </pc:sldChg>
      <pc:sldChg chg="delSp">
        <pc:chgData name="Jenny Mindell" userId="53b14fa9-0f94-4d52-9c41-a05654327c3c" providerId="ADAL" clId="{2369E1AF-3E86-4AFB-AA3D-7B0C0298BD14}" dt="2019-03-27T01:28:31.469" v="124" actId="478"/>
        <pc:sldMkLst>
          <pc:docMk/>
          <pc:sldMk cId="1007052146" sldId="423"/>
        </pc:sldMkLst>
        <pc:picChg chg="del">
          <ac:chgData name="Jenny Mindell" userId="53b14fa9-0f94-4d52-9c41-a05654327c3c" providerId="ADAL" clId="{2369E1AF-3E86-4AFB-AA3D-7B0C0298BD14}" dt="2019-03-27T01:28:31.469" v="124" actId="478"/>
          <ac:picMkLst>
            <pc:docMk/>
            <pc:sldMk cId="1007052146" sldId="423"/>
            <ac:picMk id="6" creationId="{92CE5D21-370D-4CD2-BA4D-65CEBDCE7106}"/>
          </ac:picMkLst>
        </pc:picChg>
      </pc:sldChg>
      <pc:sldChg chg="delSp modSp">
        <pc:chgData name="Jenny Mindell" userId="53b14fa9-0f94-4d52-9c41-a05654327c3c" providerId="ADAL" clId="{2369E1AF-3E86-4AFB-AA3D-7B0C0298BD14}" dt="2019-03-27T01:26:39.106" v="100" actId="14100"/>
        <pc:sldMkLst>
          <pc:docMk/>
          <pc:sldMk cId="3866579690" sldId="428"/>
        </pc:sldMkLst>
        <pc:spChg chg="mod">
          <ac:chgData name="Jenny Mindell" userId="53b14fa9-0f94-4d52-9c41-a05654327c3c" providerId="ADAL" clId="{2369E1AF-3E86-4AFB-AA3D-7B0C0298BD14}" dt="2019-03-27T01:26:39.106" v="100" actId="14100"/>
          <ac:spMkLst>
            <pc:docMk/>
            <pc:sldMk cId="3866579690" sldId="428"/>
            <ac:spMk id="3" creationId="{00000000-0000-0000-0000-000000000000}"/>
          </ac:spMkLst>
        </pc:spChg>
        <pc:picChg chg="del">
          <ac:chgData name="Jenny Mindell" userId="53b14fa9-0f94-4d52-9c41-a05654327c3c" providerId="ADAL" clId="{2369E1AF-3E86-4AFB-AA3D-7B0C0298BD14}" dt="2019-03-27T01:26:31.297" v="98" actId="478"/>
          <ac:picMkLst>
            <pc:docMk/>
            <pc:sldMk cId="3866579690" sldId="428"/>
            <ac:picMk id="4" creationId="{00000000-0000-0000-0000-000000000000}"/>
          </ac:picMkLst>
        </pc:picChg>
      </pc:sldChg>
      <pc:sldChg chg="delSp modSp delAnim">
        <pc:chgData name="Jenny Mindell" userId="53b14fa9-0f94-4d52-9c41-a05654327c3c" providerId="ADAL" clId="{2369E1AF-3E86-4AFB-AA3D-7B0C0298BD14}" dt="2019-03-27T01:26:53.715" v="105" actId="478"/>
        <pc:sldMkLst>
          <pc:docMk/>
          <pc:sldMk cId="2817055684" sldId="431"/>
        </pc:sldMkLst>
        <pc:picChg chg="del">
          <ac:chgData name="Jenny Mindell" userId="53b14fa9-0f94-4d52-9c41-a05654327c3c" providerId="ADAL" clId="{2369E1AF-3E86-4AFB-AA3D-7B0C0298BD14}" dt="2019-03-27T01:26:51.904" v="103" actId="478"/>
          <ac:picMkLst>
            <pc:docMk/>
            <pc:sldMk cId="2817055684" sldId="431"/>
            <ac:picMk id="6146" creationId="{00000000-0000-0000-0000-000000000000}"/>
          </ac:picMkLst>
        </pc:picChg>
        <pc:picChg chg="del mod">
          <ac:chgData name="Jenny Mindell" userId="53b14fa9-0f94-4d52-9c41-a05654327c3c" providerId="ADAL" clId="{2369E1AF-3E86-4AFB-AA3D-7B0C0298BD14}" dt="2019-03-27T01:26:53.715" v="105" actId="478"/>
          <ac:picMkLst>
            <pc:docMk/>
            <pc:sldMk cId="2817055684" sldId="431"/>
            <ac:picMk id="6147" creationId="{00000000-0000-0000-0000-000000000000}"/>
          </ac:picMkLst>
        </pc:picChg>
        <pc:picChg chg="del">
          <ac:chgData name="Jenny Mindell" userId="53b14fa9-0f94-4d52-9c41-a05654327c3c" providerId="ADAL" clId="{2369E1AF-3E86-4AFB-AA3D-7B0C0298BD14}" dt="2019-03-27T01:26:49.803" v="102" actId="478"/>
          <ac:picMkLst>
            <pc:docMk/>
            <pc:sldMk cId="2817055684" sldId="431"/>
            <ac:picMk id="6154" creationId="{00000000-0000-0000-0000-000000000000}"/>
          </ac:picMkLst>
        </pc:picChg>
      </pc:sldChg>
      <pc:sldChg chg="delSp">
        <pc:chgData name="Jenny Mindell" userId="53b14fa9-0f94-4d52-9c41-a05654327c3c" providerId="ADAL" clId="{2369E1AF-3E86-4AFB-AA3D-7B0C0298BD14}" dt="2019-03-27T01:27:26.831" v="116" actId="478"/>
        <pc:sldMkLst>
          <pc:docMk/>
          <pc:sldMk cId="83223921" sldId="435"/>
        </pc:sldMkLst>
        <pc:picChg chg="del">
          <ac:chgData name="Jenny Mindell" userId="53b14fa9-0f94-4d52-9c41-a05654327c3c" providerId="ADAL" clId="{2369E1AF-3E86-4AFB-AA3D-7B0C0298BD14}" dt="2019-03-27T01:27:24.955" v="115" actId="478"/>
          <ac:picMkLst>
            <pc:docMk/>
            <pc:sldMk cId="83223921" sldId="435"/>
            <ac:picMk id="8196" creationId="{00000000-0000-0000-0000-000000000000}"/>
          </ac:picMkLst>
        </pc:picChg>
        <pc:picChg chg="del">
          <ac:chgData name="Jenny Mindell" userId="53b14fa9-0f94-4d52-9c41-a05654327c3c" providerId="ADAL" clId="{2369E1AF-3E86-4AFB-AA3D-7B0C0298BD14}" dt="2019-03-27T01:27:26.831" v="116" actId="478"/>
          <ac:picMkLst>
            <pc:docMk/>
            <pc:sldMk cId="83223921" sldId="435"/>
            <ac:picMk id="8200" creationId="{00000000-0000-0000-0000-000000000000}"/>
          </ac:picMkLst>
        </pc:picChg>
      </pc:sldChg>
      <pc:sldChg chg="delSp">
        <pc:chgData name="Jenny Mindell" userId="53b14fa9-0f94-4d52-9c41-a05654327c3c" providerId="ADAL" clId="{2369E1AF-3E86-4AFB-AA3D-7B0C0298BD14}" dt="2019-03-27T01:28:37.782" v="125" actId="478"/>
        <pc:sldMkLst>
          <pc:docMk/>
          <pc:sldMk cId="213891529" sldId="436"/>
        </pc:sldMkLst>
        <pc:picChg chg="del">
          <ac:chgData name="Jenny Mindell" userId="53b14fa9-0f94-4d52-9c41-a05654327c3c" providerId="ADAL" clId="{2369E1AF-3E86-4AFB-AA3D-7B0C0298BD14}" dt="2019-03-27T01:28:37.782" v="125" actId="478"/>
          <ac:picMkLst>
            <pc:docMk/>
            <pc:sldMk cId="213891529" sldId="436"/>
            <ac:picMk id="7" creationId="{52864142-72D0-4D3F-B432-ECC407934B71}"/>
          </ac:picMkLst>
        </pc:picChg>
      </pc:sldChg>
      <pc:sldChg chg="del">
        <pc:chgData name="Jenny Mindell" userId="53b14fa9-0f94-4d52-9c41-a05654327c3c" providerId="ADAL" clId="{2369E1AF-3E86-4AFB-AA3D-7B0C0298BD14}" dt="2019-03-27T01:29:19.830" v="126" actId="2696"/>
        <pc:sldMkLst>
          <pc:docMk/>
          <pc:sldMk cId="59955714" sldId="438"/>
        </pc:sldMkLst>
      </pc:sldChg>
      <pc:sldChg chg="delSp">
        <pc:chgData name="Jenny Mindell" userId="53b14fa9-0f94-4d52-9c41-a05654327c3c" providerId="ADAL" clId="{2369E1AF-3E86-4AFB-AA3D-7B0C0298BD14}" dt="2019-03-27T01:23:07.873" v="56" actId="478"/>
        <pc:sldMkLst>
          <pc:docMk/>
          <pc:sldMk cId="1009613230" sldId="445"/>
        </pc:sldMkLst>
        <pc:picChg chg="del">
          <ac:chgData name="Jenny Mindell" userId="53b14fa9-0f94-4d52-9c41-a05654327c3c" providerId="ADAL" clId="{2369E1AF-3E86-4AFB-AA3D-7B0C0298BD14}" dt="2019-03-27T01:23:05.109" v="55" actId="478"/>
          <ac:picMkLst>
            <pc:docMk/>
            <pc:sldMk cId="1009613230" sldId="445"/>
            <ac:picMk id="6" creationId="{00000000-0000-0000-0000-000000000000}"/>
          </ac:picMkLst>
        </pc:picChg>
        <pc:picChg chg="del">
          <ac:chgData name="Jenny Mindell" userId="53b14fa9-0f94-4d52-9c41-a05654327c3c" providerId="ADAL" clId="{2369E1AF-3E86-4AFB-AA3D-7B0C0298BD14}" dt="2019-03-27T01:23:07.873" v="56" actId="478"/>
          <ac:picMkLst>
            <pc:docMk/>
            <pc:sldMk cId="1009613230" sldId="445"/>
            <ac:picMk id="7" creationId="{00000000-0000-0000-0000-000000000000}"/>
          </ac:picMkLst>
        </pc:picChg>
      </pc:sldChg>
      <pc:sldChg chg="del">
        <pc:chgData name="Jenny Mindell" userId="53b14fa9-0f94-4d52-9c41-a05654327c3c" providerId="ADAL" clId="{2369E1AF-3E86-4AFB-AA3D-7B0C0298BD14}" dt="2019-03-27T01:26:21.896" v="97" actId="2696"/>
        <pc:sldMkLst>
          <pc:docMk/>
          <pc:sldMk cId="1069949472" sldId="449"/>
        </pc:sldMkLst>
      </pc:sldChg>
      <pc:sldChg chg="del">
        <pc:chgData name="Jenny Mindell" userId="53b14fa9-0f94-4d52-9c41-a05654327c3c" providerId="ADAL" clId="{2369E1AF-3E86-4AFB-AA3D-7B0C0298BD14}" dt="2019-03-27T01:29:35.208" v="127" actId="2696"/>
        <pc:sldMkLst>
          <pc:docMk/>
          <pc:sldMk cId="282438226" sldId="450"/>
        </pc:sldMkLst>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Jenny\Dropbox\Jenny%20personal\Publications\Transport%20pprs\Robel\Excel%20appendices%20-%20Robel%20Feleke.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PHE.gov.uk\HD\SE18UG_03\Robel.Feleke\RFeleke\MSc\Project\RTC\Final%20submission\Excel%20appendices%20-%20Robel%20Feleke.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PHE.gov.uk\HD\SE18UG_03\Robel.Feleke\RFeleke\MSc\Project\RTC\Final%20submission\Excel%20appendices%20-%20Robel%20Feleke.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PHE.gov.uk\HD\SE18UG_03\Robel.Feleke\RFeleke\MSc\Project\RTC\Final%20submission\Excel%20appendices%20-%20Robel%20Feleke.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Jenny\Dropbox\Jenny%20personal\Publications\Transport%20pprs\Robel\Excel%20appendices%20-%20Robel%20Feleke.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G:\Papers\In%20preparation\Transport\NTS%20data%20analysis%20-%20driver%20deaths%20replaced%20with%20Stats19_May2015.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G:\Papers\In%20preparation\Transport\NTS%20data%20analysis%20-%20driver%20deaths%20replaced%20with%20Stats19_May2015.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G:\Papers\In%20preparation\Transport\NTS%20data%20analysis%20-%20driver%20deaths%20replaced%20with%20Stats19_May2015.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G:\Papers\In%20preparation\Transport\NTS%20data%20analysis%20-%20driver%20deaths%20replaced%20with%20Stats19_May2015.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PHE.gov.uk\HD\SE18UG_03\Robel.Feleke\RFeleke\MSc\Project\RTC\Final%20submission\Excel%20appendices%20-%20Robel%20Feleke.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PHE.gov.uk\HD\SE18UG_03\Robel.Feleke\RFeleke\MSc\Project\RTC\Final%20submission\Excel%20appendices%20-%20Robel%20Felek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1435277601072"/>
          <c:y val="4.8763756162527164E-2"/>
          <c:w val="0.85234071116765742"/>
          <c:h val="0.72438919912459065"/>
        </c:manualLayout>
      </c:layout>
      <c:lineChart>
        <c:grouping val="standard"/>
        <c:varyColors val="0"/>
        <c:ser>
          <c:idx val="0"/>
          <c:order val="0"/>
          <c:tx>
            <c:strRef>
              <c:f>'\Users\rmjdjmi\AppData\Local\Microsoft\Windows\Temporary Internet Files\Content.Outlook\N15L9U4V\[data analysis final.xlsx]2007-12'!$A$53</c:f>
              <c:strCache>
                <c:ptCount val="1"/>
                <c:pt idx="0">
                  <c:v>Cyclist</c:v>
                </c:pt>
              </c:strCache>
            </c:strRef>
          </c:tx>
          <c:marker>
            <c:symbol val="square"/>
            <c:size val="5"/>
          </c:marker>
          <c:dPt>
            <c:idx val="16"/>
            <c:bubble3D val="0"/>
            <c:spPr>
              <a:ln>
                <a:noFill/>
              </a:ln>
            </c:spPr>
            <c:extLst xmlns:c16r2="http://schemas.microsoft.com/office/drawing/2015/06/chart">
              <c:ext xmlns:c16="http://schemas.microsoft.com/office/drawing/2014/chart" uri="{C3380CC4-5D6E-409C-BE32-E72D297353CC}">
                <c16:uniqueId val="{00000001-74F8-49EC-BC9A-591A4179ECE8}"/>
              </c:ext>
            </c:extLst>
          </c:dPt>
          <c:errBars>
            <c:errDir val="y"/>
            <c:errBarType val="both"/>
            <c:errValType val="cust"/>
            <c:noEndCap val="0"/>
            <c:plus>
              <c:numRef>
                <c:f>'\Users\rmjdjmi\AppData\Local\Microsoft\Windows\Temporary Internet Files\Content.Outlook\N15L9U4V\[data analysis final.xlsx]2007-12'!$B$63:$R$63</c:f>
                <c:numCache>
                  <c:formatCode>General</c:formatCode>
                  <c:ptCount val="17"/>
                  <c:pt idx="0">
                    <c:v>8.7919275134391461E-2</c:v>
                  </c:pt>
                  <c:pt idx="1">
                    <c:v>0.13905649359631911</c:v>
                  </c:pt>
                  <c:pt idx="2">
                    <c:v>0.17300343186778833</c:v>
                  </c:pt>
                  <c:pt idx="3">
                    <c:v>9.8113740662413018E-2</c:v>
                  </c:pt>
                  <c:pt idx="4">
                    <c:v>0.10696049917194853</c:v>
                  </c:pt>
                  <c:pt idx="5">
                    <c:v>0.10410349492087012</c:v>
                  </c:pt>
                  <c:pt idx="6">
                    <c:v>9.755568725254149E-2</c:v>
                  </c:pt>
                  <c:pt idx="7">
                    <c:v>9.3090486206808654E-2</c:v>
                  </c:pt>
                  <c:pt idx="8">
                    <c:v>0.1275942761720647</c:v>
                  </c:pt>
                  <c:pt idx="9">
                    <c:v>0.1883937967397078</c:v>
                  </c:pt>
                  <c:pt idx="10">
                    <c:v>0.2285209474407891</c:v>
                  </c:pt>
                  <c:pt idx="11">
                    <c:v>0.25818790812625514</c:v>
                  </c:pt>
                  <c:pt idx="12">
                    <c:v>0.47430911976774892</c:v>
                  </c:pt>
                  <c:pt idx="13">
                    <c:v>1.0351691101603402</c:v>
                  </c:pt>
                  <c:pt idx="14">
                    <c:v>1.5558062849573249</c:v>
                  </c:pt>
                  <c:pt idx="15">
                    <c:v>2.0258025502815795</c:v>
                  </c:pt>
                  <c:pt idx="16">
                    <c:v>3.3487901083410931E-2</c:v>
                  </c:pt>
                </c:numCache>
              </c:numRef>
            </c:plus>
            <c:minus>
              <c:numRef>
                <c:f>'\Users\rmjdjmi\AppData\Local\Microsoft\Windows\Temporary Internet Files\Content.Outlook\N15L9U4V\[data analysis final.xlsx]2007-12'!$B$62:$R$62</c:f>
                <c:numCache>
                  <c:formatCode>General</c:formatCode>
                  <c:ptCount val="17"/>
                  <c:pt idx="0">
                    <c:v>7.2860356544632687E-2</c:v>
                  </c:pt>
                  <c:pt idx="1">
                    <c:v>0.10171332856363391</c:v>
                  </c:pt>
                  <c:pt idx="2">
                    <c:v>0.12468937676652503</c:v>
                  </c:pt>
                  <c:pt idx="3">
                    <c:v>7.4295953046948332E-2</c:v>
                  </c:pt>
                  <c:pt idx="4">
                    <c:v>8.0592326308869255E-2</c:v>
                  </c:pt>
                  <c:pt idx="5">
                    <c:v>8.113668413503658E-2</c:v>
                  </c:pt>
                  <c:pt idx="6">
                    <c:v>7.7249141908853292E-2</c:v>
                  </c:pt>
                  <c:pt idx="7">
                    <c:v>7.0826484440008136E-2</c:v>
                  </c:pt>
                  <c:pt idx="8">
                    <c:v>9.8335857826424983E-2</c:v>
                  </c:pt>
                  <c:pt idx="9">
                    <c:v>0.15347446883218208</c:v>
                  </c:pt>
                  <c:pt idx="10">
                    <c:v>0.17746980961247433</c:v>
                  </c:pt>
                  <c:pt idx="11">
                    <c:v>0.18608468632875524</c:v>
                  </c:pt>
                  <c:pt idx="12">
                    <c:v>0.35550568330934884</c:v>
                  </c:pt>
                  <c:pt idx="13">
                    <c:v>0.77588325105045786</c:v>
                  </c:pt>
                  <c:pt idx="14">
                    <c:v>1.0805110149168669</c:v>
                  </c:pt>
                  <c:pt idx="15">
                    <c:v>1.1863215115760908</c:v>
                  </c:pt>
                  <c:pt idx="16">
                    <c:v>3.1323516034397869E-2</c:v>
                  </c:pt>
                </c:numCache>
              </c:numRef>
            </c:minus>
            <c:spPr>
              <a:ln w="15875">
                <a:solidFill>
                  <a:srgbClr val="0070C0"/>
                </a:solidFill>
              </a:ln>
            </c:spPr>
          </c:errBars>
          <c:cat>
            <c:strRef>
              <c:f>'\Users\rmjdjmi\AppData\Local\Microsoft\Windows\Temporary Internet Files\Content.Outlook\N15L9U4V\[data analysis final.xlsx]2007-12'!$B$52:$R$52</c:f>
              <c:strCache>
                <c:ptCount val="17"/>
                <c:pt idx="0">
                  <c:v>&lt;17</c:v>
                </c:pt>
                <c:pt idx="1">
                  <c:v>17-20</c:v>
                </c:pt>
                <c:pt idx="2">
                  <c:v>21-24</c:v>
                </c:pt>
                <c:pt idx="3">
                  <c:v>25-29</c:v>
                </c:pt>
                <c:pt idx="4">
                  <c:v>30-34</c:v>
                </c:pt>
                <c:pt idx="5">
                  <c:v>35-39</c:v>
                </c:pt>
                <c:pt idx="6">
                  <c:v>40-44</c:v>
                </c:pt>
                <c:pt idx="7">
                  <c:v>45-49</c:v>
                </c:pt>
                <c:pt idx="8">
                  <c:v>50-54</c:v>
                </c:pt>
                <c:pt idx="9">
                  <c:v>55-59</c:v>
                </c:pt>
                <c:pt idx="10">
                  <c:v>60-64</c:v>
                </c:pt>
                <c:pt idx="11">
                  <c:v>65-69</c:v>
                </c:pt>
                <c:pt idx="12">
                  <c:v>70-74</c:v>
                </c:pt>
                <c:pt idx="13">
                  <c:v>75-79</c:v>
                </c:pt>
                <c:pt idx="14">
                  <c:v>80-84</c:v>
                </c:pt>
                <c:pt idx="15">
                  <c:v>85+</c:v>
                </c:pt>
                <c:pt idx="16">
                  <c:v>all ages</c:v>
                </c:pt>
              </c:strCache>
            </c:strRef>
          </c:cat>
          <c:val>
            <c:numRef>
              <c:f>'\Users\rmjdjmi\AppData\Local\Microsoft\Windows\Temporary Internet Files\Content.Outlook\N15L9U4V\[data analysis final.xlsx]2007-12'!$B$53:$R$53</c:f>
              <c:numCache>
                <c:formatCode>General</c:formatCode>
                <c:ptCount val="17"/>
                <c:pt idx="0">
                  <c:v>0.31463296824029258</c:v>
                </c:pt>
                <c:pt idx="1">
                  <c:v>0.27784015070548074</c:v>
                </c:pt>
                <c:pt idx="2">
                  <c:v>0.32728224438299403</c:v>
                </c:pt>
                <c:pt idx="3">
                  <c:v>0.22494545392212079</c:v>
                </c:pt>
                <c:pt idx="4">
                  <c:v>0.24021037803651327</c:v>
                </c:pt>
                <c:pt idx="5">
                  <c:v>0.27080559032377438</c:v>
                </c:pt>
                <c:pt idx="6">
                  <c:v>0.27356184481996665</c:v>
                </c:pt>
                <c:pt idx="7">
                  <c:v>0.21772385538050115</c:v>
                </c:pt>
                <c:pt idx="8">
                  <c:v>0.31553703157102558</c:v>
                </c:pt>
                <c:pt idx="9">
                  <c:v>0.61161927881314104</c:v>
                </c:pt>
                <c:pt idx="10">
                  <c:v>0.58481462030400289</c:v>
                </c:pt>
                <c:pt idx="11">
                  <c:v>0.48843145556029999</c:v>
                </c:pt>
                <c:pt idx="12">
                  <c:v>1.0425579256622342</c:v>
                </c:pt>
                <c:pt idx="13">
                  <c:v>2.2753594970445419</c:v>
                </c:pt>
                <c:pt idx="14">
                  <c:v>2.5882787927559825</c:v>
                </c:pt>
                <c:pt idx="15">
                  <c:v>2.0875982721246973</c:v>
                </c:pt>
                <c:pt idx="16">
                  <c:v>0.36244431960721152</c:v>
                </c:pt>
              </c:numCache>
            </c:numRef>
          </c:val>
          <c:smooth val="0"/>
          <c:extLst xmlns:c16r2="http://schemas.microsoft.com/office/drawing/2015/06/chart">
            <c:ext xmlns:c16="http://schemas.microsoft.com/office/drawing/2014/chart" uri="{C3380CC4-5D6E-409C-BE32-E72D297353CC}">
              <c16:uniqueId val="{00000002-74F8-49EC-BC9A-591A4179ECE8}"/>
            </c:ext>
          </c:extLst>
        </c:ser>
        <c:dLbls>
          <c:showLegendKey val="0"/>
          <c:showVal val="0"/>
          <c:showCatName val="0"/>
          <c:showSerName val="0"/>
          <c:showPercent val="0"/>
          <c:showBubbleSize val="0"/>
        </c:dLbls>
        <c:marker val="1"/>
        <c:smooth val="0"/>
        <c:axId val="225360856"/>
        <c:axId val="223172824"/>
      </c:lineChart>
      <c:catAx>
        <c:axId val="225360856"/>
        <c:scaling>
          <c:orientation val="minMax"/>
        </c:scaling>
        <c:delete val="0"/>
        <c:axPos val="b"/>
        <c:numFmt formatCode="General" sourceLinked="0"/>
        <c:majorTickMark val="out"/>
        <c:minorTickMark val="none"/>
        <c:tickLblPos val="nextTo"/>
        <c:txPr>
          <a:bodyPr/>
          <a:lstStyle/>
          <a:p>
            <a:pPr>
              <a:defRPr sz="1100"/>
            </a:pPr>
            <a:endParaRPr lang="en-US"/>
          </a:p>
        </c:txPr>
        <c:crossAx val="223172824"/>
        <c:crosses val="autoZero"/>
        <c:auto val="1"/>
        <c:lblAlgn val="ctr"/>
        <c:lblOffset val="100"/>
        <c:noMultiLvlLbl val="0"/>
      </c:catAx>
      <c:valAx>
        <c:axId val="223172824"/>
        <c:scaling>
          <c:orientation val="minMax"/>
          <c:max val="3"/>
          <c:min val="0"/>
        </c:scaling>
        <c:delete val="0"/>
        <c:axPos val="l"/>
        <c:majorGridlines/>
        <c:title>
          <c:tx>
            <c:rich>
              <a:bodyPr rot="-5400000" vert="horz"/>
              <a:lstStyle/>
              <a:p>
                <a:pPr>
                  <a:defRPr/>
                </a:pPr>
                <a:r>
                  <a:rPr lang="fi-FI" sz="1100" b="1" i="0" u="none" strike="noStrike" kern="1200" baseline="0">
                    <a:solidFill>
                      <a:sysClr val="windowText" lastClr="000000"/>
                    </a:solidFill>
                    <a:latin typeface="+mn-lt"/>
                    <a:ea typeface="+mn-ea"/>
                    <a:cs typeface="+mn-cs"/>
                  </a:rPr>
                  <a:t>f/mhu</a:t>
                </a:r>
                <a:endParaRPr lang="fi-FI" sz="1100"/>
              </a:p>
            </c:rich>
          </c:tx>
          <c:layout>
            <c:manualLayout>
              <c:xMode val="edge"/>
              <c:yMode val="edge"/>
              <c:x val="0"/>
              <c:y val="0.4229728783902012"/>
            </c:manualLayout>
          </c:layout>
          <c:overlay val="0"/>
        </c:title>
        <c:numFmt formatCode="0.0" sourceLinked="0"/>
        <c:majorTickMark val="out"/>
        <c:minorTickMark val="none"/>
        <c:tickLblPos val="nextTo"/>
        <c:txPr>
          <a:bodyPr/>
          <a:lstStyle/>
          <a:p>
            <a:pPr>
              <a:defRPr sz="1200"/>
            </a:pPr>
            <a:endParaRPr lang="en-US"/>
          </a:p>
        </c:txPr>
        <c:crossAx val="225360856"/>
        <c:crosses val="autoZero"/>
        <c:crossBetween val="between"/>
      </c:valAx>
    </c:plotArea>
    <c:plotVisOnly val="1"/>
    <c:dispBlanksAs val="gap"/>
    <c:showDLblsOverMax val="0"/>
  </c:chart>
  <c:spPr>
    <a:ln>
      <a:noFill/>
    </a:ln>
  </c:sp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32458442694662"/>
          <c:y val="6.7411533816425284E-2"/>
          <c:w val="0.83372134733158354"/>
          <c:h val="0.67626086956521769"/>
        </c:manualLayout>
      </c:layout>
      <c:lineChart>
        <c:grouping val="standard"/>
        <c:varyColors val="0"/>
        <c:ser>
          <c:idx val="0"/>
          <c:order val="0"/>
          <c:tx>
            <c:strRef>
              <c:f>'Figures 7-12'!$A$72</c:f>
              <c:strCache>
                <c:ptCount val="1"/>
                <c:pt idx="0">
                  <c:v>Cyclist</c:v>
                </c:pt>
              </c:strCache>
            </c:strRef>
          </c:tx>
          <c:marker>
            <c:symbol val="square"/>
            <c:size val="5"/>
          </c:marker>
          <c:dPt>
            <c:idx val="11"/>
            <c:bubble3D val="0"/>
            <c:spPr>
              <a:ln>
                <a:noFill/>
              </a:ln>
            </c:spPr>
            <c:extLst xmlns:c16r2="http://schemas.microsoft.com/office/drawing/2015/06/chart">
              <c:ext xmlns:c16="http://schemas.microsoft.com/office/drawing/2014/chart" uri="{C3380CC4-5D6E-409C-BE32-E72D297353CC}">
                <c16:uniqueId val="{00000001-3345-4885-B8B9-8FA94F62062A}"/>
              </c:ext>
            </c:extLst>
          </c:dPt>
          <c:errBars>
            <c:errDir val="y"/>
            <c:errBarType val="both"/>
            <c:errValType val="cust"/>
            <c:noEndCap val="0"/>
            <c:plus>
              <c:numRef>
                <c:f>('Figures 7-12'!$T$82:$AD$82,'Figures 7-12'!$AI$82)</c:f>
                <c:numCache>
                  <c:formatCode>General</c:formatCode>
                  <c:ptCount val="12"/>
                  <c:pt idx="0">
                    <c:v>42.89757771287757</c:v>
                  </c:pt>
                  <c:pt idx="1">
                    <c:v>21.557732355948389</c:v>
                  </c:pt>
                  <c:pt idx="2">
                    <c:v>12.880854094046999</c:v>
                  </c:pt>
                  <c:pt idx="3">
                    <c:v>15.517217585700291</c:v>
                  </c:pt>
                  <c:pt idx="4">
                    <c:v>13.556038083613512</c:v>
                  </c:pt>
                  <c:pt idx="5">
                    <c:v>14.677110094257856</c:v>
                  </c:pt>
                  <c:pt idx="6">
                    <c:v>17.164425677990661</c:v>
                  </c:pt>
                  <c:pt idx="7">
                    <c:v>18.653993448772695</c:v>
                  </c:pt>
                  <c:pt idx="8">
                    <c:v>19.197058126721007</c:v>
                  </c:pt>
                  <c:pt idx="9">
                    <c:v>27.145255182713875</c:v>
                  </c:pt>
                  <c:pt idx="10">
                    <c:v>57.174622404839617</c:v>
                  </c:pt>
                  <c:pt idx="11">
                    <c:v>4.1478495245766283</c:v>
                  </c:pt>
                </c:numCache>
              </c:numRef>
            </c:plus>
            <c:minus>
              <c:numRef>
                <c:f>('Figures 7-12'!$T$81:$AD$81,'Figures 7-12'!$AI$81)</c:f>
                <c:numCache>
                  <c:formatCode>General</c:formatCode>
                  <c:ptCount val="12"/>
                  <c:pt idx="0">
                    <c:v>25.121065835473534</c:v>
                  </c:pt>
                  <c:pt idx="1">
                    <c:v>10.051271664594889</c:v>
                  </c:pt>
                  <c:pt idx="2">
                    <c:v>7.7822753285958983</c:v>
                  </c:pt>
                  <c:pt idx="3">
                    <c:v>9.8458286144833949</c:v>
                  </c:pt>
                  <c:pt idx="4">
                    <c:v>7.2933572644410258</c:v>
                  </c:pt>
                  <c:pt idx="5">
                    <c:v>9.3127720704990971</c:v>
                  </c:pt>
                  <c:pt idx="6">
                    <c:v>10.647243509177848</c:v>
                  </c:pt>
                  <c:pt idx="7">
                    <c:v>10.9238848090119</c:v>
                  </c:pt>
                  <c:pt idx="8">
                    <c:v>8.9506096098948085</c:v>
                  </c:pt>
                  <c:pt idx="9">
                    <c:v>12.656448727591892</c:v>
                  </c:pt>
                  <c:pt idx="10">
                    <c:v>28.950401448721834</c:v>
                  </c:pt>
                  <c:pt idx="11">
                    <c:v>3.5574367992518408</c:v>
                  </c:pt>
                </c:numCache>
              </c:numRef>
            </c:minus>
            <c:spPr>
              <a:ln w="15875">
                <a:solidFill>
                  <a:srgbClr val="0070C0"/>
                </a:solidFill>
              </a:ln>
            </c:spPr>
          </c:errBars>
          <c:cat>
            <c:strRef>
              <c:f>('Figures 7-12'!$T$71:$AD$71,'Figures 7-12'!$AI$71)</c:f>
              <c:strCache>
                <c:ptCount val="12"/>
                <c:pt idx="0">
                  <c:v>17-20</c:v>
                </c:pt>
                <c:pt idx="1">
                  <c:v>21-24</c:v>
                </c:pt>
                <c:pt idx="2">
                  <c:v>25-29</c:v>
                </c:pt>
                <c:pt idx="3">
                  <c:v>30-34</c:v>
                </c:pt>
                <c:pt idx="4">
                  <c:v>35-39</c:v>
                </c:pt>
                <c:pt idx="5">
                  <c:v>40-44</c:v>
                </c:pt>
                <c:pt idx="6">
                  <c:v>45-49</c:v>
                </c:pt>
                <c:pt idx="7">
                  <c:v>50-54</c:v>
                </c:pt>
                <c:pt idx="8">
                  <c:v>55-59</c:v>
                </c:pt>
                <c:pt idx="9">
                  <c:v>60-64</c:v>
                </c:pt>
                <c:pt idx="10">
                  <c:v>65-69</c:v>
                </c:pt>
                <c:pt idx="11">
                  <c:v>all ages</c:v>
                </c:pt>
              </c:strCache>
            </c:strRef>
          </c:cat>
          <c:val>
            <c:numRef>
              <c:f>('Figures 7-12'!$T$72:$AD$72,'Figures 7-12'!$AI$72)</c:f>
              <c:numCache>
                <c:formatCode>0.000</c:formatCode>
                <c:ptCount val="12"/>
                <c:pt idx="0">
                  <c:v>44.206138993798085</c:v>
                </c:pt>
                <c:pt idx="1">
                  <c:v>13.815541828894427</c:v>
                </c:pt>
                <c:pt idx="2">
                  <c:v>14.338961675818297</c:v>
                </c:pt>
                <c:pt idx="3">
                  <c:v>19.660059464282032</c:v>
                </c:pt>
                <c:pt idx="4">
                  <c:v>11.521570621583205</c:v>
                </c:pt>
                <c:pt idx="5">
                  <c:v>18.595657090149722</c:v>
                </c:pt>
                <c:pt idx="6">
                  <c:v>20.457326950171744</c:v>
                </c:pt>
                <c:pt idx="7">
                  <c:v>19.223020766002335</c:v>
                </c:pt>
                <c:pt idx="8">
                  <c:v>12.302674286994321</c:v>
                </c:pt>
                <c:pt idx="9">
                  <c:v>17.396375566807535</c:v>
                </c:pt>
                <c:pt idx="10">
                  <c:v>42.87025730326787</c:v>
                </c:pt>
                <c:pt idx="11">
                  <c:v>18.53814491902984</c:v>
                </c:pt>
              </c:numCache>
            </c:numRef>
          </c:val>
          <c:smooth val="0"/>
          <c:extLst xmlns:c16r2="http://schemas.microsoft.com/office/drawing/2015/06/chart">
            <c:ext xmlns:c16="http://schemas.microsoft.com/office/drawing/2014/chart" uri="{C3380CC4-5D6E-409C-BE32-E72D297353CC}">
              <c16:uniqueId val="{00000002-3345-4885-B8B9-8FA94F62062A}"/>
            </c:ext>
          </c:extLst>
        </c:ser>
        <c:ser>
          <c:idx val="1"/>
          <c:order val="1"/>
          <c:tx>
            <c:strRef>
              <c:f>'Figures 7-12'!$A$73</c:f>
              <c:strCache>
                <c:ptCount val="1"/>
                <c:pt idx="0">
                  <c:v>Driver</c:v>
                </c:pt>
              </c:strCache>
            </c:strRef>
          </c:tx>
          <c:spPr>
            <a:ln>
              <a:solidFill>
                <a:srgbClr val="C00000"/>
              </a:solidFill>
              <a:prstDash val="sysDot"/>
            </a:ln>
          </c:spPr>
          <c:marker>
            <c:symbol val="square"/>
            <c:size val="5"/>
          </c:marker>
          <c:dPt>
            <c:idx val="11"/>
            <c:bubble3D val="0"/>
            <c:spPr>
              <a:ln>
                <a:noFill/>
                <a:prstDash val="sysDot"/>
              </a:ln>
            </c:spPr>
            <c:extLst xmlns:c16r2="http://schemas.microsoft.com/office/drawing/2015/06/chart">
              <c:ext xmlns:c16="http://schemas.microsoft.com/office/drawing/2014/chart" uri="{C3380CC4-5D6E-409C-BE32-E72D297353CC}">
                <c16:uniqueId val="{00000004-3345-4885-B8B9-8FA94F62062A}"/>
              </c:ext>
            </c:extLst>
          </c:dPt>
          <c:errBars>
            <c:errDir val="y"/>
            <c:errBarType val="both"/>
            <c:errValType val="cust"/>
            <c:noEndCap val="0"/>
            <c:plus>
              <c:numRef>
                <c:f>'Figures 7-12'!$T$84:$AD$84</c:f>
                <c:numCache>
                  <c:formatCode>General</c:formatCode>
                  <c:ptCount val="11"/>
                  <c:pt idx="0">
                    <c:v>1.1717098011704801</c:v>
                  </c:pt>
                  <c:pt idx="1">
                    <c:v>0.54153604606364647</c:v>
                  </c:pt>
                  <c:pt idx="2">
                    <c:v>0.3316367319557465</c:v>
                  </c:pt>
                  <c:pt idx="3">
                    <c:v>0.28869515289413505</c:v>
                  </c:pt>
                  <c:pt idx="4">
                    <c:v>0.21313394900186922</c:v>
                  </c:pt>
                  <c:pt idx="5">
                    <c:v>0.19815406253196111</c:v>
                  </c:pt>
                  <c:pt idx="6">
                    <c:v>0.23856092852036515</c:v>
                  </c:pt>
                  <c:pt idx="7">
                    <c:v>0.25003900755019848</c:v>
                  </c:pt>
                  <c:pt idx="8">
                    <c:v>0.31768878014816782</c:v>
                  </c:pt>
                  <c:pt idx="9">
                    <c:v>0.43649510429924354</c:v>
                  </c:pt>
                  <c:pt idx="10">
                    <c:v>0.6311094715511647</c:v>
                  </c:pt>
                </c:numCache>
              </c:numRef>
            </c:plus>
            <c:minus>
              <c:numRef>
                <c:f>'Figures 7-12'!$T$83:$AD$83</c:f>
                <c:numCache>
                  <c:formatCode>General</c:formatCode>
                  <c:ptCount val="11"/>
                  <c:pt idx="0">
                    <c:v>1.0217626878018917</c:v>
                  </c:pt>
                  <c:pt idx="1">
                    <c:v>0.4603124593830088</c:v>
                  </c:pt>
                  <c:pt idx="2">
                    <c:v>0.28015717059213174</c:v>
                  </c:pt>
                  <c:pt idx="3">
                    <c:v>0.2392471018490675</c:v>
                  </c:pt>
                  <c:pt idx="4">
                    <c:v>0.17293225907417997</c:v>
                  </c:pt>
                  <c:pt idx="5">
                    <c:v>0.16344682391057819</c:v>
                  </c:pt>
                  <c:pt idx="6">
                    <c:v>0.19988551556475009</c:v>
                  </c:pt>
                  <c:pt idx="7">
                    <c:v>0.20287622237010494</c:v>
                  </c:pt>
                  <c:pt idx="8">
                    <c:v>0.25489935875688541</c:v>
                  </c:pt>
                  <c:pt idx="9">
                    <c:v>0.35627485402384584</c:v>
                  </c:pt>
                  <c:pt idx="10">
                    <c:v>0.49012083581455879</c:v>
                  </c:pt>
                </c:numCache>
              </c:numRef>
            </c:minus>
            <c:spPr>
              <a:ln>
                <a:solidFill>
                  <a:schemeClr val="accent2"/>
                </a:solidFill>
              </a:ln>
            </c:spPr>
          </c:errBars>
          <c:cat>
            <c:strRef>
              <c:f>('Figures 7-12'!$T$71:$AD$71,'Figures 7-12'!$AI$71)</c:f>
              <c:strCache>
                <c:ptCount val="12"/>
                <c:pt idx="0">
                  <c:v>17-20</c:v>
                </c:pt>
                <c:pt idx="1">
                  <c:v>21-24</c:v>
                </c:pt>
                <c:pt idx="2">
                  <c:v>25-29</c:v>
                </c:pt>
                <c:pt idx="3">
                  <c:v>30-34</c:v>
                </c:pt>
                <c:pt idx="4">
                  <c:v>35-39</c:v>
                </c:pt>
                <c:pt idx="5">
                  <c:v>40-44</c:v>
                </c:pt>
                <c:pt idx="6">
                  <c:v>45-49</c:v>
                </c:pt>
                <c:pt idx="7">
                  <c:v>50-54</c:v>
                </c:pt>
                <c:pt idx="8">
                  <c:v>55-59</c:v>
                </c:pt>
                <c:pt idx="9">
                  <c:v>60-64</c:v>
                </c:pt>
                <c:pt idx="10">
                  <c:v>65-69</c:v>
                </c:pt>
                <c:pt idx="11">
                  <c:v>all ages</c:v>
                </c:pt>
              </c:strCache>
            </c:strRef>
          </c:cat>
          <c:val>
            <c:numRef>
              <c:f>('Figures 7-12'!$T$73:$AD$73,'Figures 7-12'!$AI$73)</c:f>
              <c:numCache>
                <c:formatCode>0.0</c:formatCode>
                <c:ptCount val="12"/>
                <c:pt idx="0">
                  <c:v>5.9310473328493512</c:v>
                </c:pt>
                <c:pt idx="1">
                  <c:v>2.2747111916573521</c:v>
                </c:pt>
                <c:pt idx="2">
                  <c:v>1.3370009000908794</c:v>
                </c:pt>
                <c:pt idx="3">
                  <c:v>1.0331410573258424</c:v>
                </c:pt>
                <c:pt idx="4">
                  <c:v>0.67701263156592117</c:v>
                </c:pt>
                <c:pt idx="5">
                  <c:v>0.68995573912580421</c:v>
                </c:pt>
                <c:pt idx="6">
                  <c:v>0.91275382769605562</c:v>
                </c:pt>
                <c:pt idx="7">
                  <c:v>0.79424027607261471</c:v>
                </c:pt>
                <c:pt idx="8">
                  <c:v>0.95156326080386533</c:v>
                </c:pt>
                <c:pt idx="9">
                  <c:v>1.4321500469919128</c:v>
                </c:pt>
                <c:pt idx="10">
                  <c:v>1.6150906519022077</c:v>
                </c:pt>
                <c:pt idx="11">
                  <c:v>1.3723249204811858</c:v>
                </c:pt>
              </c:numCache>
            </c:numRef>
          </c:val>
          <c:smooth val="0"/>
          <c:extLst xmlns:c16r2="http://schemas.microsoft.com/office/drawing/2015/06/chart">
            <c:ext xmlns:c16="http://schemas.microsoft.com/office/drawing/2014/chart" uri="{C3380CC4-5D6E-409C-BE32-E72D297353CC}">
              <c16:uniqueId val="{00000005-3345-4885-B8B9-8FA94F62062A}"/>
            </c:ext>
          </c:extLst>
        </c:ser>
        <c:ser>
          <c:idx val="2"/>
          <c:order val="2"/>
          <c:tx>
            <c:strRef>
              <c:f>'Figures 7-12'!$A$74</c:f>
              <c:strCache>
                <c:ptCount val="1"/>
                <c:pt idx="0">
                  <c:v>Pedestrian</c:v>
                </c:pt>
              </c:strCache>
            </c:strRef>
          </c:tx>
          <c:spPr>
            <a:ln>
              <a:solidFill>
                <a:srgbClr val="00B050"/>
              </a:solidFill>
              <a:prstDash val="sysDash"/>
            </a:ln>
          </c:spPr>
          <c:marker>
            <c:symbol val="square"/>
            <c:size val="5"/>
            <c:spPr>
              <a:solidFill>
                <a:srgbClr val="00B050"/>
              </a:solidFill>
            </c:spPr>
          </c:marker>
          <c:dPt>
            <c:idx val="11"/>
            <c:bubble3D val="0"/>
            <c:spPr>
              <a:ln>
                <a:noFill/>
                <a:prstDash val="sysDash"/>
              </a:ln>
            </c:spPr>
            <c:extLst xmlns:c16r2="http://schemas.microsoft.com/office/drawing/2015/06/chart">
              <c:ext xmlns:c16="http://schemas.microsoft.com/office/drawing/2014/chart" uri="{C3380CC4-5D6E-409C-BE32-E72D297353CC}">
                <c16:uniqueId val="{00000007-3345-4885-B8B9-8FA94F62062A}"/>
              </c:ext>
            </c:extLst>
          </c:dPt>
          <c:errBars>
            <c:errDir val="y"/>
            <c:errBarType val="both"/>
            <c:errValType val="cust"/>
            <c:noEndCap val="0"/>
            <c:plus>
              <c:numRef>
                <c:f>('Figures 7-12'!$T$86:$AD$86,'Figures 7-12'!$AI$86)</c:f>
                <c:numCache>
                  <c:formatCode>General</c:formatCode>
                  <c:ptCount val="12"/>
                  <c:pt idx="0">
                    <c:v>4.7580953409616793</c:v>
                  </c:pt>
                  <c:pt idx="1">
                    <c:v>3.7629626674251409</c:v>
                  </c:pt>
                  <c:pt idx="2">
                    <c:v>2.9309260566682811</c:v>
                  </c:pt>
                  <c:pt idx="3">
                    <c:v>2.975324464833653</c:v>
                  </c:pt>
                  <c:pt idx="4">
                    <c:v>3.1585847965808425</c:v>
                  </c:pt>
                  <c:pt idx="5">
                    <c:v>3.5692682594172371</c:v>
                  </c:pt>
                  <c:pt idx="6">
                    <c:v>4.5142797315821745</c:v>
                  </c:pt>
                  <c:pt idx="7">
                    <c:v>4.3070360766895579</c:v>
                  </c:pt>
                  <c:pt idx="8">
                    <c:v>5.2123703184425363</c:v>
                  </c:pt>
                  <c:pt idx="9">
                    <c:v>5.7547796494870802</c:v>
                  </c:pt>
                  <c:pt idx="10">
                    <c:v>7.5587575079749136</c:v>
                  </c:pt>
                  <c:pt idx="11">
                    <c:v>1.3397409613850826</c:v>
                  </c:pt>
                </c:numCache>
              </c:numRef>
            </c:plus>
            <c:minus>
              <c:numRef>
                <c:f>('Figures 7-12'!$T$85:$AD$85,'Figures 7-12'!$AI$85)</c:f>
                <c:numCache>
                  <c:formatCode>General</c:formatCode>
                  <c:ptCount val="12"/>
                  <c:pt idx="0">
                    <c:v>3.7334018834522826</c:v>
                  </c:pt>
                  <c:pt idx="1">
                    <c:v>2.7524313914861516</c:v>
                  </c:pt>
                  <c:pt idx="2">
                    <c:v>2.1717580481139072</c:v>
                  </c:pt>
                  <c:pt idx="3">
                    <c:v>2.2046563875439347</c:v>
                  </c:pt>
                  <c:pt idx="4">
                    <c:v>2.3542943250154424</c:v>
                  </c:pt>
                  <c:pt idx="5">
                    <c:v>2.7913915753865037</c:v>
                  </c:pt>
                  <c:pt idx="6">
                    <c:v>3.6306862475631991</c:v>
                  </c:pt>
                  <c:pt idx="7">
                    <c:v>3.2769430701060722</c:v>
                  </c:pt>
                  <c:pt idx="8">
                    <c:v>4.0624423266843532</c:v>
                  </c:pt>
                  <c:pt idx="9">
                    <c:v>4.5697960546007312</c:v>
                  </c:pt>
                  <c:pt idx="10">
                    <c:v>5.9853766380283773</c:v>
                  </c:pt>
                  <c:pt idx="11">
                    <c:v>1.2809698752293919</c:v>
                  </c:pt>
                </c:numCache>
              </c:numRef>
            </c:minus>
            <c:spPr>
              <a:ln w="19050">
                <a:solidFill>
                  <a:srgbClr val="92D050"/>
                </a:solidFill>
              </a:ln>
            </c:spPr>
          </c:errBars>
          <c:cat>
            <c:strRef>
              <c:f>('Figures 7-12'!$T$71:$AD$71,'Figures 7-12'!$AI$71)</c:f>
              <c:strCache>
                <c:ptCount val="12"/>
                <c:pt idx="0">
                  <c:v>17-20</c:v>
                </c:pt>
                <c:pt idx="1">
                  <c:v>21-24</c:v>
                </c:pt>
                <c:pt idx="2">
                  <c:v>25-29</c:v>
                </c:pt>
                <c:pt idx="3">
                  <c:v>30-34</c:v>
                </c:pt>
                <c:pt idx="4">
                  <c:v>35-39</c:v>
                </c:pt>
                <c:pt idx="5">
                  <c:v>40-44</c:v>
                </c:pt>
                <c:pt idx="6">
                  <c:v>45-49</c:v>
                </c:pt>
                <c:pt idx="7">
                  <c:v>50-54</c:v>
                </c:pt>
                <c:pt idx="8">
                  <c:v>55-59</c:v>
                </c:pt>
                <c:pt idx="9">
                  <c:v>60-64</c:v>
                </c:pt>
                <c:pt idx="10">
                  <c:v>65-69</c:v>
                </c:pt>
                <c:pt idx="11">
                  <c:v>all ages</c:v>
                </c:pt>
              </c:strCache>
            </c:strRef>
          </c:cat>
          <c:val>
            <c:numRef>
              <c:f>('Figures 7-12'!$T$74:$AD$74,'Figures 7-12'!$AI$74)</c:f>
              <c:numCache>
                <c:formatCode>0.000</c:formatCode>
                <c:ptCount val="12"/>
                <c:pt idx="0">
                  <c:v>12.770731733319773</c:v>
                </c:pt>
                <c:pt idx="1">
                  <c:v>7.518542195171344</c:v>
                </c:pt>
                <c:pt idx="2">
                  <c:v>6.1548569347867206</c:v>
                </c:pt>
                <c:pt idx="3">
                  <c:v>6.2480922621565114</c:v>
                </c:pt>
                <c:pt idx="4">
                  <c:v>6.7892725863261747</c:v>
                </c:pt>
                <c:pt idx="5">
                  <c:v>9.4333180228928342</c:v>
                </c:pt>
                <c:pt idx="6">
                  <c:v>13.688429028257772</c:v>
                </c:pt>
                <c:pt idx="7">
                  <c:v>10.073473005570909</c:v>
                </c:pt>
                <c:pt idx="8">
                  <c:v>13.558997439469954</c:v>
                </c:pt>
                <c:pt idx="9">
                  <c:v>16.362309621384782</c:v>
                </c:pt>
                <c:pt idx="10">
                  <c:v>21.195972338091664</c:v>
                </c:pt>
                <c:pt idx="11">
                  <c:v>21.889874414399415</c:v>
                </c:pt>
              </c:numCache>
            </c:numRef>
          </c:val>
          <c:smooth val="0"/>
          <c:extLst xmlns:c16r2="http://schemas.microsoft.com/office/drawing/2015/06/chart">
            <c:ext xmlns:c16="http://schemas.microsoft.com/office/drawing/2014/chart" uri="{C3380CC4-5D6E-409C-BE32-E72D297353CC}">
              <c16:uniqueId val="{00000008-3345-4885-B8B9-8FA94F62062A}"/>
            </c:ext>
          </c:extLst>
        </c:ser>
        <c:dLbls>
          <c:showLegendKey val="0"/>
          <c:showVal val="0"/>
          <c:showCatName val="0"/>
          <c:showSerName val="0"/>
          <c:showPercent val="0"/>
          <c:showBubbleSize val="0"/>
        </c:dLbls>
        <c:marker val="1"/>
        <c:smooth val="0"/>
        <c:axId val="226836856"/>
        <c:axId val="226837248"/>
      </c:lineChart>
      <c:catAx>
        <c:axId val="226836856"/>
        <c:scaling>
          <c:orientation val="minMax"/>
        </c:scaling>
        <c:delete val="0"/>
        <c:axPos val="b"/>
        <c:numFmt formatCode="General" sourceLinked="0"/>
        <c:majorTickMark val="out"/>
        <c:minorTickMark val="none"/>
        <c:tickLblPos val="nextTo"/>
        <c:txPr>
          <a:bodyPr/>
          <a:lstStyle/>
          <a:p>
            <a:pPr>
              <a:defRPr sz="1100"/>
            </a:pPr>
            <a:endParaRPr lang="en-US"/>
          </a:p>
        </c:txPr>
        <c:crossAx val="226837248"/>
        <c:crossesAt val="0"/>
        <c:auto val="1"/>
        <c:lblAlgn val="ctr"/>
        <c:lblOffset val="100"/>
        <c:noMultiLvlLbl val="0"/>
      </c:catAx>
      <c:valAx>
        <c:axId val="226837248"/>
        <c:scaling>
          <c:orientation val="minMax"/>
          <c:max val="80"/>
          <c:min val="0"/>
        </c:scaling>
        <c:delete val="0"/>
        <c:axPos val="l"/>
        <c:majorGridlines/>
        <c:title>
          <c:tx>
            <c:rich>
              <a:bodyPr rot="-5400000" vert="horz"/>
              <a:lstStyle/>
              <a:p>
                <a:pPr>
                  <a:defRPr sz="1100"/>
                </a:pPr>
                <a:r>
                  <a:rPr lang="fi-FI" sz="1100" b="1" i="0" u="none" strike="noStrike" baseline="0"/>
                  <a:t>F/Bn km</a:t>
                </a:r>
                <a:endParaRPr lang="fi-FI" sz="1100"/>
              </a:p>
            </c:rich>
          </c:tx>
          <c:layout>
            <c:manualLayout>
              <c:xMode val="edge"/>
              <c:yMode val="edge"/>
              <c:x val="1.7375867030994842E-2"/>
              <c:y val="0.38876113937085438"/>
            </c:manualLayout>
          </c:layout>
          <c:overlay val="0"/>
        </c:title>
        <c:numFmt formatCode="#,##0" sourceLinked="0"/>
        <c:majorTickMark val="out"/>
        <c:minorTickMark val="none"/>
        <c:tickLblPos val="nextTo"/>
        <c:txPr>
          <a:bodyPr/>
          <a:lstStyle/>
          <a:p>
            <a:pPr>
              <a:defRPr sz="1200"/>
            </a:pPr>
            <a:endParaRPr lang="en-US"/>
          </a:p>
        </c:txPr>
        <c:crossAx val="226836856"/>
        <c:crosses val="autoZero"/>
        <c:crossBetween val="between"/>
      </c:valAx>
    </c:plotArea>
    <c:plotVisOnly val="1"/>
    <c:dispBlanksAs val="gap"/>
    <c:showDLblsOverMax val="0"/>
  </c:chart>
  <c:spPr>
    <a:ln>
      <a:noFill/>
    </a:ln>
  </c:sp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99128040054251"/>
          <c:y val="7.7438707729468592E-2"/>
          <c:w val="0.84205464611868885"/>
          <c:h val="0.66623369565217505"/>
        </c:manualLayout>
      </c:layout>
      <c:lineChart>
        <c:grouping val="standard"/>
        <c:varyColors val="0"/>
        <c:ser>
          <c:idx val="0"/>
          <c:order val="0"/>
          <c:tx>
            <c:strRef>
              <c:f>'Figures 7-12'!$A$72</c:f>
              <c:strCache>
                <c:ptCount val="1"/>
                <c:pt idx="0">
                  <c:v>Cyclist</c:v>
                </c:pt>
              </c:strCache>
            </c:strRef>
          </c:tx>
          <c:spPr>
            <a:ln>
              <a:solidFill>
                <a:srgbClr val="0070C0"/>
              </a:solidFill>
            </a:ln>
          </c:spPr>
          <c:marker>
            <c:symbol val="square"/>
            <c:size val="5"/>
          </c:marker>
          <c:dPt>
            <c:idx val="11"/>
            <c:bubble3D val="0"/>
            <c:spPr>
              <a:ln>
                <a:noFill/>
              </a:ln>
            </c:spPr>
            <c:extLst xmlns:c16r2="http://schemas.microsoft.com/office/drawing/2015/06/chart">
              <c:ext xmlns:c16="http://schemas.microsoft.com/office/drawing/2014/chart" uri="{C3380CC4-5D6E-409C-BE32-E72D297353CC}">
                <c16:uniqueId val="{00000001-0686-4694-8A0D-B81C14286096}"/>
              </c:ext>
            </c:extLst>
          </c:dPt>
          <c:errBars>
            <c:errDir val="y"/>
            <c:errBarType val="both"/>
            <c:errValType val="cust"/>
            <c:noEndCap val="0"/>
            <c:plus>
              <c:numRef>
                <c:f>('Figures 7-12'!$C$82:$M$82,'Figures 7-12'!$R$82)</c:f>
                <c:numCache>
                  <c:formatCode>General</c:formatCode>
                  <c:ptCount val="12"/>
                  <c:pt idx="0">
                    <c:v>11.248564283414876</c:v>
                  </c:pt>
                  <c:pt idx="1">
                    <c:v>13.52748920483991</c:v>
                  </c:pt>
                  <c:pt idx="2">
                    <c:v>6.6007936141272303</c:v>
                  </c:pt>
                  <c:pt idx="3">
                    <c:v>7.0921894380986039</c:v>
                  </c:pt>
                  <c:pt idx="4">
                    <c:v>7.2274738491391517</c:v>
                  </c:pt>
                  <c:pt idx="5">
                    <c:v>5.8217139647449372</c:v>
                  </c:pt>
                  <c:pt idx="6">
                    <c:v>6.0359545893231736</c:v>
                  </c:pt>
                  <c:pt idx="7">
                    <c:v>8.5482890925491084</c:v>
                  </c:pt>
                  <c:pt idx="8">
                    <c:v>13.070377076346873</c:v>
                  </c:pt>
                  <c:pt idx="9">
                    <c:v>16.151681562571547</c:v>
                  </c:pt>
                  <c:pt idx="10">
                    <c:v>20.598364761341109</c:v>
                  </c:pt>
                  <c:pt idx="11">
                    <c:v>2.4193859229530439</c:v>
                  </c:pt>
                </c:numCache>
              </c:numRef>
            </c:plus>
            <c:minus>
              <c:numRef>
                <c:f>('Figures 7-12'!$C$81:$M$81,'Figures 7-12'!$R$81)</c:f>
                <c:numCache>
                  <c:formatCode>General</c:formatCode>
                  <c:ptCount val="12"/>
                  <c:pt idx="0">
                    <c:v>8.2277992579730892</c:v>
                  </c:pt>
                  <c:pt idx="1">
                    <c:v>9.7497152510616552</c:v>
                  </c:pt>
                  <c:pt idx="2">
                    <c:v>4.9984054131132325</c:v>
                  </c:pt>
                  <c:pt idx="3">
                    <c:v>5.3438049547683928</c:v>
                  </c:pt>
                  <c:pt idx="4">
                    <c:v>5.6329834386211299</c:v>
                  </c:pt>
                  <c:pt idx="5">
                    <c:v>4.609904567133464</c:v>
                  </c:pt>
                  <c:pt idx="6">
                    <c:v>4.5923644963197727</c:v>
                  </c:pt>
                  <c:pt idx="7">
                    <c:v>6.5880960030723372</c:v>
                  </c:pt>
                  <c:pt idx="8">
                    <c:v>10.647745381978744</c:v>
                  </c:pt>
                  <c:pt idx="9">
                    <c:v>12.543427129688371</c:v>
                  </c:pt>
                  <c:pt idx="10">
                    <c:v>14.845932457940943</c:v>
                  </c:pt>
                  <c:pt idx="11">
                    <c:v>2.263016531321437</c:v>
                  </c:pt>
                </c:numCache>
              </c:numRef>
            </c:minus>
            <c:spPr>
              <a:ln w="15875">
                <a:solidFill>
                  <a:srgbClr val="0070C0"/>
                </a:solidFill>
              </a:ln>
            </c:spPr>
          </c:errBars>
          <c:cat>
            <c:strRef>
              <c:f>('Figures 7-12'!$C$71:$M$71,'Figures 7-12'!$R$71)</c:f>
              <c:strCache>
                <c:ptCount val="12"/>
                <c:pt idx="0">
                  <c:v>17-20</c:v>
                </c:pt>
                <c:pt idx="1">
                  <c:v>21-24</c:v>
                </c:pt>
                <c:pt idx="2">
                  <c:v>25-29</c:v>
                </c:pt>
                <c:pt idx="3">
                  <c:v>30-34</c:v>
                </c:pt>
                <c:pt idx="4">
                  <c:v>35-39</c:v>
                </c:pt>
                <c:pt idx="5">
                  <c:v>40-44</c:v>
                </c:pt>
                <c:pt idx="6">
                  <c:v>45-49</c:v>
                </c:pt>
                <c:pt idx="7">
                  <c:v>50-54</c:v>
                </c:pt>
                <c:pt idx="8">
                  <c:v>55-59</c:v>
                </c:pt>
                <c:pt idx="9">
                  <c:v>60-64</c:v>
                </c:pt>
                <c:pt idx="10">
                  <c:v>65-69</c:v>
                </c:pt>
                <c:pt idx="11">
                  <c:v>all ages</c:v>
                </c:pt>
              </c:strCache>
            </c:strRef>
          </c:cat>
          <c:val>
            <c:numRef>
              <c:f>('Figures 7-12'!$C$72:$M$72,'Figures 7-12'!$R$72)</c:f>
              <c:numCache>
                <c:formatCode>0.000</c:formatCode>
                <c:ptCount val="12"/>
                <c:pt idx="0">
                  <c:v>22.475058265146739</c:v>
                </c:pt>
                <c:pt idx="1">
                  <c:v>25.590862447226691</c:v>
                </c:pt>
                <c:pt idx="2">
                  <c:v>15.133644948723418</c:v>
                </c:pt>
                <c:pt idx="3">
                  <c:v>15.927538850520094</c:v>
                </c:pt>
                <c:pt idx="4">
                  <c:v>18.800908881622881</c:v>
                </c:pt>
                <c:pt idx="5">
                  <c:v>16.325022733805792</c:v>
                </c:pt>
                <c:pt idx="6">
                  <c:v>14.117138685574426</c:v>
                </c:pt>
                <c:pt idx="7">
                  <c:v>21.13967684284307</c:v>
                </c:pt>
                <c:pt idx="8">
                  <c:v>42.432897152638425</c:v>
                </c:pt>
                <c:pt idx="9">
                  <c:v>41.334239272458291</c:v>
                </c:pt>
                <c:pt idx="10">
                  <c:v>38.967313982899633</c:v>
                </c:pt>
                <c:pt idx="11">
                  <c:v>26.185358184373381</c:v>
                </c:pt>
              </c:numCache>
            </c:numRef>
          </c:val>
          <c:smooth val="0"/>
          <c:extLst xmlns:c16r2="http://schemas.microsoft.com/office/drawing/2015/06/chart">
            <c:ext xmlns:c16="http://schemas.microsoft.com/office/drawing/2014/chart" uri="{C3380CC4-5D6E-409C-BE32-E72D297353CC}">
              <c16:uniqueId val="{00000002-0686-4694-8A0D-B81C14286096}"/>
            </c:ext>
          </c:extLst>
        </c:ser>
        <c:ser>
          <c:idx val="1"/>
          <c:order val="1"/>
          <c:tx>
            <c:strRef>
              <c:f>'Figures 7-12'!$A$73</c:f>
              <c:strCache>
                <c:ptCount val="1"/>
                <c:pt idx="0">
                  <c:v>Driver</c:v>
                </c:pt>
              </c:strCache>
            </c:strRef>
          </c:tx>
          <c:spPr>
            <a:ln>
              <a:solidFill>
                <a:srgbClr val="C00000"/>
              </a:solidFill>
              <a:prstDash val="sysDot"/>
            </a:ln>
          </c:spPr>
          <c:marker>
            <c:symbol val="square"/>
            <c:size val="5"/>
          </c:marker>
          <c:dPt>
            <c:idx val="11"/>
            <c:bubble3D val="0"/>
            <c:spPr>
              <a:ln>
                <a:noFill/>
                <a:prstDash val="sysDot"/>
              </a:ln>
            </c:spPr>
            <c:extLst xmlns:c16r2="http://schemas.microsoft.com/office/drawing/2015/06/chart">
              <c:ext xmlns:c16="http://schemas.microsoft.com/office/drawing/2014/chart" uri="{C3380CC4-5D6E-409C-BE32-E72D297353CC}">
                <c16:uniqueId val="{00000004-0686-4694-8A0D-B81C14286096}"/>
              </c:ext>
            </c:extLst>
          </c:dPt>
          <c:errBars>
            <c:errDir val="y"/>
            <c:errBarType val="both"/>
            <c:errValType val="cust"/>
            <c:noEndCap val="0"/>
            <c:plus>
              <c:numRef>
                <c:f>'Figures 7-12'!$C$84:$M$84</c:f>
                <c:numCache>
                  <c:formatCode>General</c:formatCode>
                  <c:ptCount val="11"/>
                  <c:pt idx="0">
                    <c:v>1.9247482092036563</c:v>
                  </c:pt>
                  <c:pt idx="1">
                    <c:v>0.91634592256151493</c:v>
                  </c:pt>
                  <c:pt idx="2">
                    <c:v>0.4467736015086694</c:v>
                  </c:pt>
                  <c:pt idx="3">
                    <c:v>0.32760044484677575</c:v>
                  </c:pt>
                  <c:pt idx="4">
                    <c:v>0.24139866484475681</c:v>
                  </c:pt>
                  <c:pt idx="5">
                    <c:v>0.19151901783320913</c:v>
                  </c:pt>
                  <c:pt idx="6">
                    <c:v>0.18868558772475885</c:v>
                  </c:pt>
                  <c:pt idx="7">
                    <c:v>0.20891183743425534</c:v>
                  </c:pt>
                  <c:pt idx="8">
                    <c:v>0.20423022898267607</c:v>
                  </c:pt>
                  <c:pt idx="9">
                    <c:v>0.23099624065795687</c:v>
                  </c:pt>
                  <c:pt idx="10">
                    <c:v>0.33183209329018393</c:v>
                  </c:pt>
                </c:numCache>
              </c:numRef>
            </c:plus>
            <c:minus>
              <c:numRef>
                <c:f>'Figures 7-12'!$C$83:$M$83</c:f>
                <c:numCache>
                  <c:formatCode>General</c:formatCode>
                  <c:ptCount val="11"/>
                  <c:pt idx="0">
                    <c:v>1.7925508984465708</c:v>
                  </c:pt>
                  <c:pt idx="1">
                    <c:v>0.84679413625563349</c:v>
                  </c:pt>
                  <c:pt idx="2">
                    <c:v>0.4099798406830133</c:v>
                  </c:pt>
                  <c:pt idx="3">
                    <c:v>0.29736460136281906</c:v>
                  </c:pt>
                  <c:pt idx="4">
                    <c:v>0.21667719555365439</c:v>
                  </c:pt>
                  <c:pt idx="5">
                    <c:v>0.17016354901072805</c:v>
                  </c:pt>
                  <c:pt idx="6">
                    <c:v>0.16770887654737554</c:v>
                  </c:pt>
                  <c:pt idx="7">
                    <c:v>0.18472951242228342</c:v>
                  </c:pt>
                  <c:pt idx="8">
                    <c:v>0.1759870820740882</c:v>
                  </c:pt>
                  <c:pt idx="9">
                    <c:v>0.19991028370524622</c:v>
                  </c:pt>
                  <c:pt idx="10">
                    <c:v>0.28260234068949264</c:v>
                  </c:pt>
                </c:numCache>
              </c:numRef>
            </c:minus>
          </c:errBars>
          <c:cat>
            <c:strRef>
              <c:f>('Figures 7-12'!$C$71:$M$71,'Figures 7-12'!$R$71)</c:f>
              <c:strCache>
                <c:ptCount val="12"/>
                <c:pt idx="0">
                  <c:v>17-20</c:v>
                </c:pt>
                <c:pt idx="1">
                  <c:v>21-24</c:v>
                </c:pt>
                <c:pt idx="2">
                  <c:v>25-29</c:v>
                </c:pt>
                <c:pt idx="3">
                  <c:v>30-34</c:v>
                </c:pt>
                <c:pt idx="4">
                  <c:v>35-39</c:v>
                </c:pt>
                <c:pt idx="5">
                  <c:v>40-44</c:v>
                </c:pt>
                <c:pt idx="6">
                  <c:v>45-49</c:v>
                </c:pt>
                <c:pt idx="7">
                  <c:v>50-54</c:v>
                </c:pt>
                <c:pt idx="8">
                  <c:v>55-59</c:v>
                </c:pt>
                <c:pt idx="9">
                  <c:v>60-64</c:v>
                </c:pt>
                <c:pt idx="10">
                  <c:v>65-69</c:v>
                </c:pt>
                <c:pt idx="11">
                  <c:v>all ages</c:v>
                </c:pt>
              </c:strCache>
            </c:strRef>
          </c:cat>
          <c:val>
            <c:numRef>
              <c:f>('Figures 7-12'!$C$73:$M$73,'Figures 7-12'!$R$73)</c:f>
              <c:numCache>
                <c:formatCode>0.0</c:formatCode>
                <c:ptCount val="12"/>
                <c:pt idx="0">
                  <c:v>19.509242715106421</c:v>
                </c:pt>
                <c:pt idx="1">
                  <c:v>8.3337809964921785</c:v>
                </c:pt>
                <c:pt idx="2">
                  <c:v>3.7160540613833217</c:v>
                </c:pt>
                <c:pt idx="3">
                  <c:v>2.4024210145663094</c:v>
                </c:pt>
                <c:pt idx="4">
                  <c:v>1.5759394901569934</c:v>
                </c:pt>
                <c:pt idx="5">
                  <c:v>1.1355745118749243</c:v>
                </c:pt>
                <c:pt idx="6">
                  <c:v>1.122584271001025</c:v>
                </c:pt>
                <c:pt idx="7">
                  <c:v>1.1870071524546641</c:v>
                </c:pt>
                <c:pt idx="8">
                  <c:v>0.94433891099565903</c:v>
                </c:pt>
                <c:pt idx="9">
                  <c:v>1.1027589838105738</c:v>
                </c:pt>
                <c:pt idx="10">
                  <c:v>1.4121003440796098</c:v>
                </c:pt>
                <c:pt idx="11" formatCode="0.000">
                  <c:v>2.4080938168476558</c:v>
                </c:pt>
              </c:numCache>
            </c:numRef>
          </c:val>
          <c:smooth val="0"/>
          <c:extLst xmlns:c16r2="http://schemas.microsoft.com/office/drawing/2015/06/chart">
            <c:ext xmlns:c16="http://schemas.microsoft.com/office/drawing/2014/chart" uri="{C3380CC4-5D6E-409C-BE32-E72D297353CC}">
              <c16:uniqueId val="{00000005-0686-4694-8A0D-B81C14286096}"/>
            </c:ext>
          </c:extLst>
        </c:ser>
        <c:ser>
          <c:idx val="2"/>
          <c:order val="2"/>
          <c:tx>
            <c:strRef>
              <c:f>'Figures 7-12'!$A$74</c:f>
              <c:strCache>
                <c:ptCount val="1"/>
                <c:pt idx="0">
                  <c:v>Pedestrian</c:v>
                </c:pt>
              </c:strCache>
            </c:strRef>
          </c:tx>
          <c:spPr>
            <a:ln>
              <a:solidFill>
                <a:srgbClr val="00B050"/>
              </a:solidFill>
              <a:prstDash val="sysDash"/>
            </a:ln>
          </c:spPr>
          <c:marker>
            <c:symbol val="square"/>
            <c:size val="5"/>
            <c:spPr>
              <a:solidFill>
                <a:srgbClr val="00B050"/>
              </a:solidFill>
            </c:spPr>
          </c:marker>
          <c:dPt>
            <c:idx val="11"/>
            <c:bubble3D val="0"/>
            <c:spPr>
              <a:ln>
                <a:noFill/>
                <a:prstDash val="sysDash"/>
              </a:ln>
            </c:spPr>
            <c:extLst xmlns:c16r2="http://schemas.microsoft.com/office/drawing/2015/06/chart">
              <c:ext xmlns:c16="http://schemas.microsoft.com/office/drawing/2014/chart" uri="{C3380CC4-5D6E-409C-BE32-E72D297353CC}">
                <c16:uniqueId val="{00000007-0686-4694-8A0D-B81C14286096}"/>
              </c:ext>
            </c:extLst>
          </c:dPt>
          <c:errBars>
            <c:errDir val="y"/>
            <c:errBarType val="both"/>
            <c:errValType val="cust"/>
            <c:noEndCap val="0"/>
            <c:plus>
              <c:numRef>
                <c:f>('Figures 7-12'!$C$86:$M$86,'Figures 7-12'!$R$86)</c:f>
                <c:numCache>
                  <c:formatCode>General</c:formatCode>
                  <c:ptCount val="12"/>
                  <c:pt idx="0">
                    <c:v>7.1089594835575696</c:v>
                  </c:pt>
                  <c:pt idx="1">
                    <c:v>6.5977227855841889</c:v>
                  </c:pt>
                  <c:pt idx="2">
                    <c:v>6.0838364316359836</c:v>
                  </c:pt>
                  <c:pt idx="3">
                    <c:v>6.4516996075909425</c:v>
                  </c:pt>
                  <c:pt idx="4">
                    <c:v>6.9731435919599107</c:v>
                  </c:pt>
                  <c:pt idx="5">
                    <c:v>6.8412279807324872</c:v>
                  </c:pt>
                  <c:pt idx="6">
                    <c:v>8.4298334089302145</c:v>
                  </c:pt>
                  <c:pt idx="7">
                    <c:v>8.8544370214554391</c:v>
                  </c:pt>
                  <c:pt idx="8">
                    <c:v>9.1443070602949774</c:v>
                  </c:pt>
                  <c:pt idx="9">
                    <c:v>8.9470241495638092</c:v>
                  </c:pt>
                  <c:pt idx="10">
                    <c:v>11.219358419964585</c:v>
                  </c:pt>
                  <c:pt idx="11">
                    <c:v>1.9526864703359905</c:v>
                  </c:pt>
                </c:numCache>
              </c:numRef>
            </c:plus>
            <c:minus>
              <c:numRef>
                <c:f>('Figures 7-12'!$C$85:$M$85,'Figures 7-12'!$R$85)</c:f>
                <c:numCache>
                  <c:formatCode>General</c:formatCode>
                  <c:ptCount val="12"/>
                  <c:pt idx="0">
                    <c:v>6.143716944786437</c:v>
                  </c:pt>
                  <c:pt idx="1">
                    <c:v>5.6722504439273926</c:v>
                  </c:pt>
                  <c:pt idx="2">
                    <c:v>5.2001338132306927</c:v>
                  </c:pt>
                  <c:pt idx="3">
                    <c:v>5.5552912920838153</c:v>
                  </c:pt>
                  <c:pt idx="4">
                    <c:v>6.0263419060751069</c:v>
                  </c:pt>
                  <c:pt idx="5">
                    <c:v>5.8625688406924041</c:v>
                  </c:pt>
                  <c:pt idx="6">
                    <c:v>7.3953395467090317</c:v>
                  </c:pt>
                  <c:pt idx="7">
                    <c:v>7.7756851208012776</c:v>
                  </c:pt>
                  <c:pt idx="8">
                    <c:v>7.9137262732266294</c:v>
                  </c:pt>
                  <c:pt idx="9">
                    <c:v>7.811054250064295</c:v>
                  </c:pt>
                  <c:pt idx="10">
                    <c:v>9.783584470441653</c:v>
                  </c:pt>
                  <c:pt idx="11">
                    <c:v>1.889824755865952</c:v>
                  </c:pt>
                </c:numCache>
              </c:numRef>
            </c:minus>
            <c:spPr>
              <a:ln w="19050">
                <a:solidFill>
                  <a:srgbClr val="92D050"/>
                </a:solidFill>
              </a:ln>
            </c:spPr>
          </c:errBars>
          <c:cat>
            <c:strRef>
              <c:f>('Figures 7-12'!$C$71:$M$71,'Figures 7-12'!$R$71)</c:f>
              <c:strCache>
                <c:ptCount val="12"/>
                <c:pt idx="0">
                  <c:v>17-20</c:v>
                </c:pt>
                <c:pt idx="1">
                  <c:v>21-24</c:v>
                </c:pt>
                <c:pt idx="2">
                  <c:v>25-29</c:v>
                </c:pt>
                <c:pt idx="3">
                  <c:v>30-34</c:v>
                </c:pt>
                <c:pt idx="4">
                  <c:v>35-39</c:v>
                </c:pt>
                <c:pt idx="5">
                  <c:v>40-44</c:v>
                </c:pt>
                <c:pt idx="6">
                  <c:v>45-49</c:v>
                </c:pt>
                <c:pt idx="7">
                  <c:v>50-54</c:v>
                </c:pt>
                <c:pt idx="8">
                  <c:v>55-59</c:v>
                </c:pt>
                <c:pt idx="9">
                  <c:v>60-64</c:v>
                </c:pt>
                <c:pt idx="10">
                  <c:v>65-69</c:v>
                </c:pt>
                <c:pt idx="11">
                  <c:v>all ages</c:v>
                </c:pt>
              </c:strCache>
            </c:strRef>
          </c:cat>
          <c:val>
            <c:numRef>
              <c:f>('Figures 7-12'!$C$74:$M$74,'Figures 7-12'!$R$74)</c:f>
              <c:numCache>
                <c:formatCode>0.000</c:formatCode>
                <c:ptCount val="12"/>
                <c:pt idx="0">
                  <c:v>33.585522970512258</c:v>
                </c:pt>
                <c:pt idx="1">
                  <c:v>30.001213786970254</c:v>
                </c:pt>
                <c:pt idx="2">
                  <c:v>26.547289754352608</c:v>
                </c:pt>
                <c:pt idx="3">
                  <c:v>29.667881053679782</c:v>
                </c:pt>
                <c:pt idx="4">
                  <c:v>32.943875236049266</c:v>
                </c:pt>
                <c:pt idx="5">
                  <c:v>30.396330766637757</c:v>
                </c:pt>
                <c:pt idx="6">
                  <c:v>44.790418794429399</c:v>
                </c:pt>
                <c:pt idx="7">
                  <c:v>47.441022999637426</c:v>
                </c:pt>
                <c:pt idx="8">
                  <c:v>43.654246202189839</c:v>
                </c:pt>
                <c:pt idx="9">
                  <c:v>45.705242379716061</c:v>
                </c:pt>
                <c:pt idx="10">
                  <c:v>56.790978249511177</c:v>
                </c:pt>
                <c:pt idx="11">
                  <c:v>44.065419090242834</c:v>
                </c:pt>
              </c:numCache>
            </c:numRef>
          </c:val>
          <c:smooth val="0"/>
          <c:extLst xmlns:c16r2="http://schemas.microsoft.com/office/drawing/2015/06/chart">
            <c:ext xmlns:c16="http://schemas.microsoft.com/office/drawing/2014/chart" uri="{C3380CC4-5D6E-409C-BE32-E72D297353CC}">
              <c16:uniqueId val="{00000008-0686-4694-8A0D-B81C14286096}"/>
            </c:ext>
          </c:extLst>
        </c:ser>
        <c:dLbls>
          <c:showLegendKey val="0"/>
          <c:showVal val="0"/>
          <c:showCatName val="0"/>
          <c:showSerName val="0"/>
          <c:showPercent val="0"/>
          <c:showBubbleSize val="0"/>
        </c:dLbls>
        <c:marker val="1"/>
        <c:smooth val="0"/>
        <c:axId val="226838032"/>
        <c:axId val="226838424"/>
      </c:lineChart>
      <c:catAx>
        <c:axId val="226838032"/>
        <c:scaling>
          <c:orientation val="minMax"/>
        </c:scaling>
        <c:delete val="0"/>
        <c:axPos val="b"/>
        <c:numFmt formatCode="General" sourceLinked="0"/>
        <c:majorTickMark val="out"/>
        <c:minorTickMark val="none"/>
        <c:tickLblPos val="nextTo"/>
        <c:txPr>
          <a:bodyPr/>
          <a:lstStyle/>
          <a:p>
            <a:pPr>
              <a:defRPr sz="1100"/>
            </a:pPr>
            <a:endParaRPr lang="en-US"/>
          </a:p>
        </c:txPr>
        <c:crossAx val="226838424"/>
        <c:crossesAt val="0"/>
        <c:auto val="1"/>
        <c:lblAlgn val="ctr"/>
        <c:lblOffset val="100"/>
        <c:noMultiLvlLbl val="0"/>
      </c:catAx>
      <c:valAx>
        <c:axId val="226838424"/>
        <c:scaling>
          <c:orientation val="minMax"/>
          <c:min val="0"/>
        </c:scaling>
        <c:delete val="0"/>
        <c:axPos val="l"/>
        <c:majorGridlines/>
        <c:title>
          <c:tx>
            <c:rich>
              <a:bodyPr rot="-5400000" vert="horz"/>
              <a:lstStyle/>
              <a:p>
                <a:pPr>
                  <a:defRPr sz="1100"/>
                </a:pPr>
                <a:r>
                  <a:rPr lang="fi-FI" sz="1100" b="1" i="0" u="none" strike="noStrike" baseline="0">
                    <a:effectLst/>
                  </a:rPr>
                  <a:t>F/Bn km</a:t>
                </a:r>
                <a:endParaRPr lang="fi-FI" sz="1100"/>
              </a:p>
            </c:rich>
          </c:tx>
          <c:layout>
            <c:manualLayout>
              <c:xMode val="edge"/>
              <c:yMode val="edge"/>
              <c:x val="1.2143257963149438E-2"/>
              <c:y val="0.42022623278285054"/>
            </c:manualLayout>
          </c:layout>
          <c:overlay val="0"/>
        </c:title>
        <c:numFmt formatCode="#,##0" sourceLinked="0"/>
        <c:majorTickMark val="out"/>
        <c:minorTickMark val="none"/>
        <c:tickLblPos val="nextTo"/>
        <c:txPr>
          <a:bodyPr/>
          <a:lstStyle/>
          <a:p>
            <a:pPr>
              <a:defRPr sz="1200"/>
            </a:pPr>
            <a:endParaRPr lang="en-US"/>
          </a:p>
        </c:txPr>
        <c:crossAx val="226838032"/>
        <c:crosses val="autoZero"/>
        <c:crossBetween val="between"/>
      </c:valAx>
    </c:plotArea>
    <c:legend>
      <c:legendPos val="b"/>
      <c:layout>
        <c:manualLayout>
          <c:xMode val="edge"/>
          <c:yMode val="edge"/>
          <c:x val="0.25803943758573344"/>
          <c:y val="0.86386020531400964"/>
          <c:w val="0.72280986938098635"/>
          <c:h val="7.8621678743961351E-2"/>
        </c:manualLayout>
      </c:layout>
      <c:overlay val="0"/>
      <c:txPr>
        <a:bodyPr/>
        <a:lstStyle/>
        <a:p>
          <a:pPr>
            <a:defRPr sz="1200"/>
          </a:pPr>
          <a:endParaRPr lang="en-US"/>
        </a:p>
      </c:txPr>
    </c:legend>
    <c:plotVisOnly val="1"/>
    <c:dispBlanksAs val="gap"/>
    <c:showDLblsOverMax val="0"/>
  </c:chart>
  <c:spPr>
    <a:ln>
      <a:noFill/>
    </a:ln>
  </c:sp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444164798403218"/>
          <c:y val="0.2445141065830721"/>
          <c:w val="0.75088380493335494"/>
          <c:h val="0.54436416338385585"/>
        </c:manualLayout>
      </c:layout>
      <c:barChart>
        <c:barDir val="col"/>
        <c:grouping val="clustered"/>
        <c:varyColors val="0"/>
        <c:ser>
          <c:idx val="0"/>
          <c:order val="0"/>
          <c:tx>
            <c:strRef>
              <c:f>Sheet1!$C$19</c:f>
              <c:strCache>
                <c:ptCount val="1"/>
                <c:pt idx="0">
                  <c:v>Men</c:v>
                </c:pt>
              </c:strCache>
            </c:strRef>
          </c:tx>
          <c:spPr>
            <a:solidFill>
              <a:srgbClr val="0070C0"/>
            </a:solidFill>
            <a:ln w="62838">
              <a:noFill/>
              <a:prstDash val="solid"/>
            </a:ln>
          </c:spPr>
          <c:invertIfNegative val="0"/>
          <c:cat>
            <c:strRef>
              <c:f>Sheet1!$D$18:$H$18</c:f>
              <c:strCache>
                <c:ptCount val="5"/>
                <c:pt idx="0">
                  <c:v>65-69</c:v>
                </c:pt>
                <c:pt idx="1">
                  <c:v>70-74</c:v>
                </c:pt>
                <c:pt idx="2">
                  <c:v>75-79</c:v>
                </c:pt>
                <c:pt idx="3">
                  <c:v>80-84</c:v>
                </c:pt>
                <c:pt idx="4">
                  <c:v>85+</c:v>
                </c:pt>
              </c:strCache>
            </c:strRef>
          </c:cat>
          <c:val>
            <c:numRef>
              <c:f>Sheet1!$D$19:$H$19</c:f>
              <c:numCache>
                <c:formatCode>General</c:formatCode>
                <c:ptCount val="5"/>
                <c:pt idx="0">
                  <c:v>73</c:v>
                </c:pt>
                <c:pt idx="1">
                  <c:v>76</c:v>
                </c:pt>
                <c:pt idx="2">
                  <c:v>80</c:v>
                </c:pt>
                <c:pt idx="3">
                  <c:v>85</c:v>
                </c:pt>
                <c:pt idx="4">
                  <c:v>85</c:v>
                </c:pt>
              </c:numCache>
            </c:numRef>
          </c:val>
          <c:extLst xmlns:c16r2="http://schemas.microsoft.com/office/drawing/2015/06/chart">
            <c:ext xmlns:c16="http://schemas.microsoft.com/office/drawing/2014/chart" uri="{C3380CC4-5D6E-409C-BE32-E72D297353CC}">
              <c16:uniqueId val="{00000000-20D7-4198-ADE6-2EF8D6823DB9}"/>
            </c:ext>
          </c:extLst>
        </c:ser>
        <c:ser>
          <c:idx val="1"/>
          <c:order val="1"/>
          <c:tx>
            <c:strRef>
              <c:f>Sheet1!$C$20</c:f>
              <c:strCache>
                <c:ptCount val="1"/>
                <c:pt idx="0">
                  <c:v>Women</c:v>
                </c:pt>
              </c:strCache>
            </c:strRef>
          </c:tx>
          <c:spPr>
            <a:solidFill>
              <a:srgbClr val="FF0000"/>
            </a:solidFill>
            <a:ln w="62838">
              <a:noFill/>
              <a:prstDash val="solid"/>
            </a:ln>
          </c:spPr>
          <c:invertIfNegative val="0"/>
          <c:cat>
            <c:strRef>
              <c:f>Sheet1!$D$18:$H$18</c:f>
              <c:strCache>
                <c:ptCount val="5"/>
                <c:pt idx="0">
                  <c:v>65-69</c:v>
                </c:pt>
                <c:pt idx="1">
                  <c:v>70-74</c:v>
                </c:pt>
                <c:pt idx="2">
                  <c:v>75-79</c:v>
                </c:pt>
                <c:pt idx="3">
                  <c:v>80-84</c:v>
                </c:pt>
                <c:pt idx="4">
                  <c:v>85+</c:v>
                </c:pt>
              </c:strCache>
            </c:strRef>
          </c:cat>
          <c:val>
            <c:numRef>
              <c:f>Sheet1!$D$20:$H$20</c:f>
              <c:numCache>
                <c:formatCode>General</c:formatCode>
                <c:ptCount val="5"/>
                <c:pt idx="0">
                  <c:v>82</c:v>
                </c:pt>
                <c:pt idx="1">
                  <c:v>84</c:v>
                </c:pt>
                <c:pt idx="2">
                  <c:v>89</c:v>
                </c:pt>
                <c:pt idx="3">
                  <c:v>84</c:v>
                </c:pt>
                <c:pt idx="4">
                  <c:v>83</c:v>
                </c:pt>
              </c:numCache>
            </c:numRef>
          </c:val>
          <c:extLst xmlns:c16r2="http://schemas.microsoft.com/office/drawing/2015/06/chart">
            <c:ext xmlns:c16="http://schemas.microsoft.com/office/drawing/2014/chart" uri="{C3380CC4-5D6E-409C-BE32-E72D297353CC}">
              <c16:uniqueId val="{00000001-20D7-4198-ADE6-2EF8D6823DB9}"/>
            </c:ext>
          </c:extLst>
        </c:ser>
        <c:dLbls>
          <c:showLegendKey val="0"/>
          <c:showVal val="0"/>
          <c:showCatName val="0"/>
          <c:showSerName val="0"/>
          <c:showPercent val="0"/>
          <c:showBubbleSize val="0"/>
        </c:dLbls>
        <c:gapWidth val="150"/>
        <c:axId val="227039104"/>
        <c:axId val="227041064"/>
      </c:barChart>
      <c:catAx>
        <c:axId val="227039104"/>
        <c:scaling>
          <c:orientation val="minMax"/>
        </c:scaling>
        <c:delete val="0"/>
        <c:axPos val="b"/>
        <c:title>
          <c:tx>
            <c:rich>
              <a:bodyPr/>
              <a:lstStyle/>
              <a:p>
                <a:pPr>
                  <a:defRPr sz="2400" b="1" i="0" u="none" strike="noStrike" baseline="0">
                    <a:solidFill>
                      <a:srgbClr val="000000"/>
                    </a:solidFill>
                    <a:latin typeface="+mn-lt"/>
                    <a:ea typeface="HelveticaNeue LT 55 Roman"/>
                    <a:cs typeface="Arial" panose="020B0604020202020204" pitchFamily="34" charset="0"/>
                  </a:defRPr>
                </a:pPr>
                <a:r>
                  <a:rPr lang="en-GB" sz="2400">
                    <a:latin typeface="+mn-lt"/>
                    <a:cs typeface="Arial" panose="020B0604020202020204" pitchFamily="34" charset="0"/>
                  </a:rPr>
                  <a:t>Age group</a:t>
                </a:r>
              </a:p>
            </c:rich>
          </c:tx>
          <c:layout>
            <c:manualLayout>
              <c:xMode val="edge"/>
              <c:yMode val="edge"/>
              <c:x val="0.45303944459041318"/>
              <c:y val="0.8993737803565931"/>
            </c:manualLayout>
          </c:layout>
          <c:overlay val="0"/>
          <c:spPr>
            <a:noFill/>
            <a:ln w="41892">
              <a:noFill/>
            </a:ln>
          </c:spPr>
        </c:title>
        <c:numFmt formatCode="General" sourceLinked="1"/>
        <c:majorTickMark val="out"/>
        <c:minorTickMark val="none"/>
        <c:tickLblPos val="nextTo"/>
        <c:spPr>
          <a:ln w="5236">
            <a:solidFill>
              <a:srgbClr val="000000"/>
            </a:solidFill>
            <a:prstDash val="solid"/>
          </a:ln>
        </c:spPr>
        <c:txPr>
          <a:bodyPr rot="0" vert="horz"/>
          <a:lstStyle/>
          <a:p>
            <a:pPr>
              <a:defRPr sz="2400" b="0" i="0" u="none" strike="noStrike" baseline="0">
                <a:solidFill>
                  <a:srgbClr val="000000"/>
                </a:solidFill>
                <a:latin typeface="+mn-lt"/>
                <a:ea typeface="HelveticaNeue LT 55 Roman"/>
                <a:cs typeface="Arial" panose="020B0604020202020204" pitchFamily="34" charset="0"/>
              </a:defRPr>
            </a:pPr>
            <a:endParaRPr lang="en-US"/>
          </a:p>
        </c:txPr>
        <c:crossAx val="227041064"/>
        <c:crossesAt val="0"/>
        <c:auto val="0"/>
        <c:lblAlgn val="ctr"/>
        <c:lblOffset val="100"/>
        <c:noMultiLvlLbl val="0"/>
      </c:catAx>
      <c:valAx>
        <c:axId val="227041064"/>
        <c:scaling>
          <c:orientation val="minMax"/>
          <c:max val="100"/>
        </c:scaling>
        <c:delete val="0"/>
        <c:axPos val="l"/>
        <c:majorGridlines>
          <c:spPr>
            <a:ln w="5236">
              <a:solidFill>
                <a:srgbClr val="000000"/>
              </a:solidFill>
              <a:prstDash val="solid"/>
            </a:ln>
          </c:spPr>
        </c:majorGridlines>
        <c:title>
          <c:tx>
            <c:rich>
              <a:bodyPr/>
              <a:lstStyle/>
              <a:p>
                <a:pPr>
                  <a:defRPr sz="2400" b="1" i="0" u="none" strike="noStrike" baseline="0">
                    <a:solidFill>
                      <a:srgbClr val="000000"/>
                    </a:solidFill>
                    <a:latin typeface="+mn-lt"/>
                    <a:ea typeface="HelveticaNeue LT 55 Roman"/>
                    <a:cs typeface="Arial" panose="020B0604020202020204" pitchFamily="34" charset="0"/>
                  </a:defRPr>
                </a:pPr>
                <a:r>
                  <a:rPr lang="en-US" sz="2400">
                    <a:latin typeface="+mn-lt"/>
                    <a:cs typeface="Arial" panose="020B0604020202020204" pitchFamily="34" charset="0"/>
                  </a:rPr>
                  <a:t>Prevalence (%)</a:t>
                </a:r>
              </a:p>
            </c:rich>
          </c:tx>
          <c:layout>
            <c:manualLayout>
              <c:xMode val="edge"/>
              <c:yMode val="edge"/>
              <c:x val="1.1687995050572386E-2"/>
              <c:y val="0.45597594114609535"/>
            </c:manualLayout>
          </c:layout>
          <c:overlay val="0"/>
          <c:spPr>
            <a:noFill/>
            <a:ln w="41892">
              <a:noFill/>
            </a:ln>
          </c:spPr>
        </c:title>
        <c:numFmt formatCode="#,##0" sourceLinked="0"/>
        <c:majorTickMark val="out"/>
        <c:minorTickMark val="none"/>
        <c:tickLblPos val="nextTo"/>
        <c:spPr>
          <a:ln w="15709">
            <a:noFill/>
          </a:ln>
        </c:spPr>
        <c:txPr>
          <a:bodyPr rot="0" vert="horz"/>
          <a:lstStyle/>
          <a:p>
            <a:pPr>
              <a:defRPr sz="2400" b="0" i="0" u="none" strike="noStrike" baseline="0">
                <a:solidFill>
                  <a:srgbClr val="000000"/>
                </a:solidFill>
                <a:latin typeface="+mn-lt"/>
                <a:ea typeface="HelveticaNeue LT 55 Roman"/>
                <a:cs typeface="Arial" panose="020B0604020202020204" pitchFamily="34" charset="0"/>
              </a:defRPr>
            </a:pPr>
            <a:endParaRPr lang="en-US"/>
          </a:p>
        </c:txPr>
        <c:crossAx val="227039104"/>
        <c:crosses val="autoZero"/>
        <c:crossBetween val="between"/>
        <c:majorUnit val="10"/>
      </c:valAx>
      <c:spPr>
        <a:noFill/>
        <a:ln w="41892">
          <a:noFill/>
        </a:ln>
      </c:spPr>
    </c:plotArea>
    <c:legend>
      <c:legendPos val="t"/>
      <c:layout>
        <c:manualLayout>
          <c:xMode val="edge"/>
          <c:yMode val="edge"/>
          <c:x val="0.77317556647154062"/>
          <c:y val="6.2695682668575392E-3"/>
          <c:w val="0.22682443410931882"/>
          <c:h val="0.19347169236799225"/>
        </c:manualLayout>
      </c:layout>
      <c:overlay val="0"/>
      <c:spPr>
        <a:solidFill>
          <a:srgbClr val="FFFFFF"/>
        </a:solidFill>
        <a:ln w="41892">
          <a:noFill/>
        </a:ln>
      </c:spPr>
      <c:txPr>
        <a:bodyPr/>
        <a:lstStyle/>
        <a:p>
          <a:pPr>
            <a:defRPr sz="2400" b="1" i="0" u="none" strike="noStrike" baseline="0">
              <a:solidFill>
                <a:srgbClr val="000000"/>
              </a:solidFill>
              <a:latin typeface="+mn-lt"/>
              <a:ea typeface="Tahoma"/>
              <a:cs typeface="Tahoma"/>
            </a:defRPr>
          </a:pPr>
          <a:endParaRPr lang="en-US"/>
        </a:p>
      </c:txPr>
    </c:legend>
    <c:plotVisOnly val="1"/>
    <c:dispBlanksAs val="gap"/>
    <c:showDLblsOverMax val="0"/>
  </c:chart>
  <c:spPr>
    <a:solidFill>
      <a:srgbClr val="FFFFFF"/>
    </a:solidFill>
    <a:ln>
      <a:noFill/>
    </a:ln>
  </c:spPr>
  <c:txPr>
    <a:bodyPr/>
    <a:lstStyle/>
    <a:p>
      <a:pPr>
        <a:defRPr sz="1319" b="0" i="0" u="none" strike="noStrike" baseline="0">
          <a:solidFill>
            <a:srgbClr val="000000"/>
          </a:solidFill>
          <a:latin typeface="Tahoma"/>
          <a:ea typeface="Tahoma"/>
          <a:cs typeface="Tahoma"/>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96398095948431"/>
          <c:y val="0.10759659493601902"/>
          <c:w val="0.84152025796828145"/>
          <c:h val="0.66159988161717342"/>
        </c:manualLayout>
      </c:layout>
      <c:lineChart>
        <c:grouping val="standard"/>
        <c:varyColors val="0"/>
        <c:ser>
          <c:idx val="1"/>
          <c:order val="0"/>
          <c:tx>
            <c:strRef>
              <c:f>'Figures 7-12'!$A$54</c:f>
              <c:strCache>
                <c:ptCount val="1"/>
                <c:pt idx="0">
                  <c:v>Driver</c:v>
                </c:pt>
              </c:strCache>
            </c:strRef>
          </c:tx>
          <c:marker>
            <c:symbol val="square"/>
            <c:size val="5"/>
          </c:marker>
          <c:dPt>
            <c:idx val="1"/>
            <c:bubble3D val="0"/>
            <c:spPr>
              <a:ln>
                <a:noFill/>
              </a:ln>
            </c:spPr>
            <c:extLst xmlns:c16r2="http://schemas.microsoft.com/office/drawing/2015/06/chart">
              <c:ext xmlns:c16="http://schemas.microsoft.com/office/drawing/2014/chart" uri="{C3380CC4-5D6E-409C-BE32-E72D297353CC}">
                <c16:uniqueId val="{00000001-9990-417B-8CA1-C0D5AE506473}"/>
              </c:ext>
            </c:extLst>
          </c:dPt>
          <c:dPt>
            <c:idx val="16"/>
            <c:bubble3D val="0"/>
            <c:spPr>
              <a:ln>
                <a:noFill/>
              </a:ln>
            </c:spPr>
            <c:extLst xmlns:c16r2="http://schemas.microsoft.com/office/drawing/2015/06/chart">
              <c:ext xmlns:c16="http://schemas.microsoft.com/office/drawing/2014/chart" uri="{C3380CC4-5D6E-409C-BE32-E72D297353CC}">
                <c16:uniqueId val="{00000003-9990-417B-8CA1-C0D5AE506473}"/>
              </c:ext>
            </c:extLst>
          </c:dPt>
          <c:errBars>
            <c:errDir val="y"/>
            <c:errBarType val="both"/>
            <c:errValType val="cust"/>
            <c:noEndCap val="0"/>
            <c:plus>
              <c:numRef>
                <c:f>'Figures 7-12'!$B$65:$Q$65</c:f>
                <c:numCache>
                  <c:formatCode>General</c:formatCode>
                  <c:ptCount val="16"/>
                  <c:pt idx="1">
                    <c:v>7.4792489160469544E-2</c:v>
                  </c:pt>
                  <c:pt idx="2">
                    <c:v>3.9088470953219989E-2</c:v>
                  </c:pt>
                  <c:pt idx="3">
                    <c:v>1.9596045243849808E-2</c:v>
                  </c:pt>
                  <c:pt idx="4">
                    <c:v>1.456721077296215E-2</c:v>
                  </c:pt>
                  <c:pt idx="5">
                    <c:v>1.0897807619711666E-2</c:v>
                  </c:pt>
                  <c:pt idx="6">
                    <c:v>8.7897069761907892E-3</c:v>
                  </c:pt>
                  <c:pt idx="7">
                    <c:v>8.5401054359704881E-3</c:v>
                  </c:pt>
                  <c:pt idx="8">
                    <c:v>9.4971050183241951E-3</c:v>
                  </c:pt>
                  <c:pt idx="9">
                    <c:v>9.0089423072117897E-3</c:v>
                  </c:pt>
                  <c:pt idx="10">
                    <c:v>9.9697087431333126E-3</c:v>
                  </c:pt>
                  <c:pt idx="11">
                    <c:v>1.3255406561819921E-2</c:v>
                  </c:pt>
                  <c:pt idx="12">
                    <c:v>1.9050299839850529E-2</c:v>
                  </c:pt>
                  <c:pt idx="13">
                    <c:v>3.1747901151660568E-2</c:v>
                  </c:pt>
                  <c:pt idx="14">
                    <c:v>6.7576391315270934E-2</c:v>
                  </c:pt>
                  <c:pt idx="15">
                    <c:v>0.15368254822087646</c:v>
                  </c:pt>
                </c:numCache>
              </c:numRef>
            </c:plus>
            <c:minus>
              <c:numRef>
                <c:f>'Figures 7-12'!$B$64:$Q$64</c:f>
                <c:numCache>
                  <c:formatCode>General</c:formatCode>
                  <c:ptCount val="16"/>
                  <c:pt idx="1">
                    <c:v>6.9655523252636242E-2</c:v>
                  </c:pt>
                  <c:pt idx="2">
                    <c:v>3.612160777216028E-2</c:v>
                  </c:pt>
                  <c:pt idx="3">
                    <c:v>1.7982225180631584E-2</c:v>
                  </c:pt>
                  <c:pt idx="4">
                    <c:v>1.3222731814348104E-2</c:v>
                  </c:pt>
                  <c:pt idx="5">
                    <c:v>9.7817707245436356E-3</c:v>
                  </c:pt>
                  <c:pt idx="6">
                    <c:v>7.8096042406376048E-3</c:v>
                  </c:pt>
                  <c:pt idx="7">
                    <c:v>7.5906777276068885E-3</c:v>
                  </c:pt>
                  <c:pt idx="8">
                    <c:v>8.3977796615300054E-3</c:v>
                  </c:pt>
                  <c:pt idx="9">
                    <c:v>7.7630891230822327E-3</c:v>
                  </c:pt>
                  <c:pt idx="10">
                    <c:v>8.6280508185828803E-3</c:v>
                  </c:pt>
                  <c:pt idx="11">
                    <c:v>1.1288868668544741E-2</c:v>
                  </c:pt>
                  <c:pt idx="12">
                    <c:v>1.6177070679968431E-2</c:v>
                  </c:pt>
                  <c:pt idx="13">
                    <c:v>2.7417700557143918E-2</c:v>
                  </c:pt>
                  <c:pt idx="14">
                    <c:v>5.8522293926639046E-2</c:v>
                  </c:pt>
                  <c:pt idx="15">
                    <c:v>0.13272128030921593</c:v>
                  </c:pt>
                </c:numCache>
              </c:numRef>
            </c:minus>
            <c:spPr>
              <a:ln w="15875">
                <a:solidFill>
                  <a:srgbClr val="C00000"/>
                </a:solidFill>
              </a:ln>
            </c:spPr>
          </c:errBars>
          <c:cat>
            <c:strRef>
              <c:f>'Figures 7-12'!$B$52:$R$52</c:f>
              <c:strCache>
                <c:ptCount val="17"/>
                <c:pt idx="0">
                  <c:v>&lt;17</c:v>
                </c:pt>
                <c:pt idx="1">
                  <c:v>17-20</c:v>
                </c:pt>
                <c:pt idx="2">
                  <c:v>21-24</c:v>
                </c:pt>
                <c:pt idx="3">
                  <c:v>25-29</c:v>
                </c:pt>
                <c:pt idx="4">
                  <c:v>30-34</c:v>
                </c:pt>
                <c:pt idx="5">
                  <c:v>35-39</c:v>
                </c:pt>
                <c:pt idx="6">
                  <c:v>40-44</c:v>
                </c:pt>
                <c:pt idx="7">
                  <c:v>45-49</c:v>
                </c:pt>
                <c:pt idx="8">
                  <c:v>50-54</c:v>
                </c:pt>
                <c:pt idx="9">
                  <c:v>55-59</c:v>
                </c:pt>
                <c:pt idx="10">
                  <c:v>60-64</c:v>
                </c:pt>
                <c:pt idx="11">
                  <c:v>65-69</c:v>
                </c:pt>
                <c:pt idx="12">
                  <c:v>70-74</c:v>
                </c:pt>
                <c:pt idx="13">
                  <c:v>75-79</c:v>
                </c:pt>
                <c:pt idx="14">
                  <c:v>80-84</c:v>
                </c:pt>
                <c:pt idx="15">
                  <c:v>85+</c:v>
                </c:pt>
                <c:pt idx="16">
                  <c:v>all ages</c:v>
                </c:pt>
              </c:strCache>
            </c:strRef>
          </c:cat>
          <c:val>
            <c:numRef>
              <c:f>'Figures 7-12'!$B$54:$R$54</c:f>
              <c:numCache>
                <c:formatCode>#,##0.00</c:formatCode>
                <c:ptCount val="17"/>
                <c:pt idx="1">
                  <c:v>0.75809647065590613</c:v>
                </c:pt>
                <c:pt idx="2">
                  <c:v>0.35549321319756666</c:v>
                </c:pt>
                <c:pt idx="3">
                  <c:v>0.16299074804231978</c:v>
                </c:pt>
                <c:pt idx="4">
                  <c:v>0.10682700171835686</c:v>
                </c:pt>
                <c:pt idx="5">
                  <c:v>7.1144906269809433E-2</c:v>
                </c:pt>
                <c:pt idx="6">
                  <c:v>5.2116846263821619E-2</c:v>
                </c:pt>
                <c:pt idx="7">
                  <c:v>5.0809328633491732E-2</c:v>
                </c:pt>
                <c:pt idx="8">
                  <c:v>5.396119110728502E-2</c:v>
                </c:pt>
                <c:pt idx="9">
                  <c:v>4.1656393424191647E-2</c:v>
                </c:pt>
                <c:pt idx="10">
                  <c:v>4.7594652844348675E-2</c:v>
                </c:pt>
                <c:pt idx="11">
                  <c:v>5.6407938066714833E-2</c:v>
                </c:pt>
                <c:pt idx="12">
                  <c:v>7.9492024369192893E-2</c:v>
                </c:pt>
                <c:pt idx="13">
                  <c:v>0.14919769434567209</c:v>
                </c:pt>
                <c:pt idx="14">
                  <c:v>0.32426658919283374</c:v>
                </c:pt>
                <c:pt idx="15">
                  <c:v>0.72222354939904554</c:v>
                </c:pt>
                <c:pt idx="16">
                  <c:v>0.10467017911284239</c:v>
                </c:pt>
              </c:numCache>
            </c:numRef>
          </c:val>
          <c:smooth val="0"/>
          <c:extLst xmlns:c16r2="http://schemas.microsoft.com/office/drawing/2015/06/chart">
            <c:ext xmlns:c16="http://schemas.microsoft.com/office/drawing/2014/chart" uri="{C3380CC4-5D6E-409C-BE32-E72D297353CC}">
              <c16:uniqueId val="{00000004-9990-417B-8CA1-C0D5AE506473}"/>
            </c:ext>
          </c:extLst>
        </c:ser>
        <c:dLbls>
          <c:showLegendKey val="0"/>
          <c:showVal val="0"/>
          <c:showCatName val="0"/>
          <c:showSerName val="0"/>
          <c:showPercent val="0"/>
          <c:showBubbleSize val="0"/>
        </c:dLbls>
        <c:marker val="1"/>
        <c:smooth val="0"/>
        <c:axId val="225358112"/>
        <c:axId val="223170472"/>
      </c:lineChart>
      <c:catAx>
        <c:axId val="225358112"/>
        <c:scaling>
          <c:orientation val="minMax"/>
        </c:scaling>
        <c:delete val="0"/>
        <c:axPos val="b"/>
        <c:numFmt formatCode="General" sourceLinked="0"/>
        <c:majorTickMark val="out"/>
        <c:minorTickMark val="none"/>
        <c:tickLblPos val="nextTo"/>
        <c:txPr>
          <a:bodyPr/>
          <a:lstStyle/>
          <a:p>
            <a:pPr>
              <a:defRPr sz="1100"/>
            </a:pPr>
            <a:endParaRPr lang="en-US"/>
          </a:p>
        </c:txPr>
        <c:crossAx val="223170472"/>
        <c:crosses val="autoZero"/>
        <c:auto val="1"/>
        <c:lblAlgn val="ctr"/>
        <c:lblOffset val="100"/>
        <c:noMultiLvlLbl val="0"/>
      </c:catAx>
      <c:valAx>
        <c:axId val="223170472"/>
        <c:scaling>
          <c:orientation val="minMax"/>
          <c:max val="3"/>
          <c:min val="0"/>
        </c:scaling>
        <c:delete val="0"/>
        <c:axPos val="l"/>
        <c:majorGridlines/>
        <c:title>
          <c:tx>
            <c:rich>
              <a:bodyPr rot="-5400000" vert="horz"/>
              <a:lstStyle/>
              <a:p>
                <a:pPr>
                  <a:defRPr/>
                </a:pPr>
                <a:r>
                  <a:rPr lang="fi-FI" sz="1100"/>
                  <a:t>f/mhu</a:t>
                </a:r>
              </a:p>
            </c:rich>
          </c:tx>
          <c:layout>
            <c:manualLayout>
              <c:xMode val="edge"/>
              <c:yMode val="edge"/>
              <c:x val="1.7710382036966545E-2"/>
              <c:y val="0.42667663574694253"/>
            </c:manualLayout>
          </c:layout>
          <c:overlay val="0"/>
        </c:title>
        <c:numFmt formatCode="0.0" sourceLinked="0"/>
        <c:majorTickMark val="out"/>
        <c:minorTickMark val="none"/>
        <c:tickLblPos val="nextTo"/>
        <c:txPr>
          <a:bodyPr/>
          <a:lstStyle/>
          <a:p>
            <a:pPr>
              <a:defRPr sz="1200"/>
            </a:pPr>
            <a:endParaRPr lang="en-US"/>
          </a:p>
        </c:txPr>
        <c:crossAx val="225358112"/>
        <c:crosses val="autoZero"/>
        <c:crossBetween val="between"/>
      </c:valAx>
    </c:plotArea>
    <c:plotVisOnly val="1"/>
    <c:dispBlanksAs val="gap"/>
    <c:showDLblsOverMax val="0"/>
  </c:chart>
  <c:spPr>
    <a:ln>
      <a:no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04199475065617"/>
          <c:y val="0.10476005011739375"/>
          <c:w val="0.79026137357830273"/>
          <c:h val="0.70065032672102934"/>
        </c:manualLayout>
      </c:layout>
      <c:lineChart>
        <c:grouping val="standard"/>
        <c:varyColors val="0"/>
        <c:ser>
          <c:idx val="2"/>
          <c:order val="0"/>
          <c:tx>
            <c:strRef>
              <c:f>'\Users\rmjdjmi\AppData\Local\Microsoft\Windows\Temporary Internet Files\Content.Outlook\N15L9U4V\[data analysis final.xlsx]2007-12'!$A$55</c:f>
              <c:strCache>
                <c:ptCount val="1"/>
                <c:pt idx="0">
                  <c:v>Pedestrian</c:v>
                </c:pt>
              </c:strCache>
            </c:strRef>
          </c:tx>
          <c:spPr>
            <a:ln>
              <a:solidFill>
                <a:srgbClr val="00B050"/>
              </a:solidFill>
            </a:ln>
          </c:spPr>
          <c:marker>
            <c:symbol val="square"/>
            <c:size val="5"/>
            <c:spPr>
              <a:solidFill>
                <a:srgbClr val="00B050"/>
              </a:solidFill>
            </c:spPr>
          </c:marker>
          <c:dPt>
            <c:idx val="16"/>
            <c:bubble3D val="0"/>
            <c:spPr>
              <a:ln>
                <a:noFill/>
              </a:ln>
            </c:spPr>
            <c:extLst xmlns:c16r2="http://schemas.microsoft.com/office/drawing/2015/06/chart">
              <c:ext xmlns:c16="http://schemas.microsoft.com/office/drawing/2014/chart" uri="{C3380CC4-5D6E-409C-BE32-E72D297353CC}">
                <c16:uniqueId val="{00000001-366A-410C-9D8E-F71BC6D1AEAA}"/>
              </c:ext>
            </c:extLst>
          </c:dPt>
          <c:errBars>
            <c:errDir val="y"/>
            <c:errBarType val="both"/>
            <c:errValType val="cust"/>
            <c:noEndCap val="0"/>
            <c:plus>
              <c:numRef>
                <c:f>'\Users\rmjdjmi\AppData\Local\Microsoft\Windows\Temporary Internet Files\Content.Outlook\N15L9U4V\[data analysis final.xlsx]2007-12'!$B$67:$Q$67</c:f>
                <c:numCache>
                  <c:formatCode>General</c:formatCode>
                  <c:ptCount val="16"/>
                  <c:pt idx="0">
                    <c:v>9.6967056200043186E-3</c:v>
                  </c:pt>
                  <c:pt idx="1">
                    <c:v>3.3744493095466482E-2</c:v>
                  </c:pt>
                  <c:pt idx="2">
                    <c:v>3.1381901910038451E-2</c:v>
                  </c:pt>
                  <c:pt idx="3">
                    <c:v>2.856746393056929E-2</c:v>
                  </c:pt>
                  <c:pt idx="4">
                    <c:v>3.0301775338893222E-2</c:v>
                  </c:pt>
                  <c:pt idx="5">
                    <c:v>3.1971950469312699E-2</c:v>
                  </c:pt>
                  <c:pt idx="6">
                    <c:v>3.085591721229719E-2</c:v>
                  </c:pt>
                  <c:pt idx="7">
                    <c:v>3.85154453142455E-2</c:v>
                  </c:pt>
                  <c:pt idx="8">
                    <c:v>3.9063720432352705E-2</c:v>
                  </c:pt>
                  <c:pt idx="9">
                    <c:v>3.9737961322550003E-2</c:v>
                  </c:pt>
                  <c:pt idx="10">
                    <c:v>3.7745317035074971E-2</c:v>
                  </c:pt>
                  <c:pt idx="11">
                    <c:v>4.8101737242031151E-2</c:v>
                  </c:pt>
                  <c:pt idx="12">
                    <c:v>6.2119123504672524E-2</c:v>
                  </c:pt>
                  <c:pt idx="13">
                    <c:v>0.11261918246290681</c:v>
                  </c:pt>
                  <c:pt idx="14">
                    <c:v>0.2030354209682057</c:v>
                  </c:pt>
                  <c:pt idx="15">
                    <c:v>0.36588028203748912</c:v>
                  </c:pt>
                </c:numCache>
              </c:numRef>
            </c:plus>
            <c:minus>
              <c:numRef>
                <c:f>'\Users\rmjdjmi\AppData\Local\Microsoft\Windows\Temporary Internet Files\Content.Outlook\N15L9U4V\[data analysis final.xlsx]2007-12'!$B$66:$Q$66</c:f>
                <c:numCache>
                  <c:formatCode>General</c:formatCode>
                  <c:ptCount val="16"/>
                  <c:pt idx="0">
                    <c:v>8.5669331242974808E-3</c:v>
                  </c:pt>
                  <c:pt idx="1">
                    <c:v>2.9162722688651138E-2</c:v>
                  </c:pt>
                  <c:pt idx="2">
                    <c:v>2.697991607489765E-2</c:v>
                  </c:pt>
                  <c:pt idx="3">
                    <c:v>2.4417920634933005E-2</c:v>
                  </c:pt>
                  <c:pt idx="4">
                    <c:v>2.6091603594930887E-2</c:v>
                  </c:pt>
                  <c:pt idx="5">
                    <c:v>2.7630852913215681E-2</c:v>
                  </c:pt>
                  <c:pt idx="6">
                    <c:v>2.6441881385807817E-2</c:v>
                  </c:pt>
                  <c:pt idx="7">
                    <c:v>3.3788899741459516E-2</c:v>
                  </c:pt>
                  <c:pt idx="8">
                    <c:v>3.4304517497043246E-2</c:v>
                  </c:pt>
                  <c:pt idx="9">
                    <c:v>3.4390287474946518E-2</c:v>
                  </c:pt>
                  <c:pt idx="10">
                    <c:v>3.2952936542729683E-2</c:v>
                  </c:pt>
                  <c:pt idx="11">
                    <c:v>4.1946017933161495E-2</c:v>
                  </c:pt>
                  <c:pt idx="12">
                    <c:v>5.4578118642186702E-2</c:v>
                  </c:pt>
                  <c:pt idx="13">
                    <c:v>0.10072035443243432</c:v>
                  </c:pt>
                  <c:pt idx="14">
                    <c:v>0.18213713553503008</c:v>
                  </c:pt>
                  <c:pt idx="15">
                    <c:v>0.33048678902164186</c:v>
                  </c:pt>
                </c:numCache>
              </c:numRef>
            </c:minus>
            <c:spPr>
              <a:ln w="19050">
                <a:solidFill>
                  <a:srgbClr val="92D050"/>
                </a:solidFill>
              </a:ln>
            </c:spPr>
          </c:errBars>
          <c:cat>
            <c:strRef>
              <c:f>'\Users\rmjdjmi\AppData\Local\Microsoft\Windows\Temporary Internet Files\Content.Outlook\N15L9U4V\[data analysis final.xlsx]2007-12'!$B$52:$R$52</c:f>
              <c:strCache>
                <c:ptCount val="17"/>
                <c:pt idx="0">
                  <c:v>&lt;17</c:v>
                </c:pt>
                <c:pt idx="1">
                  <c:v>17-20</c:v>
                </c:pt>
                <c:pt idx="2">
                  <c:v>21-24</c:v>
                </c:pt>
                <c:pt idx="3">
                  <c:v>25-29</c:v>
                </c:pt>
                <c:pt idx="4">
                  <c:v>30-34</c:v>
                </c:pt>
                <c:pt idx="5">
                  <c:v>35-39</c:v>
                </c:pt>
                <c:pt idx="6">
                  <c:v>40-44</c:v>
                </c:pt>
                <c:pt idx="7">
                  <c:v>45-49</c:v>
                </c:pt>
                <c:pt idx="8">
                  <c:v>50-54</c:v>
                </c:pt>
                <c:pt idx="9">
                  <c:v>55-59</c:v>
                </c:pt>
                <c:pt idx="10">
                  <c:v>60-64</c:v>
                </c:pt>
                <c:pt idx="11">
                  <c:v>65-69</c:v>
                </c:pt>
                <c:pt idx="12">
                  <c:v>70-74</c:v>
                </c:pt>
                <c:pt idx="13">
                  <c:v>75-79</c:v>
                </c:pt>
                <c:pt idx="14">
                  <c:v>80-84</c:v>
                </c:pt>
                <c:pt idx="15">
                  <c:v>85+</c:v>
                </c:pt>
                <c:pt idx="16">
                  <c:v>all ages</c:v>
                </c:pt>
              </c:strCache>
            </c:strRef>
          </c:cat>
          <c:val>
            <c:numRef>
              <c:f>'\Users\rmjdjmi\AppData\Local\Microsoft\Windows\Temporary Internet Files\Content.Outlook\N15L9U4V\[data analysis final.xlsx]2007-12'!$B$55:$R$55</c:f>
              <c:numCache>
                <c:formatCode>General</c:formatCode>
                <c:ptCount val="17"/>
                <c:pt idx="0">
                  <c:v>5.4685996875925034E-2</c:v>
                </c:pt>
                <c:pt idx="1">
                  <c:v>0.15942226856227984</c:v>
                </c:pt>
                <c:pt idx="2">
                  <c:v>0.14270001617860173</c:v>
                </c:pt>
                <c:pt idx="3">
                  <c:v>0.12465633338993364</c:v>
                </c:pt>
                <c:pt idx="4">
                  <c:v>0.13934149466783602</c:v>
                </c:pt>
                <c:pt idx="5">
                  <c:v>0.15104807945280579</c:v>
                </c:pt>
                <c:pt idx="6">
                  <c:v>0.13709624475817503</c:v>
                </c:pt>
                <c:pt idx="7">
                  <c:v>0.20464496058148396</c:v>
                </c:pt>
                <c:pt idx="8">
                  <c:v>0.20929877924390364</c:v>
                </c:pt>
                <c:pt idx="9">
                  <c:v>0.18970609098200331</c:v>
                </c:pt>
                <c:pt idx="10">
                  <c:v>0.19281929219688451</c:v>
                </c:pt>
                <c:pt idx="11">
                  <c:v>0.24348493124302173</c:v>
                </c:pt>
                <c:pt idx="12">
                  <c:v>0.33420303080608188</c:v>
                </c:pt>
                <c:pt idx="13">
                  <c:v>0.70980811451116044</c:v>
                </c:pt>
                <c:pt idx="14">
                  <c:v>1.3179571884128265</c:v>
                </c:pt>
                <c:pt idx="15">
                  <c:v>2.5462402912209621</c:v>
                </c:pt>
                <c:pt idx="16">
                  <c:v>0.19349596740305089</c:v>
                </c:pt>
              </c:numCache>
            </c:numRef>
          </c:val>
          <c:smooth val="0"/>
          <c:extLst xmlns:c16r2="http://schemas.microsoft.com/office/drawing/2015/06/chart">
            <c:ext xmlns:c16="http://schemas.microsoft.com/office/drawing/2014/chart" uri="{C3380CC4-5D6E-409C-BE32-E72D297353CC}">
              <c16:uniqueId val="{00000002-366A-410C-9D8E-F71BC6D1AEAA}"/>
            </c:ext>
          </c:extLst>
        </c:ser>
        <c:dLbls>
          <c:showLegendKey val="0"/>
          <c:showVal val="0"/>
          <c:showCatName val="0"/>
          <c:showSerName val="0"/>
          <c:showPercent val="0"/>
          <c:showBubbleSize val="0"/>
        </c:dLbls>
        <c:marker val="1"/>
        <c:smooth val="0"/>
        <c:axId val="226158448"/>
        <c:axId val="226158840"/>
      </c:lineChart>
      <c:catAx>
        <c:axId val="226158448"/>
        <c:scaling>
          <c:orientation val="minMax"/>
        </c:scaling>
        <c:delete val="0"/>
        <c:axPos val="b"/>
        <c:numFmt formatCode="General" sourceLinked="0"/>
        <c:majorTickMark val="out"/>
        <c:minorTickMark val="none"/>
        <c:tickLblPos val="nextTo"/>
        <c:txPr>
          <a:bodyPr/>
          <a:lstStyle/>
          <a:p>
            <a:pPr>
              <a:defRPr sz="1100"/>
            </a:pPr>
            <a:endParaRPr lang="en-US"/>
          </a:p>
        </c:txPr>
        <c:crossAx val="226158840"/>
        <c:crosses val="autoZero"/>
        <c:auto val="1"/>
        <c:lblAlgn val="ctr"/>
        <c:lblOffset val="100"/>
        <c:noMultiLvlLbl val="0"/>
      </c:catAx>
      <c:valAx>
        <c:axId val="226158840"/>
        <c:scaling>
          <c:orientation val="minMax"/>
          <c:max val="3"/>
          <c:min val="0"/>
        </c:scaling>
        <c:delete val="0"/>
        <c:axPos val="l"/>
        <c:majorGridlines/>
        <c:title>
          <c:tx>
            <c:rich>
              <a:bodyPr rot="-5400000" vert="horz"/>
              <a:lstStyle/>
              <a:p>
                <a:pPr>
                  <a:defRPr/>
                </a:pPr>
                <a:r>
                  <a:rPr lang="fi-FI" sz="1100" b="1" i="0" u="none" strike="noStrike" kern="1200" baseline="0">
                    <a:solidFill>
                      <a:sysClr val="windowText" lastClr="000000"/>
                    </a:solidFill>
                    <a:latin typeface="+mn-lt"/>
                    <a:ea typeface="+mn-ea"/>
                    <a:cs typeface="+mn-cs"/>
                  </a:rPr>
                  <a:t>f/mhu</a:t>
                </a:r>
                <a:endParaRPr lang="fi-FI" sz="1100"/>
              </a:p>
            </c:rich>
          </c:tx>
          <c:layout>
            <c:manualLayout>
              <c:xMode val="edge"/>
              <c:yMode val="edge"/>
              <c:x val="1.7710411198600173E-2"/>
              <c:y val="0.42667658209390491"/>
            </c:manualLayout>
          </c:layout>
          <c:overlay val="0"/>
        </c:title>
        <c:numFmt formatCode="0.0" sourceLinked="0"/>
        <c:majorTickMark val="out"/>
        <c:minorTickMark val="none"/>
        <c:tickLblPos val="nextTo"/>
        <c:txPr>
          <a:bodyPr/>
          <a:lstStyle/>
          <a:p>
            <a:pPr>
              <a:defRPr sz="1200"/>
            </a:pPr>
            <a:endParaRPr lang="en-US"/>
          </a:p>
        </c:txPr>
        <c:crossAx val="226158448"/>
        <c:crosses val="autoZero"/>
        <c:crossBetween val="between"/>
      </c:valAx>
    </c:plotArea>
    <c:plotVisOnly val="1"/>
    <c:dispBlanksAs val="gap"/>
    <c:showDLblsOverMax val="0"/>
  </c:chart>
  <c:spPr>
    <a:ln>
      <a:no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60081287715082"/>
          <c:y val="2.8142759030388379E-2"/>
          <c:w val="0.82888056029335022"/>
          <c:h val="0.72016129285741226"/>
        </c:manualLayout>
      </c:layout>
      <c:lineChart>
        <c:grouping val="standard"/>
        <c:varyColors val="0"/>
        <c:ser>
          <c:idx val="0"/>
          <c:order val="0"/>
          <c:tx>
            <c:strRef>
              <c:f>'2007-12'!$A$53</c:f>
              <c:strCache>
                <c:ptCount val="1"/>
                <c:pt idx="0">
                  <c:v>Cyclist</c:v>
                </c:pt>
              </c:strCache>
            </c:strRef>
          </c:tx>
          <c:spPr>
            <a:ln>
              <a:solidFill>
                <a:srgbClr val="0070C0"/>
              </a:solidFill>
            </a:ln>
          </c:spPr>
          <c:marker>
            <c:symbol val="square"/>
            <c:size val="5"/>
            <c:spPr>
              <a:solidFill>
                <a:srgbClr val="6699FF"/>
              </a:solidFill>
            </c:spPr>
          </c:marker>
          <c:dPt>
            <c:idx val="11"/>
            <c:bubble3D val="0"/>
            <c:spPr>
              <a:ln>
                <a:noFill/>
              </a:ln>
            </c:spPr>
            <c:extLst xmlns:c16r2="http://schemas.microsoft.com/office/drawing/2015/06/chart">
              <c:ext xmlns:c16="http://schemas.microsoft.com/office/drawing/2014/chart" uri="{C3380CC4-5D6E-409C-BE32-E72D297353CC}">
                <c16:uniqueId val="{00000001-1429-4E09-8496-C72949D71D56}"/>
              </c:ext>
            </c:extLst>
          </c:dPt>
          <c:errBars>
            <c:errDir val="y"/>
            <c:errBarType val="both"/>
            <c:errValType val="cust"/>
            <c:noEndCap val="0"/>
            <c:plus>
              <c:numRef>
                <c:f>('2007-12'!$C$63:$M$63,'2007-12'!$R$63)</c:f>
                <c:numCache>
                  <c:formatCode>General</c:formatCode>
                  <c:ptCount val="12"/>
                  <c:pt idx="0">
                    <c:v>0.13905649359631911</c:v>
                  </c:pt>
                  <c:pt idx="1">
                    <c:v>0.17300343186778833</c:v>
                  </c:pt>
                  <c:pt idx="2">
                    <c:v>9.8113740662413018E-2</c:v>
                  </c:pt>
                  <c:pt idx="3">
                    <c:v>0.10696049917194853</c:v>
                  </c:pt>
                  <c:pt idx="4">
                    <c:v>0.10410349492087012</c:v>
                  </c:pt>
                  <c:pt idx="5">
                    <c:v>9.755568725254149E-2</c:v>
                  </c:pt>
                  <c:pt idx="6">
                    <c:v>9.3090486206808654E-2</c:v>
                  </c:pt>
                  <c:pt idx="7">
                    <c:v>0.1275942761720647</c:v>
                  </c:pt>
                  <c:pt idx="8">
                    <c:v>0.1883937967397078</c:v>
                  </c:pt>
                  <c:pt idx="9">
                    <c:v>0.2285209474407891</c:v>
                  </c:pt>
                  <c:pt idx="10">
                    <c:v>0.25818790812625514</c:v>
                  </c:pt>
                  <c:pt idx="11">
                    <c:v>3.3487901083410931E-2</c:v>
                  </c:pt>
                </c:numCache>
              </c:numRef>
            </c:plus>
            <c:minus>
              <c:numRef>
                <c:f>('2007-12'!$C$62:$M$62,'2007-12'!$R$62)</c:f>
                <c:numCache>
                  <c:formatCode>General</c:formatCode>
                  <c:ptCount val="12"/>
                  <c:pt idx="0">
                    <c:v>0.10171332856363391</c:v>
                  </c:pt>
                  <c:pt idx="1">
                    <c:v>0.12468937676652503</c:v>
                  </c:pt>
                  <c:pt idx="2">
                    <c:v>7.4295953046948332E-2</c:v>
                  </c:pt>
                  <c:pt idx="3">
                    <c:v>8.0592326308869255E-2</c:v>
                  </c:pt>
                  <c:pt idx="4">
                    <c:v>8.113668413503658E-2</c:v>
                  </c:pt>
                  <c:pt idx="5">
                    <c:v>7.7249141908853292E-2</c:v>
                  </c:pt>
                  <c:pt idx="6">
                    <c:v>7.0826484440008136E-2</c:v>
                  </c:pt>
                  <c:pt idx="7">
                    <c:v>9.8335857826424983E-2</c:v>
                  </c:pt>
                  <c:pt idx="8">
                    <c:v>0.15347446883218208</c:v>
                  </c:pt>
                  <c:pt idx="9">
                    <c:v>0.17746980961247433</c:v>
                  </c:pt>
                  <c:pt idx="10">
                    <c:v>0.18608468632875524</c:v>
                  </c:pt>
                  <c:pt idx="11">
                    <c:v>3.1323516034397869E-2</c:v>
                  </c:pt>
                </c:numCache>
              </c:numRef>
            </c:minus>
            <c:spPr>
              <a:ln w="15875">
                <a:solidFill>
                  <a:srgbClr val="0070C0"/>
                </a:solidFill>
              </a:ln>
            </c:spPr>
          </c:errBars>
          <c:cat>
            <c:strRef>
              <c:f>('2007-12'!$C$52:$M$52,'2007-12'!$R$52)</c:f>
              <c:strCache>
                <c:ptCount val="12"/>
                <c:pt idx="0">
                  <c:v>17-20</c:v>
                </c:pt>
                <c:pt idx="1">
                  <c:v>21-24</c:v>
                </c:pt>
                <c:pt idx="2">
                  <c:v>25-29</c:v>
                </c:pt>
                <c:pt idx="3">
                  <c:v>30-34</c:v>
                </c:pt>
                <c:pt idx="4">
                  <c:v>35-39</c:v>
                </c:pt>
                <c:pt idx="5">
                  <c:v>40-44</c:v>
                </c:pt>
                <c:pt idx="6">
                  <c:v>45-49</c:v>
                </c:pt>
                <c:pt idx="7">
                  <c:v>50-54</c:v>
                </c:pt>
                <c:pt idx="8">
                  <c:v>55-59</c:v>
                </c:pt>
                <c:pt idx="9">
                  <c:v>60-64</c:v>
                </c:pt>
                <c:pt idx="10">
                  <c:v>65-69</c:v>
                </c:pt>
                <c:pt idx="11">
                  <c:v>all ages</c:v>
                </c:pt>
              </c:strCache>
            </c:strRef>
          </c:cat>
          <c:val>
            <c:numRef>
              <c:f>('2007-12'!$C$53:$M$53,'2007-12'!$R$53)</c:f>
              <c:numCache>
                <c:formatCode>#,##0.00</c:formatCode>
                <c:ptCount val="12"/>
                <c:pt idx="0">
                  <c:v>0.27784015070548074</c:v>
                </c:pt>
                <c:pt idx="1">
                  <c:v>0.32728224438299403</c:v>
                </c:pt>
                <c:pt idx="2">
                  <c:v>0.22494545392212079</c:v>
                </c:pt>
                <c:pt idx="3">
                  <c:v>0.24021037803651327</c:v>
                </c:pt>
                <c:pt idx="4">
                  <c:v>0.27080559032377438</c:v>
                </c:pt>
                <c:pt idx="5">
                  <c:v>0.27356184481996665</c:v>
                </c:pt>
                <c:pt idx="6">
                  <c:v>0.21772385538050115</c:v>
                </c:pt>
                <c:pt idx="7">
                  <c:v>0.31553703157102558</c:v>
                </c:pt>
                <c:pt idx="8">
                  <c:v>0.61161927881314104</c:v>
                </c:pt>
                <c:pt idx="9">
                  <c:v>0.58481462030400289</c:v>
                </c:pt>
                <c:pt idx="10">
                  <c:v>0.48843145556029999</c:v>
                </c:pt>
                <c:pt idx="11">
                  <c:v>0.36244431960721152</c:v>
                </c:pt>
              </c:numCache>
            </c:numRef>
          </c:val>
          <c:smooth val="0"/>
          <c:extLst xmlns:c16r2="http://schemas.microsoft.com/office/drawing/2015/06/chart">
            <c:ext xmlns:c16="http://schemas.microsoft.com/office/drawing/2014/chart" uri="{C3380CC4-5D6E-409C-BE32-E72D297353CC}">
              <c16:uniqueId val="{00000002-1429-4E09-8496-C72949D71D56}"/>
            </c:ext>
          </c:extLst>
        </c:ser>
        <c:ser>
          <c:idx val="1"/>
          <c:order val="1"/>
          <c:tx>
            <c:strRef>
              <c:f>'2007-12'!$A$54</c:f>
              <c:strCache>
                <c:ptCount val="1"/>
                <c:pt idx="0">
                  <c:v>Driver</c:v>
                </c:pt>
              </c:strCache>
            </c:strRef>
          </c:tx>
          <c:spPr>
            <a:ln>
              <a:solidFill>
                <a:schemeClr val="accent2"/>
              </a:solidFill>
            </a:ln>
          </c:spPr>
          <c:marker>
            <c:symbol val="square"/>
            <c:size val="5"/>
          </c:marker>
          <c:dPt>
            <c:idx val="11"/>
            <c:bubble3D val="0"/>
            <c:spPr>
              <a:ln>
                <a:noFill/>
              </a:ln>
            </c:spPr>
            <c:extLst xmlns:c16r2="http://schemas.microsoft.com/office/drawing/2015/06/chart">
              <c:ext xmlns:c16="http://schemas.microsoft.com/office/drawing/2014/chart" uri="{C3380CC4-5D6E-409C-BE32-E72D297353CC}">
                <c16:uniqueId val="{00000004-1429-4E09-8496-C72949D71D56}"/>
              </c:ext>
            </c:extLst>
          </c:dPt>
          <c:errBars>
            <c:errDir val="y"/>
            <c:errBarType val="both"/>
            <c:errValType val="cust"/>
            <c:noEndCap val="0"/>
            <c:plus>
              <c:numRef>
                <c:f>'2007-12'!$C$65:$M$65</c:f>
                <c:numCache>
                  <c:formatCode>General</c:formatCode>
                  <c:ptCount val="11"/>
                  <c:pt idx="0">
                    <c:v>7.4792489160469544E-2</c:v>
                  </c:pt>
                  <c:pt idx="1">
                    <c:v>3.9088470953219989E-2</c:v>
                  </c:pt>
                  <c:pt idx="2">
                    <c:v>1.9596045243849808E-2</c:v>
                  </c:pt>
                  <c:pt idx="3">
                    <c:v>1.456721077296215E-2</c:v>
                  </c:pt>
                  <c:pt idx="4">
                    <c:v>1.0897807619711666E-2</c:v>
                  </c:pt>
                  <c:pt idx="5">
                    <c:v>8.7897069761907892E-3</c:v>
                  </c:pt>
                  <c:pt idx="6">
                    <c:v>8.5401054359704881E-3</c:v>
                  </c:pt>
                  <c:pt idx="7">
                    <c:v>9.4971050183241951E-3</c:v>
                  </c:pt>
                  <c:pt idx="8">
                    <c:v>9.0089423072117897E-3</c:v>
                  </c:pt>
                  <c:pt idx="9">
                    <c:v>9.9697087431333126E-3</c:v>
                  </c:pt>
                  <c:pt idx="10">
                    <c:v>1.3255406561819921E-2</c:v>
                  </c:pt>
                </c:numCache>
              </c:numRef>
            </c:plus>
            <c:minus>
              <c:numRef>
                <c:f>'2007-12'!$C$64:$M$64</c:f>
                <c:numCache>
                  <c:formatCode>General</c:formatCode>
                  <c:ptCount val="11"/>
                  <c:pt idx="0">
                    <c:v>6.9655523252636242E-2</c:v>
                  </c:pt>
                  <c:pt idx="1">
                    <c:v>3.612160777216028E-2</c:v>
                  </c:pt>
                  <c:pt idx="2">
                    <c:v>1.7982225180631584E-2</c:v>
                  </c:pt>
                  <c:pt idx="3">
                    <c:v>1.3222731814348104E-2</c:v>
                  </c:pt>
                  <c:pt idx="4">
                    <c:v>9.7817707245436356E-3</c:v>
                  </c:pt>
                  <c:pt idx="5">
                    <c:v>7.8096042406376048E-3</c:v>
                  </c:pt>
                  <c:pt idx="6">
                    <c:v>7.5906777276068885E-3</c:v>
                  </c:pt>
                  <c:pt idx="7">
                    <c:v>8.3977796615300054E-3</c:v>
                  </c:pt>
                  <c:pt idx="8">
                    <c:v>7.7630891230822327E-3</c:v>
                  </c:pt>
                  <c:pt idx="9">
                    <c:v>8.6280508185828803E-3</c:v>
                  </c:pt>
                  <c:pt idx="10">
                    <c:v>1.1288868668544741E-2</c:v>
                  </c:pt>
                </c:numCache>
              </c:numRef>
            </c:minus>
            <c:spPr>
              <a:ln w="15875">
                <a:solidFill>
                  <a:srgbClr val="C00000"/>
                </a:solidFill>
              </a:ln>
            </c:spPr>
          </c:errBars>
          <c:cat>
            <c:strRef>
              <c:f>('2007-12'!$C$52:$M$52,'2007-12'!$R$52)</c:f>
              <c:strCache>
                <c:ptCount val="12"/>
                <c:pt idx="0">
                  <c:v>17-20</c:v>
                </c:pt>
                <c:pt idx="1">
                  <c:v>21-24</c:v>
                </c:pt>
                <c:pt idx="2">
                  <c:v>25-29</c:v>
                </c:pt>
                <c:pt idx="3">
                  <c:v>30-34</c:v>
                </c:pt>
                <c:pt idx="4">
                  <c:v>35-39</c:v>
                </c:pt>
                <c:pt idx="5">
                  <c:v>40-44</c:v>
                </c:pt>
                <c:pt idx="6">
                  <c:v>45-49</c:v>
                </c:pt>
                <c:pt idx="7">
                  <c:v>50-54</c:v>
                </c:pt>
                <c:pt idx="8">
                  <c:v>55-59</c:v>
                </c:pt>
                <c:pt idx="9">
                  <c:v>60-64</c:v>
                </c:pt>
                <c:pt idx="10">
                  <c:v>65-69</c:v>
                </c:pt>
                <c:pt idx="11">
                  <c:v>all ages</c:v>
                </c:pt>
              </c:strCache>
            </c:strRef>
          </c:cat>
          <c:val>
            <c:numRef>
              <c:f>('2007-12'!$C$54:$M$54,'2007-12'!$R$54)</c:f>
              <c:numCache>
                <c:formatCode>#,##0.00</c:formatCode>
                <c:ptCount val="12"/>
                <c:pt idx="0">
                  <c:v>0.75809647065590613</c:v>
                </c:pt>
                <c:pt idx="1">
                  <c:v>0.35549321319756666</c:v>
                </c:pt>
                <c:pt idx="2">
                  <c:v>0.16299074804231978</c:v>
                </c:pt>
                <c:pt idx="3">
                  <c:v>0.10682700171835686</c:v>
                </c:pt>
                <c:pt idx="4">
                  <c:v>7.1144906269809433E-2</c:v>
                </c:pt>
                <c:pt idx="5">
                  <c:v>5.2116846263821619E-2</c:v>
                </c:pt>
                <c:pt idx="6">
                  <c:v>5.0809328633491732E-2</c:v>
                </c:pt>
                <c:pt idx="7">
                  <c:v>5.396119110728502E-2</c:v>
                </c:pt>
                <c:pt idx="8">
                  <c:v>4.1656393424191647E-2</c:v>
                </c:pt>
                <c:pt idx="9">
                  <c:v>4.7594652844348675E-2</c:v>
                </c:pt>
                <c:pt idx="10">
                  <c:v>5.6407938066714833E-2</c:v>
                </c:pt>
                <c:pt idx="11">
                  <c:v>0.10467017911284239</c:v>
                </c:pt>
              </c:numCache>
            </c:numRef>
          </c:val>
          <c:smooth val="0"/>
          <c:extLst xmlns:c16r2="http://schemas.microsoft.com/office/drawing/2015/06/chart">
            <c:ext xmlns:c16="http://schemas.microsoft.com/office/drawing/2014/chart" uri="{C3380CC4-5D6E-409C-BE32-E72D297353CC}">
              <c16:uniqueId val="{00000005-1429-4E09-8496-C72949D71D56}"/>
            </c:ext>
          </c:extLst>
        </c:ser>
        <c:ser>
          <c:idx val="2"/>
          <c:order val="2"/>
          <c:tx>
            <c:strRef>
              <c:f>'2007-12'!$A$55</c:f>
              <c:strCache>
                <c:ptCount val="1"/>
                <c:pt idx="0">
                  <c:v>Pedestrian</c:v>
                </c:pt>
              </c:strCache>
            </c:strRef>
          </c:tx>
          <c:spPr>
            <a:ln>
              <a:solidFill>
                <a:srgbClr val="00B050"/>
              </a:solidFill>
            </a:ln>
          </c:spPr>
          <c:marker>
            <c:symbol val="square"/>
            <c:size val="5"/>
            <c:spPr>
              <a:solidFill>
                <a:srgbClr val="00FF00"/>
              </a:solidFill>
            </c:spPr>
          </c:marker>
          <c:dPt>
            <c:idx val="11"/>
            <c:bubble3D val="0"/>
            <c:spPr>
              <a:ln>
                <a:noFill/>
              </a:ln>
            </c:spPr>
            <c:extLst xmlns:c16r2="http://schemas.microsoft.com/office/drawing/2015/06/chart">
              <c:ext xmlns:c16="http://schemas.microsoft.com/office/drawing/2014/chart" uri="{C3380CC4-5D6E-409C-BE32-E72D297353CC}">
                <c16:uniqueId val="{00000007-1429-4E09-8496-C72949D71D56}"/>
              </c:ext>
            </c:extLst>
          </c:dPt>
          <c:errBars>
            <c:errDir val="y"/>
            <c:errBarType val="both"/>
            <c:errValType val="cust"/>
            <c:noEndCap val="0"/>
            <c:plus>
              <c:numRef>
                <c:f>('2007-12'!$C$67:$M$67,'2007-12'!$R$67)</c:f>
                <c:numCache>
                  <c:formatCode>General</c:formatCode>
                  <c:ptCount val="12"/>
                  <c:pt idx="0">
                    <c:v>3.3744493095466482E-2</c:v>
                  </c:pt>
                  <c:pt idx="1">
                    <c:v>3.1381901910038451E-2</c:v>
                  </c:pt>
                  <c:pt idx="2">
                    <c:v>2.856746393056929E-2</c:v>
                  </c:pt>
                  <c:pt idx="3">
                    <c:v>3.0301775338893222E-2</c:v>
                  </c:pt>
                  <c:pt idx="4">
                    <c:v>3.1971950469312699E-2</c:v>
                  </c:pt>
                  <c:pt idx="5">
                    <c:v>3.085591721229719E-2</c:v>
                  </c:pt>
                  <c:pt idx="6">
                    <c:v>3.85154453142455E-2</c:v>
                  </c:pt>
                  <c:pt idx="7">
                    <c:v>3.9063720432352705E-2</c:v>
                  </c:pt>
                  <c:pt idx="8">
                    <c:v>3.9737961322550003E-2</c:v>
                  </c:pt>
                  <c:pt idx="9">
                    <c:v>3.7745317035074971E-2</c:v>
                  </c:pt>
                  <c:pt idx="10">
                    <c:v>4.8101737242031151E-2</c:v>
                  </c:pt>
                  <c:pt idx="11">
                    <c:v>8.5744551036432415E-3</c:v>
                  </c:pt>
                </c:numCache>
              </c:numRef>
            </c:plus>
            <c:minus>
              <c:numRef>
                <c:f>('2007-12'!$C$66:$M$66,'2007-12'!$R$66)</c:f>
                <c:numCache>
                  <c:formatCode>General</c:formatCode>
                  <c:ptCount val="12"/>
                  <c:pt idx="0">
                    <c:v>2.9162722688651138E-2</c:v>
                  </c:pt>
                  <c:pt idx="1">
                    <c:v>2.697991607489765E-2</c:v>
                  </c:pt>
                  <c:pt idx="2">
                    <c:v>2.4417920634933005E-2</c:v>
                  </c:pt>
                  <c:pt idx="3">
                    <c:v>2.6091603594930887E-2</c:v>
                  </c:pt>
                  <c:pt idx="4">
                    <c:v>2.7630852913215681E-2</c:v>
                  </c:pt>
                  <c:pt idx="5">
                    <c:v>2.6441881385807817E-2</c:v>
                  </c:pt>
                  <c:pt idx="6">
                    <c:v>3.3788899741459516E-2</c:v>
                  </c:pt>
                  <c:pt idx="7">
                    <c:v>3.4304517497043246E-2</c:v>
                  </c:pt>
                  <c:pt idx="8">
                    <c:v>3.4390287474946518E-2</c:v>
                  </c:pt>
                  <c:pt idx="9">
                    <c:v>3.2952936542729683E-2</c:v>
                  </c:pt>
                  <c:pt idx="10">
                    <c:v>4.1946017933161495E-2</c:v>
                  </c:pt>
                  <c:pt idx="11">
                    <c:v>8.2984225932276889E-3</c:v>
                  </c:pt>
                </c:numCache>
              </c:numRef>
            </c:minus>
            <c:spPr>
              <a:ln w="19050">
                <a:solidFill>
                  <a:srgbClr val="92D050"/>
                </a:solidFill>
              </a:ln>
            </c:spPr>
          </c:errBars>
          <c:cat>
            <c:strRef>
              <c:f>('2007-12'!$C$52:$M$52,'2007-12'!$R$52)</c:f>
              <c:strCache>
                <c:ptCount val="12"/>
                <c:pt idx="0">
                  <c:v>17-20</c:v>
                </c:pt>
                <c:pt idx="1">
                  <c:v>21-24</c:v>
                </c:pt>
                <c:pt idx="2">
                  <c:v>25-29</c:v>
                </c:pt>
                <c:pt idx="3">
                  <c:v>30-34</c:v>
                </c:pt>
                <c:pt idx="4">
                  <c:v>35-39</c:v>
                </c:pt>
                <c:pt idx="5">
                  <c:v>40-44</c:v>
                </c:pt>
                <c:pt idx="6">
                  <c:v>45-49</c:v>
                </c:pt>
                <c:pt idx="7">
                  <c:v>50-54</c:v>
                </c:pt>
                <c:pt idx="8">
                  <c:v>55-59</c:v>
                </c:pt>
                <c:pt idx="9">
                  <c:v>60-64</c:v>
                </c:pt>
                <c:pt idx="10">
                  <c:v>65-69</c:v>
                </c:pt>
                <c:pt idx="11">
                  <c:v>all ages</c:v>
                </c:pt>
              </c:strCache>
            </c:strRef>
          </c:cat>
          <c:val>
            <c:numRef>
              <c:f>('2007-12'!$C$55:$M$55,'2007-12'!$R$55)</c:f>
              <c:numCache>
                <c:formatCode>#,##0.00</c:formatCode>
                <c:ptCount val="12"/>
                <c:pt idx="0">
                  <c:v>0.15942226856227984</c:v>
                </c:pt>
                <c:pt idx="1">
                  <c:v>0.14270001617860173</c:v>
                </c:pt>
                <c:pt idx="2">
                  <c:v>0.12465633338993364</c:v>
                </c:pt>
                <c:pt idx="3">
                  <c:v>0.13934149466783602</c:v>
                </c:pt>
                <c:pt idx="4">
                  <c:v>0.15104807945280579</c:v>
                </c:pt>
                <c:pt idx="5">
                  <c:v>0.13709624475817503</c:v>
                </c:pt>
                <c:pt idx="6">
                  <c:v>0.20464496058148396</c:v>
                </c:pt>
                <c:pt idx="7">
                  <c:v>0.20929877924390364</c:v>
                </c:pt>
                <c:pt idx="8">
                  <c:v>0.18970609098200331</c:v>
                </c:pt>
                <c:pt idx="9">
                  <c:v>0.19281929219688451</c:v>
                </c:pt>
                <c:pt idx="10">
                  <c:v>0.24348493124302173</c:v>
                </c:pt>
                <c:pt idx="11">
                  <c:v>0.19349596740305089</c:v>
                </c:pt>
              </c:numCache>
            </c:numRef>
          </c:val>
          <c:smooth val="0"/>
          <c:extLst xmlns:c16r2="http://schemas.microsoft.com/office/drawing/2015/06/chart">
            <c:ext xmlns:c16="http://schemas.microsoft.com/office/drawing/2014/chart" uri="{C3380CC4-5D6E-409C-BE32-E72D297353CC}">
              <c16:uniqueId val="{00000008-1429-4E09-8496-C72949D71D56}"/>
            </c:ext>
          </c:extLst>
        </c:ser>
        <c:dLbls>
          <c:showLegendKey val="0"/>
          <c:showVal val="0"/>
          <c:showCatName val="0"/>
          <c:showSerName val="0"/>
          <c:showPercent val="0"/>
          <c:showBubbleSize val="0"/>
        </c:dLbls>
        <c:marker val="1"/>
        <c:smooth val="0"/>
        <c:axId val="226159624"/>
        <c:axId val="226160016"/>
      </c:lineChart>
      <c:catAx>
        <c:axId val="226159624"/>
        <c:scaling>
          <c:orientation val="minMax"/>
        </c:scaling>
        <c:delete val="0"/>
        <c:axPos val="b"/>
        <c:numFmt formatCode="General" sourceLinked="0"/>
        <c:majorTickMark val="out"/>
        <c:minorTickMark val="none"/>
        <c:tickLblPos val="nextTo"/>
        <c:txPr>
          <a:bodyPr/>
          <a:lstStyle/>
          <a:p>
            <a:pPr>
              <a:defRPr sz="1100"/>
            </a:pPr>
            <a:endParaRPr lang="en-US"/>
          </a:p>
        </c:txPr>
        <c:crossAx val="226160016"/>
        <c:crossesAt val="0"/>
        <c:auto val="1"/>
        <c:lblAlgn val="ctr"/>
        <c:lblOffset val="100"/>
        <c:noMultiLvlLbl val="0"/>
      </c:catAx>
      <c:valAx>
        <c:axId val="226160016"/>
        <c:scaling>
          <c:orientation val="minMax"/>
          <c:max val="1.1000000000000001"/>
          <c:min val="0"/>
        </c:scaling>
        <c:delete val="0"/>
        <c:axPos val="l"/>
        <c:majorGridlines/>
        <c:title>
          <c:tx>
            <c:rich>
              <a:bodyPr rot="-5400000" vert="horz"/>
              <a:lstStyle/>
              <a:p>
                <a:pPr>
                  <a:defRPr sz="1100"/>
                </a:pPr>
                <a:r>
                  <a:rPr lang="fi-FI" sz="1100" b="1" i="0" u="none" strike="noStrike" baseline="0">
                    <a:effectLst/>
                  </a:rPr>
                  <a:t>F/MHU</a:t>
                </a:r>
                <a:endParaRPr lang="fi-FI" sz="1100"/>
              </a:p>
            </c:rich>
          </c:tx>
          <c:layout>
            <c:manualLayout>
              <c:xMode val="edge"/>
              <c:yMode val="edge"/>
              <c:x val="1.2143257963149438E-2"/>
              <c:y val="0.42022623278285037"/>
            </c:manualLayout>
          </c:layout>
          <c:overlay val="0"/>
        </c:title>
        <c:numFmt formatCode="#,##0.0" sourceLinked="0"/>
        <c:majorTickMark val="out"/>
        <c:minorTickMark val="none"/>
        <c:tickLblPos val="nextTo"/>
        <c:txPr>
          <a:bodyPr/>
          <a:lstStyle/>
          <a:p>
            <a:pPr>
              <a:defRPr sz="1200"/>
            </a:pPr>
            <a:endParaRPr lang="en-US"/>
          </a:p>
        </c:txPr>
        <c:crossAx val="226159624"/>
        <c:crosses val="autoZero"/>
        <c:crossBetween val="between"/>
      </c:valAx>
    </c:plotArea>
    <c:legend>
      <c:legendPos val="b"/>
      <c:layout>
        <c:manualLayout>
          <c:xMode val="edge"/>
          <c:yMode val="edge"/>
          <c:x val="0.28809528619528618"/>
          <c:y val="0.86386020531400964"/>
          <c:w val="0.47512239057239058"/>
          <c:h val="7.8621678743961351E-2"/>
        </c:manualLayout>
      </c:layout>
      <c:overlay val="0"/>
      <c:txPr>
        <a:bodyPr/>
        <a:lstStyle/>
        <a:p>
          <a:pPr>
            <a:defRPr sz="1200"/>
          </a:pPr>
          <a:endParaRPr lang="en-US"/>
        </a:p>
      </c:txPr>
    </c:legend>
    <c:plotVisOnly val="1"/>
    <c:dispBlanksAs val="gap"/>
    <c:showDLblsOverMax val="0"/>
  </c:chart>
  <c:spPr>
    <a:ln>
      <a:noFill/>
    </a:ln>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13940354405675"/>
          <c:y val="2.8041533175080097E-2"/>
          <c:w val="0.8193422154128035"/>
          <c:h val="0.69087441956625739"/>
        </c:manualLayout>
      </c:layout>
      <c:lineChart>
        <c:grouping val="standard"/>
        <c:varyColors val="0"/>
        <c:ser>
          <c:idx val="0"/>
          <c:order val="0"/>
          <c:tx>
            <c:strRef>
              <c:f>'2007-12'!$A$53</c:f>
              <c:strCache>
                <c:ptCount val="1"/>
                <c:pt idx="0">
                  <c:v>Cyclist</c:v>
                </c:pt>
              </c:strCache>
            </c:strRef>
          </c:tx>
          <c:spPr>
            <a:ln>
              <a:solidFill>
                <a:srgbClr val="0070C0"/>
              </a:solidFill>
            </a:ln>
          </c:spPr>
          <c:marker>
            <c:symbol val="square"/>
            <c:size val="5"/>
            <c:spPr>
              <a:solidFill>
                <a:srgbClr val="6699FF"/>
              </a:solidFill>
            </c:spPr>
          </c:marker>
          <c:dPt>
            <c:idx val="11"/>
            <c:bubble3D val="0"/>
            <c:spPr>
              <a:ln>
                <a:noFill/>
              </a:ln>
            </c:spPr>
            <c:extLst xmlns:c16r2="http://schemas.microsoft.com/office/drawing/2015/06/chart">
              <c:ext xmlns:c16="http://schemas.microsoft.com/office/drawing/2014/chart" uri="{C3380CC4-5D6E-409C-BE32-E72D297353CC}">
                <c16:uniqueId val="{00000001-C28B-4AA5-9901-1F4D46F8C7AE}"/>
              </c:ext>
            </c:extLst>
          </c:dPt>
          <c:errBars>
            <c:errDir val="y"/>
            <c:errBarType val="both"/>
            <c:errValType val="cust"/>
            <c:noEndCap val="0"/>
            <c:plus>
              <c:numRef>
                <c:f>('2007-12'!$T$63:$AD$63,'2007-12'!$AI$63)</c:f>
                <c:numCache>
                  <c:formatCode>General</c:formatCode>
                  <c:ptCount val="12"/>
                  <c:pt idx="0">
                    <c:v>0.44076423866021502</c:v>
                  </c:pt>
                  <c:pt idx="1">
                    <c:v>0.23830149027583977</c:v>
                  </c:pt>
                  <c:pt idx="2">
                    <c:v>0.15949381996503478</c:v>
                  </c:pt>
                  <c:pt idx="3">
                    <c:v>0.19618461252425229</c:v>
                  </c:pt>
                  <c:pt idx="4">
                    <c:v>0.16309122719939573</c:v>
                  </c:pt>
                  <c:pt idx="5">
                    <c:v>0.18127635550283336</c:v>
                  </c:pt>
                  <c:pt idx="6">
                    <c:v>0.19666214926790027</c:v>
                  </c:pt>
                  <c:pt idx="7">
                    <c:v>0.19498484468001001</c:v>
                  </c:pt>
                  <c:pt idx="8">
                    <c:v>0.19249379768677805</c:v>
                  </c:pt>
                  <c:pt idx="9">
                    <c:v>0.2637180499618294</c:v>
                  </c:pt>
                  <c:pt idx="10">
                    <c:v>0.60148624085608482</c:v>
                  </c:pt>
                  <c:pt idx="11">
                    <c:v>4.4825350946160664E-2</c:v>
                  </c:pt>
                </c:numCache>
              </c:numRef>
            </c:plus>
            <c:minus>
              <c:numRef>
                <c:f>('2007-12'!$T$62:$AD$62,'2007-12'!$AI$62)</c:f>
                <c:numCache>
                  <c:formatCode>General</c:formatCode>
                  <c:ptCount val="12"/>
                  <c:pt idx="0">
                    <c:v>0.25811404856973413</c:v>
                  </c:pt>
                  <c:pt idx="1">
                    <c:v>0.11110783719231819</c:v>
                  </c:pt>
                  <c:pt idx="2">
                    <c:v>9.6361996736773023E-2</c:v>
                  </c:pt>
                  <c:pt idx="3">
                    <c:v>0.12448108438542901</c:v>
                  </c:pt>
                  <c:pt idx="4">
                    <c:v>8.7745591988204613E-2</c:v>
                  </c:pt>
                  <c:pt idx="5">
                    <c:v>0.11502164729479836</c:v>
                  </c:pt>
                  <c:pt idx="6">
                    <c:v>0.12199125281415985</c:v>
                  </c:pt>
                  <c:pt idx="7">
                    <c:v>0.11418423559742619</c:v>
                  </c:pt>
                  <c:pt idx="8">
                    <c:v>8.9750045243766341E-2</c:v>
                  </c:pt>
                  <c:pt idx="9">
                    <c:v>0.12295828333225187</c:v>
                  </c:pt>
                  <c:pt idx="10">
                    <c:v>0.30456288832774664</c:v>
                  </c:pt>
                  <c:pt idx="11">
                    <c:v>3.8444825939419003E-2</c:v>
                  </c:pt>
                </c:numCache>
              </c:numRef>
            </c:minus>
            <c:spPr>
              <a:ln w="15875">
                <a:solidFill>
                  <a:schemeClr val="accent1"/>
                </a:solidFill>
              </a:ln>
            </c:spPr>
          </c:errBars>
          <c:cat>
            <c:strRef>
              <c:f>('2007-12'!$T$52:$AD$52,'2007-12'!$AI$52)</c:f>
              <c:strCache>
                <c:ptCount val="12"/>
                <c:pt idx="0">
                  <c:v>17-20</c:v>
                </c:pt>
                <c:pt idx="1">
                  <c:v>21-24</c:v>
                </c:pt>
                <c:pt idx="2">
                  <c:v>25-29</c:v>
                </c:pt>
                <c:pt idx="3">
                  <c:v>30-34</c:v>
                </c:pt>
                <c:pt idx="4">
                  <c:v>35-39</c:v>
                </c:pt>
                <c:pt idx="5">
                  <c:v>40-44</c:v>
                </c:pt>
                <c:pt idx="6">
                  <c:v>45-49</c:v>
                </c:pt>
                <c:pt idx="7">
                  <c:v>50-54</c:v>
                </c:pt>
                <c:pt idx="8">
                  <c:v>55-59</c:v>
                </c:pt>
                <c:pt idx="9">
                  <c:v>60-64</c:v>
                </c:pt>
                <c:pt idx="10">
                  <c:v>65-69</c:v>
                </c:pt>
                <c:pt idx="11">
                  <c:v>all ages</c:v>
                </c:pt>
              </c:strCache>
            </c:strRef>
          </c:cat>
          <c:val>
            <c:numRef>
              <c:f>('2007-12'!$T$53:$AD$53,'2007-12'!$AI$53)</c:f>
              <c:numCache>
                <c:formatCode>#,##0.00</c:formatCode>
                <c:ptCount val="12"/>
                <c:pt idx="0">
                  <c:v>0.45420945042917743</c:v>
                </c:pt>
                <c:pt idx="1">
                  <c:v>0.15271848413524416</c:v>
                </c:pt>
                <c:pt idx="2">
                  <c:v>0.17754845721491738</c:v>
                </c:pt>
                <c:pt idx="3">
                  <c:v>0.24856267735514026</c:v>
                </c:pt>
                <c:pt idx="4">
                  <c:v>0.13861476932629146</c:v>
                </c:pt>
                <c:pt idx="5">
                  <c:v>0.22967416091002726</c:v>
                </c:pt>
                <c:pt idx="6">
                  <c:v>0.23439070795451655</c:v>
                </c:pt>
                <c:pt idx="7">
                  <c:v>0.20093272406430365</c:v>
                </c:pt>
                <c:pt idx="8">
                  <c:v>0.1233620526423605</c:v>
                </c:pt>
                <c:pt idx="9">
                  <c:v>0.16900700361820781</c:v>
                </c:pt>
                <c:pt idx="10">
                  <c:v>0.45100201497252096</c:v>
                </c:pt>
                <c:pt idx="11">
                  <c:v>0.20033968131259924</c:v>
                </c:pt>
              </c:numCache>
            </c:numRef>
          </c:val>
          <c:smooth val="0"/>
          <c:extLst xmlns:c16r2="http://schemas.microsoft.com/office/drawing/2015/06/chart">
            <c:ext xmlns:c16="http://schemas.microsoft.com/office/drawing/2014/chart" uri="{C3380CC4-5D6E-409C-BE32-E72D297353CC}">
              <c16:uniqueId val="{00000002-C28B-4AA5-9901-1F4D46F8C7AE}"/>
            </c:ext>
          </c:extLst>
        </c:ser>
        <c:ser>
          <c:idx val="1"/>
          <c:order val="1"/>
          <c:tx>
            <c:strRef>
              <c:f>'2007-12'!$A$54</c:f>
              <c:strCache>
                <c:ptCount val="1"/>
                <c:pt idx="0">
                  <c:v>Driver</c:v>
                </c:pt>
              </c:strCache>
            </c:strRef>
          </c:tx>
          <c:spPr>
            <a:ln>
              <a:solidFill>
                <a:srgbClr val="C0504D"/>
              </a:solidFill>
            </a:ln>
          </c:spPr>
          <c:marker>
            <c:symbol val="square"/>
            <c:size val="5"/>
          </c:marker>
          <c:dPt>
            <c:idx val="11"/>
            <c:bubble3D val="0"/>
            <c:spPr>
              <a:ln>
                <a:noFill/>
              </a:ln>
            </c:spPr>
            <c:extLst xmlns:c16r2="http://schemas.microsoft.com/office/drawing/2015/06/chart">
              <c:ext xmlns:c16="http://schemas.microsoft.com/office/drawing/2014/chart" uri="{C3380CC4-5D6E-409C-BE32-E72D297353CC}">
                <c16:uniqueId val="{00000004-C28B-4AA5-9901-1F4D46F8C7AE}"/>
              </c:ext>
            </c:extLst>
          </c:dPt>
          <c:errBars>
            <c:errDir val="y"/>
            <c:errBarType val="both"/>
            <c:errValType val="cust"/>
            <c:noEndCap val="0"/>
            <c:plus>
              <c:numRef>
                <c:f>'2007-12'!$T$65:$AD$65</c:f>
                <c:numCache>
                  <c:formatCode>General</c:formatCode>
                  <c:ptCount val="11"/>
                  <c:pt idx="0">
                    <c:v>4.3026480534750083E-2</c:v>
                  </c:pt>
                  <c:pt idx="1">
                    <c:v>2.0975345467104847E-2</c:v>
                  </c:pt>
                  <c:pt idx="2">
                    <c:v>1.274410122248526E-2</c:v>
                  </c:pt>
                  <c:pt idx="3">
                    <c:v>1.0748956290587371E-2</c:v>
                  </c:pt>
                  <c:pt idx="4">
                    <c:v>7.7439775435043205E-3</c:v>
                  </c:pt>
                  <c:pt idx="5">
                    <c:v>7.126681643798153E-3</c:v>
                  </c:pt>
                  <c:pt idx="6">
                    <c:v>8.6423583180949975E-3</c:v>
                  </c:pt>
                  <c:pt idx="7">
                    <c:v>9.287555759721882E-3</c:v>
                  </c:pt>
                  <c:pt idx="8">
                    <c:v>1.1376135799608111E-2</c:v>
                  </c:pt>
                  <c:pt idx="9">
                    <c:v>1.5236269930050138E-2</c:v>
                  </c:pt>
                  <c:pt idx="10">
                    <c:v>2.1638208191237157E-2</c:v>
                  </c:pt>
                </c:numCache>
              </c:numRef>
            </c:plus>
            <c:minus>
              <c:numRef>
                <c:f>'2007-12'!$T$64:$AD$64</c:f>
                <c:numCache>
                  <c:formatCode>General</c:formatCode>
                  <c:ptCount val="11"/>
                  <c:pt idx="0">
                    <c:v>3.7520256597602247E-2</c:v>
                  </c:pt>
                  <c:pt idx="1">
                    <c:v>1.7829307815340728E-2</c:v>
                  </c:pt>
                  <c:pt idx="2">
                    <c:v>1.076585008896911E-2</c:v>
                  </c:pt>
                  <c:pt idx="3">
                    <c:v>8.9078622022045542E-3</c:v>
                  </c:pt>
                  <c:pt idx="4">
                    <c:v>6.2832952567597709E-3</c:v>
                  </c:pt>
                  <c:pt idx="5">
                    <c:v>5.8784234086179561E-3</c:v>
                  </c:pt>
                  <c:pt idx="6">
                    <c:v>7.2412622587535447E-3</c:v>
                  </c:pt>
                  <c:pt idx="7">
                    <c:v>7.535721110258381E-3</c:v>
                  </c:pt>
                  <c:pt idx="8">
                    <c:v>9.127705797790292E-3</c:v>
                  </c:pt>
                  <c:pt idx="9">
                    <c:v>1.2436107053047499E-2</c:v>
                  </c:pt>
                  <c:pt idx="10">
                    <c:v>1.6804274317342119E-2</c:v>
                  </c:pt>
                </c:numCache>
              </c:numRef>
            </c:minus>
            <c:spPr>
              <a:ln w="15875">
                <a:solidFill>
                  <a:schemeClr val="accent2"/>
                </a:solidFill>
              </a:ln>
            </c:spPr>
          </c:errBars>
          <c:cat>
            <c:strRef>
              <c:f>('2007-12'!$T$52:$AD$52,'2007-12'!$AI$52)</c:f>
              <c:strCache>
                <c:ptCount val="12"/>
                <c:pt idx="0">
                  <c:v>17-20</c:v>
                </c:pt>
                <c:pt idx="1">
                  <c:v>21-24</c:v>
                </c:pt>
                <c:pt idx="2">
                  <c:v>25-29</c:v>
                </c:pt>
                <c:pt idx="3">
                  <c:v>30-34</c:v>
                </c:pt>
                <c:pt idx="4">
                  <c:v>35-39</c:v>
                </c:pt>
                <c:pt idx="5">
                  <c:v>40-44</c:v>
                </c:pt>
                <c:pt idx="6">
                  <c:v>45-49</c:v>
                </c:pt>
                <c:pt idx="7">
                  <c:v>50-54</c:v>
                </c:pt>
                <c:pt idx="8">
                  <c:v>55-59</c:v>
                </c:pt>
                <c:pt idx="9">
                  <c:v>60-64</c:v>
                </c:pt>
                <c:pt idx="10">
                  <c:v>65-69</c:v>
                </c:pt>
                <c:pt idx="11">
                  <c:v>all ages</c:v>
                </c:pt>
              </c:strCache>
            </c:strRef>
          </c:cat>
          <c:val>
            <c:numRef>
              <c:f>('2007-12'!$T$54:$AD$54,'2007-12'!$AI$54)</c:f>
              <c:numCache>
                <c:formatCode>#,##0.00</c:formatCode>
                <c:ptCount val="12"/>
                <c:pt idx="0">
                  <c:v>0.21779462146906972</c:v>
                </c:pt>
                <c:pt idx="1">
                  <c:v>8.8106513739429057E-2</c:v>
                </c:pt>
                <c:pt idx="2">
                  <c:v>5.1378129029403571E-2</c:v>
                </c:pt>
                <c:pt idx="3">
                  <c:v>3.8466832421252969E-2</c:v>
                </c:pt>
                <c:pt idx="4">
                  <c:v>2.4598477342852986E-2</c:v>
                </c:pt>
                <c:pt idx="5">
                  <c:v>2.4814504624491137E-2</c:v>
                </c:pt>
                <c:pt idx="6">
                  <c:v>3.306637714770902E-2</c:v>
                </c:pt>
                <c:pt idx="7">
                  <c:v>2.9501600261952626E-2</c:v>
                </c:pt>
                <c:pt idx="8">
                  <c:v>3.4074583533525889E-2</c:v>
                </c:pt>
                <c:pt idx="9">
                  <c:v>4.9990537079067497E-2</c:v>
                </c:pt>
                <c:pt idx="10">
                  <c:v>5.537496955589212E-2</c:v>
                </c:pt>
                <c:pt idx="11">
                  <c:v>4.9745115906537574E-2</c:v>
                </c:pt>
              </c:numCache>
            </c:numRef>
          </c:val>
          <c:smooth val="0"/>
          <c:extLst xmlns:c16r2="http://schemas.microsoft.com/office/drawing/2015/06/chart">
            <c:ext xmlns:c16="http://schemas.microsoft.com/office/drawing/2014/chart" uri="{C3380CC4-5D6E-409C-BE32-E72D297353CC}">
              <c16:uniqueId val="{00000005-C28B-4AA5-9901-1F4D46F8C7AE}"/>
            </c:ext>
          </c:extLst>
        </c:ser>
        <c:ser>
          <c:idx val="2"/>
          <c:order val="2"/>
          <c:tx>
            <c:strRef>
              <c:f>'2007-12'!$A$55</c:f>
              <c:strCache>
                <c:ptCount val="1"/>
                <c:pt idx="0">
                  <c:v>Pedestrian</c:v>
                </c:pt>
              </c:strCache>
            </c:strRef>
          </c:tx>
          <c:spPr>
            <a:ln>
              <a:solidFill>
                <a:srgbClr val="00B050"/>
              </a:solidFill>
            </a:ln>
          </c:spPr>
          <c:marker>
            <c:symbol val="square"/>
            <c:size val="5"/>
            <c:spPr>
              <a:solidFill>
                <a:srgbClr val="00FF00"/>
              </a:solidFill>
            </c:spPr>
          </c:marker>
          <c:dPt>
            <c:idx val="11"/>
            <c:bubble3D val="0"/>
            <c:spPr>
              <a:ln>
                <a:noFill/>
              </a:ln>
            </c:spPr>
            <c:extLst xmlns:c16r2="http://schemas.microsoft.com/office/drawing/2015/06/chart">
              <c:ext xmlns:c16="http://schemas.microsoft.com/office/drawing/2014/chart" uri="{C3380CC4-5D6E-409C-BE32-E72D297353CC}">
                <c16:uniqueId val="{00000007-C28B-4AA5-9901-1F4D46F8C7AE}"/>
              </c:ext>
            </c:extLst>
          </c:dPt>
          <c:errBars>
            <c:errDir val="y"/>
            <c:errBarType val="both"/>
            <c:errValType val="cust"/>
            <c:noEndCap val="0"/>
            <c:plus>
              <c:numRef>
                <c:f>('2007-12'!$T$67:$AD$67,'2007-12'!$AI$67)</c:f>
                <c:numCache>
                  <c:formatCode>General</c:formatCode>
                  <c:ptCount val="12"/>
                  <c:pt idx="0">
                    <c:v>2.1527090550231262E-2</c:v>
                  </c:pt>
                  <c:pt idx="1">
                    <c:v>1.6428872699814405E-2</c:v>
                  </c:pt>
                  <c:pt idx="2">
                    <c:v>1.315895157016218E-2</c:v>
                  </c:pt>
                  <c:pt idx="3">
                    <c:v>1.3232020562911881E-2</c:v>
                  </c:pt>
                  <c:pt idx="4">
                    <c:v>1.3745954294637552E-2</c:v>
                  </c:pt>
                  <c:pt idx="5">
                    <c:v>1.5611502908002901E-2</c:v>
                  </c:pt>
                  <c:pt idx="6">
                    <c:v>1.9425108553274451E-2</c:v>
                  </c:pt>
                  <c:pt idx="7">
                    <c:v>1.8156979193291831E-2</c:v>
                  </c:pt>
                  <c:pt idx="8">
                    <c:v>2.1248623979306672E-2</c:v>
                  </c:pt>
                  <c:pt idx="9">
                    <c:v>2.3677301984015908E-2</c:v>
                  </c:pt>
                  <c:pt idx="10">
                    <c:v>3.016498852823736E-2</c:v>
                  </c:pt>
                  <c:pt idx="11">
                    <c:v>5.6535823740266888E-3</c:v>
                  </c:pt>
                </c:numCache>
              </c:numRef>
            </c:plus>
            <c:minus>
              <c:numRef>
                <c:f>('2007-12'!$T$66:$AD$66,'2007-12'!$AI$66)</c:f>
                <c:numCache>
                  <c:formatCode>General</c:formatCode>
                  <c:ptCount val="12"/>
                  <c:pt idx="0">
                    <c:v>1.689106136936664E-2</c:v>
                  </c:pt>
                  <c:pt idx="1">
                    <c:v>1.2016952848655536E-2</c:v>
                  </c:pt>
                  <c:pt idx="2">
                    <c:v>9.7505219936277858E-3</c:v>
                  </c:pt>
                  <c:pt idx="3">
                    <c:v>9.8046646673096045E-3</c:v>
                  </c:pt>
                  <c:pt idx="4">
                    <c:v>1.0245734805922769E-2</c:v>
                  </c:pt>
                  <c:pt idx="5">
                    <c:v>1.2209174130172057E-2</c:v>
                  </c:pt>
                  <c:pt idx="6">
                    <c:v>1.5622973912845582E-2</c:v>
                  </c:pt>
                  <c:pt idx="7">
                    <c:v>1.3814462215336217E-2</c:v>
                  </c:pt>
                  <c:pt idx="8">
                    <c:v>1.656085507430493E-2</c:v>
                  </c:pt>
                  <c:pt idx="9">
                    <c:v>1.8801839128591069E-2</c:v>
                  </c:pt>
                  <c:pt idx="10">
                    <c:v>2.3886044423678969E-2</c:v>
                  </c:pt>
                  <c:pt idx="11">
                    <c:v>5.4055738512084478E-3</c:v>
                  </c:pt>
                </c:numCache>
              </c:numRef>
            </c:minus>
            <c:spPr>
              <a:ln w="19050">
                <a:solidFill>
                  <a:schemeClr val="accent3"/>
                </a:solidFill>
              </a:ln>
            </c:spPr>
          </c:errBars>
          <c:cat>
            <c:strRef>
              <c:f>('2007-12'!$T$52:$AD$52,'2007-12'!$AI$52)</c:f>
              <c:strCache>
                <c:ptCount val="12"/>
                <c:pt idx="0">
                  <c:v>17-20</c:v>
                </c:pt>
                <c:pt idx="1">
                  <c:v>21-24</c:v>
                </c:pt>
                <c:pt idx="2">
                  <c:v>25-29</c:v>
                </c:pt>
                <c:pt idx="3">
                  <c:v>30-34</c:v>
                </c:pt>
                <c:pt idx="4">
                  <c:v>35-39</c:v>
                </c:pt>
                <c:pt idx="5">
                  <c:v>40-44</c:v>
                </c:pt>
                <c:pt idx="6">
                  <c:v>45-49</c:v>
                </c:pt>
                <c:pt idx="7">
                  <c:v>50-54</c:v>
                </c:pt>
                <c:pt idx="8">
                  <c:v>55-59</c:v>
                </c:pt>
                <c:pt idx="9">
                  <c:v>60-64</c:v>
                </c:pt>
                <c:pt idx="10">
                  <c:v>65-69</c:v>
                </c:pt>
                <c:pt idx="11">
                  <c:v>all ages</c:v>
                </c:pt>
              </c:strCache>
            </c:strRef>
          </c:cat>
          <c:val>
            <c:numRef>
              <c:f>('2007-12'!$T$55:$AD$55,'2007-12'!$AI$55)</c:f>
              <c:numCache>
                <c:formatCode>#,##0.00</c:formatCode>
                <c:ptCount val="12"/>
                <c:pt idx="0">
                  <c:v>5.7778728401924356E-2</c:v>
                </c:pt>
                <c:pt idx="1">
                  <c:v>3.2825511047967472E-2</c:v>
                </c:pt>
                <c:pt idx="2">
                  <c:v>2.7633404173356049E-2</c:v>
                </c:pt>
                <c:pt idx="3">
                  <c:v>2.778684686963976E-2</c:v>
                </c:pt>
                <c:pt idx="4">
                  <c:v>2.9546469914785659E-2</c:v>
                </c:pt>
                <c:pt idx="5">
                  <c:v>4.1260073786259045E-2</c:v>
                </c:pt>
                <c:pt idx="6">
                  <c:v>5.890180396607976E-2</c:v>
                </c:pt>
                <c:pt idx="7">
                  <c:v>4.24662892322277E-2</c:v>
                </c:pt>
                <c:pt idx="8">
                  <c:v>5.5274284159795961E-2</c:v>
                </c:pt>
                <c:pt idx="9">
                  <c:v>6.7320622101669197E-2</c:v>
                </c:pt>
                <c:pt idx="10">
                  <c:v>8.4587481705663048E-2</c:v>
                </c:pt>
                <c:pt idx="11">
                  <c:v>9.2373236114959067E-2</c:v>
                </c:pt>
              </c:numCache>
            </c:numRef>
          </c:val>
          <c:smooth val="0"/>
          <c:extLst xmlns:c16r2="http://schemas.microsoft.com/office/drawing/2015/06/chart">
            <c:ext xmlns:c16="http://schemas.microsoft.com/office/drawing/2014/chart" uri="{C3380CC4-5D6E-409C-BE32-E72D297353CC}">
              <c16:uniqueId val="{00000008-C28B-4AA5-9901-1F4D46F8C7AE}"/>
            </c:ext>
          </c:extLst>
        </c:ser>
        <c:dLbls>
          <c:showLegendKey val="0"/>
          <c:showVal val="0"/>
          <c:showCatName val="0"/>
          <c:showSerName val="0"/>
          <c:showPercent val="0"/>
          <c:showBubbleSize val="0"/>
        </c:dLbls>
        <c:marker val="1"/>
        <c:smooth val="0"/>
        <c:axId val="226160800"/>
        <c:axId val="226161192"/>
      </c:lineChart>
      <c:catAx>
        <c:axId val="226160800"/>
        <c:scaling>
          <c:orientation val="minMax"/>
        </c:scaling>
        <c:delete val="0"/>
        <c:axPos val="b"/>
        <c:numFmt formatCode="General" sourceLinked="0"/>
        <c:majorTickMark val="out"/>
        <c:minorTickMark val="none"/>
        <c:tickLblPos val="nextTo"/>
        <c:txPr>
          <a:bodyPr/>
          <a:lstStyle/>
          <a:p>
            <a:pPr>
              <a:defRPr sz="1100"/>
            </a:pPr>
            <a:endParaRPr lang="en-US"/>
          </a:p>
        </c:txPr>
        <c:crossAx val="226161192"/>
        <c:crossesAt val="0"/>
        <c:auto val="1"/>
        <c:lblAlgn val="ctr"/>
        <c:lblOffset val="100"/>
        <c:noMultiLvlLbl val="0"/>
      </c:catAx>
      <c:valAx>
        <c:axId val="226161192"/>
        <c:scaling>
          <c:orientation val="minMax"/>
          <c:max val="1.1000000000000001"/>
          <c:min val="0"/>
        </c:scaling>
        <c:delete val="0"/>
        <c:axPos val="l"/>
        <c:majorGridlines/>
        <c:title>
          <c:tx>
            <c:rich>
              <a:bodyPr rot="-5400000" vert="horz"/>
              <a:lstStyle/>
              <a:p>
                <a:pPr>
                  <a:defRPr/>
                </a:pPr>
                <a:r>
                  <a:rPr lang="fi-FI" sz="1100" b="1" i="0" u="none" strike="noStrike" baseline="0"/>
                  <a:t>F/MHU</a:t>
                </a:r>
                <a:endParaRPr lang="fi-FI" sz="1100"/>
              </a:p>
            </c:rich>
          </c:tx>
          <c:layout>
            <c:manualLayout>
              <c:xMode val="edge"/>
              <c:yMode val="edge"/>
              <c:x val="1.5322478940645803E-2"/>
              <c:y val="0.40056054940035152"/>
            </c:manualLayout>
          </c:layout>
          <c:overlay val="0"/>
        </c:title>
        <c:numFmt formatCode="#,##0.0" sourceLinked="0"/>
        <c:majorTickMark val="out"/>
        <c:minorTickMark val="none"/>
        <c:tickLblPos val="nextTo"/>
        <c:txPr>
          <a:bodyPr/>
          <a:lstStyle/>
          <a:p>
            <a:pPr>
              <a:defRPr sz="1200"/>
            </a:pPr>
            <a:endParaRPr lang="en-US"/>
          </a:p>
        </c:txPr>
        <c:crossAx val="226160800"/>
        <c:crosses val="autoZero"/>
        <c:crossBetween val="between"/>
      </c:valAx>
    </c:plotArea>
    <c:legend>
      <c:legendPos val="b"/>
      <c:layout>
        <c:manualLayout>
          <c:xMode val="edge"/>
          <c:yMode val="edge"/>
          <c:x val="0.28809528619528618"/>
          <c:y val="0.8868674516908216"/>
          <c:w val="0.47512239057239058"/>
          <c:h val="7.8621678743961351E-2"/>
        </c:manualLayout>
      </c:layout>
      <c:overlay val="0"/>
      <c:txPr>
        <a:bodyPr/>
        <a:lstStyle/>
        <a:p>
          <a:pPr>
            <a:defRPr sz="1200"/>
          </a:pPr>
          <a:endParaRPr lang="en-US"/>
        </a:p>
      </c:txPr>
    </c:legend>
    <c:plotVisOnly val="1"/>
    <c:dispBlanksAs val="gap"/>
    <c:showDLblsOverMax val="0"/>
  </c:chart>
  <c:spPr>
    <a:ln>
      <a:noFill/>
    </a:ln>
  </c:sp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'2007-12'!$A$53</c:f>
              <c:strCache>
                <c:ptCount val="1"/>
                <c:pt idx="0">
                  <c:v>Cyclist</c:v>
                </c:pt>
              </c:strCache>
            </c:strRef>
          </c:tx>
          <c:marker>
            <c:symbol val="square"/>
            <c:size val="5"/>
          </c:marker>
          <c:dPt>
            <c:idx val="4"/>
            <c:bubble3D val="0"/>
            <c:spPr>
              <a:ln>
                <a:noFill/>
              </a:ln>
            </c:spPr>
            <c:extLst xmlns:c16r2="http://schemas.microsoft.com/office/drawing/2015/06/chart">
              <c:ext xmlns:c16="http://schemas.microsoft.com/office/drawing/2014/chart" uri="{C3380CC4-5D6E-409C-BE32-E72D297353CC}">
                <c16:uniqueId val="{00000001-159D-4294-A1D5-456D8E602109}"/>
              </c:ext>
            </c:extLst>
          </c:dPt>
          <c:errBars>
            <c:errDir val="y"/>
            <c:errBarType val="both"/>
            <c:errValType val="cust"/>
            <c:noEndCap val="0"/>
            <c:plus>
              <c:numRef>
                <c:f>'2007-12'!$N$63:$R$63</c:f>
                <c:numCache>
                  <c:formatCode>General</c:formatCode>
                  <c:ptCount val="5"/>
                  <c:pt idx="0">
                    <c:v>0.47430911976774892</c:v>
                  </c:pt>
                  <c:pt idx="1">
                    <c:v>1.0351691101603402</c:v>
                  </c:pt>
                  <c:pt idx="2">
                    <c:v>1.5558062849573249</c:v>
                  </c:pt>
                  <c:pt idx="3">
                    <c:v>2.0258025502815795</c:v>
                  </c:pt>
                  <c:pt idx="4">
                    <c:v>3.3487901083410931E-2</c:v>
                  </c:pt>
                </c:numCache>
              </c:numRef>
            </c:plus>
            <c:minus>
              <c:numRef>
                <c:f>'2007-12'!$N$62:$R$62</c:f>
                <c:numCache>
                  <c:formatCode>General</c:formatCode>
                  <c:ptCount val="5"/>
                  <c:pt idx="0">
                    <c:v>0.35550568330934884</c:v>
                  </c:pt>
                  <c:pt idx="1">
                    <c:v>0.77588325105045786</c:v>
                  </c:pt>
                  <c:pt idx="2">
                    <c:v>1.0805110149168669</c:v>
                  </c:pt>
                  <c:pt idx="3">
                    <c:v>1.1863215115760908</c:v>
                  </c:pt>
                  <c:pt idx="4">
                    <c:v>3.1323516034397869E-2</c:v>
                  </c:pt>
                </c:numCache>
              </c:numRef>
            </c:minus>
            <c:spPr>
              <a:ln w="15875">
                <a:solidFill>
                  <a:schemeClr val="accent1"/>
                </a:solidFill>
              </a:ln>
            </c:spPr>
          </c:errBars>
          <c:cat>
            <c:strRef>
              <c:f>'2007-12'!$N$52:$R$52</c:f>
              <c:strCache>
                <c:ptCount val="5"/>
                <c:pt idx="0">
                  <c:v>70-74</c:v>
                </c:pt>
                <c:pt idx="1">
                  <c:v>75-79</c:v>
                </c:pt>
                <c:pt idx="2">
                  <c:v>80-84</c:v>
                </c:pt>
                <c:pt idx="3">
                  <c:v>85+</c:v>
                </c:pt>
                <c:pt idx="4">
                  <c:v>all ages</c:v>
                </c:pt>
              </c:strCache>
            </c:strRef>
          </c:cat>
          <c:val>
            <c:numRef>
              <c:f>'2007-12'!$N$53:$R$53</c:f>
              <c:numCache>
                <c:formatCode>#,##0.00</c:formatCode>
                <c:ptCount val="5"/>
                <c:pt idx="0">
                  <c:v>1.0425579256622342</c:v>
                </c:pt>
                <c:pt idx="1">
                  <c:v>2.2753594970445419</c:v>
                </c:pt>
                <c:pt idx="2">
                  <c:v>2.5882787927559825</c:v>
                </c:pt>
                <c:pt idx="3">
                  <c:v>2.0875982721246973</c:v>
                </c:pt>
                <c:pt idx="4">
                  <c:v>0.36244431960721152</c:v>
                </c:pt>
              </c:numCache>
            </c:numRef>
          </c:val>
          <c:smooth val="0"/>
          <c:extLst xmlns:c16r2="http://schemas.microsoft.com/office/drawing/2015/06/chart">
            <c:ext xmlns:c16="http://schemas.microsoft.com/office/drawing/2014/chart" uri="{C3380CC4-5D6E-409C-BE32-E72D297353CC}">
              <c16:uniqueId val="{00000002-159D-4294-A1D5-456D8E602109}"/>
            </c:ext>
          </c:extLst>
        </c:ser>
        <c:ser>
          <c:idx val="1"/>
          <c:order val="1"/>
          <c:tx>
            <c:strRef>
              <c:f>'2007-12'!$A$54</c:f>
              <c:strCache>
                <c:ptCount val="1"/>
                <c:pt idx="0">
                  <c:v>Driver</c:v>
                </c:pt>
              </c:strCache>
            </c:strRef>
          </c:tx>
          <c:spPr>
            <a:ln>
              <a:solidFill>
                <a:schemeClr val="tx1"/>
              </a:solidFill>
            </a:ln>
          </c:spPr>
          <c:marker>
            <c:symbol val="square"/>
            <c:size val="5"/>
          </c:marker>
          <c:dPt>
            <c:idx val="4"/>
            <c:bubble3D val="0"/>
            <c:spPr>
              <a:ln>
                <a:noFill/>
              </a:ln>
            </c:spPr>
            <c:extLst xmlns:c16r2="http://schemas.microsoft.com/office/drawing/2015/06/chart">
              <c:ext xmlns:c16="http://schemas.microsoft.com/office/drawing/2014/chart" uri="{C3380CC4-5D6E-409C-BE32-E72D297353CC}">
                <c16:uniqueId val="{00000004-159D-4294-A1D5-456D8E602109}"/>
              </c:ext>
            </c:extLst>
          </c:dPt>
          <c:errBars>
            <c:errDir val="y"/>
            <c:errBarType val="both"/>
            <c:errValType val="cust"/>
            <c:noEndCap val="0"/>
            <c:plus>
              <c:numRef>
                <c:f>'2007-12'!$N$65:$R$65</c:f>
                <c:numCache>
                  <c:formatCode>General</c:formatCode>
                  <c:ptCount val="5"/>
                  <c:pt idx="0">
                    <c:v>1.9050299839850529E-2</c:v>
                  </c:pt>
                  <c:pt idx="1">
                    <c:v>3.1747901151660568E-2</c:v>
                  </c:pt>
                  <c:pt idx="2">
                    <c:v>6.7576391315270934E-2</c:v>
                  </c:pt>
                  <c:pt idx="3">
                    <c:v>0.15368254822087646</c:v>
                  </c:pt>
                  <c:pt idx="4">
                    <c:v>4.0464115346149354E-3</c:v>
                  </c:pt>
                </c:numCache>
              </c:numRef>
            </c:plus>
            <c:minus>
              <c:numRef>
                <c:f>'2007-12'!$N$64:$R$64</c:f>
                <c:numCache>
                  <c:formatCode>General</c:formatCode>
                  <c:ptCount val="5"/>
                  <c:pt idx="0">
                    <c:v>1.6177070679968431E-2</c:v>
                  </c:pt>
                  <c:pt idx="1">
                    <c:v>2.7417700557143918E-2</c:v>
                  </c:pt>
                  <c:pt idx="2">
                    <c:v>5.8522293926639046E-2</c:v>
                  </c:pt>
                  <c:pt idx="3">
                    <c:v>0.13272128030921593</c:v>
                  </c:pt>
                  <c:pt idx="4">
                    <c:v>3.932250589583311E-3</c:v>
                  </c:pt>
                </c:numCache>
              </c:numRef>
            </c:minus>
            <c:spPr>
              <a:ln w="15875">
                <a:solidFill>
                  <a:srgbClr val="C00000"/>
                </a:solidFill>
              </a:ln>
            </c:spPr>
          </c:errBars>
          <c:cat>
            <c:strRef>
              <c:f>'2007-12'!$N$52:$R$52</c:f>
              <c:strCache>
                <c:ptCount val="5"/>
                <c:pt idx="0">
                  <c:v>70-74</c:v>
                </c:pt>
                <c:pt idx="1">
                  <c:v>75-79</c:v>
                </c:pt>
                <c:pt idx="2">
                  <c:v>80-84</c:v>
                </c:pt>
                <c:pt idx="3">
                  <c:v>85+</c:v>
                </c:pt>
                <c:pt idx="4">
                  <c:v>all ages</c:v>
                </c:pt>
              </c:strCache>
            </c:strRef>
          </c:cat>
          <c:val>
            <c:numRef>
              <c:f>'2007-12'!$N$54:$R$54</c:f>
              <c:numCache>
                <c:formatCode>#,##0.00</c:formatCode>
                <c:ptCount val="5"/>
                <c:pt idx="0">
                  <c:v>7.9492024369192893E-2</c:v>
                </c:pt>
                <c:pt idx="1">
                  <c:v>0.14919769434567209</c:v>
                </c:pt>
                <c:pt idx="2">
                  <c:v>0.32426658919283374</c:v>
                </c:pt>
                <c:pt idx="3">
                  <c:v>0.72222354939904554</c:v>
                </c:pt>
                <c:pt idx="4">
                  <c:v>0.10467017911284239</c:v>
                </c:pt>
              </c:numCache>
            </c:numRef>
          </c:val>
          <c:smooth val="0"/>
          <c:extLst xmlns:c16r2="http://schemas.microsoft.com/office/drawing/2015/06/chart">
            <c:ext xmlns:c16="http://schemas.microsoft.com/office/drawing/2014/chart" uri="{C3380CC4-5D6E-409C-BE32-E72D297353CC}">
              <c16:uniqueId val="{00000005-159D-4294-A1D5-456D8E602109}"/>
            </c:ext>
          </c:extLst>
        </c:ser>
        <c:ser>
          <c:idx val="2"/>
          <c:order val="2"/>
          <c:tx>
            <c:strRef>
              <c:f>'2007-12'!$A$55</c:f>
              <c:strCache>
                <c:ptCount val="1"/>
                <c:pt idx="0">
                  <c:v>Pedestrian</c:v>
                </c:pt>
              </c:strCache>
            </c:strRef>
          </c:tx>
          <c:spPr>
            <a:ln>
              <a:solidFill>
                <a:srgbClr val="00B050"/>
              </a:solidFill>
            </a:ln>
          </c:spPr>
          <c:marker>
            <c:symbol val="square"/>
            <c:size val="5"/>
            <c:spPr>
              <a:solidFill>
                <a:srgbClr val="00FF00"/>
              </a:solidFill>
            </c:spPr>
          </c:marker>
          <c:dPt>
            <c:idx val="4"/>
            <c:bubble3D val="0"/>
            <c:spPr>
              <a:ln>
                <a:noFill/>
              </a:ln>
            </c:spPr>
            <c:extLst xmlns:c16r2="http://schemas.microsoft.com/office/drawing/2015/06/chart">
              <c:ext xmlns:c16="http://schemas.microsoft.com/office/drawing/2014/chart" uri="{C3380CC4-5D6E-409C-BE32-E72D297353CC}">
                <c16:uniqueId val="{00000007-159D-4294-A1D5-456D8E602109}"/>
              </c:ext>
            </c:extLst>
          </c:dPt>
          <c:errBars>
            <c:errDir val="y"/>
            <c:errBarType val="both"/>
            <c:errValType val="cust"/>
            <c:noEndCap val="0"/>
            <c:plus>
              <c:numRef>
                <c:f>'2007-12'!$N$67:$R$67</c:f>
                <c:numCache>
                  <c:formatCode>General</c:formatCode>
                  <c:ptCount val="5"/>
                  <c:pt idx="0">
                    <c:v>6.2119123504672524E-2</c:v>
                  </c:pt>
                  <c:pt idx="1">
                    <c:v>0.11261918246290681</c:v>
                  </c:pt>
                  <c:pt idx="2">
                    <c:v>0.2030354209682057</c:v>
                  </c:pt>
                  <c:pt idx="3">
                    <c:v>0.36588028203748912</c:v>
                  </c:pt>
                  <c:pt idx="4">
                    <c:v>8.5744551036432415E-3</c:v>
                  </c:pt>
                </c:numCache>
              </c:numRef>
            </c:plus>
            <c:minus>
              <c:numRef>
                <c:f>'2007-12'!$N$66:$R$66</c:f>
                <c:numCache>
                  <c:formatCode>General</c:formatCode>
                  <c:ptCount val="5"/>
                  <c:pt idx="0">
                    <c:v>5.4578118642186702E-2</c:v>
                  </c:pt>
                  <c:pt idx="1">
                    <c:v>0.10072035443243432</c:v>
                  </c:pt>
                  <c:pt idx="2">
                    <c:v>0.18213713553503008</c:v>
                  </c:pt>
                  <c:pt idx="3">
                    <c:v>0.33048678902164186</c:v>
                  </c:pt>
                  <c:pt idx="4">
                    <c:v>8.2984225932276889E-3</c:v>
                  </c:pt>
                </c:numCache>
              </c:numRef>
            </c:minus>
            <c:spPr>
              <a:ln w="19050">
                <a:solidFill>
                  <a:srgbClr val="92D050"/>
                </a:solidFill>
              </a:ln>
            </c:spPr>
          </c:errBars>
          <c:cat>
            <c:strRef>
              <c:f>'2007-12'!$N$52:$R$52</c:f>
              <c:strCache>
                <c:ptCount val="5"/>
                <c:pt idx="0">
                  <c:v>70-74</c:v>
                </c:pt>
                <c:pt idx="1">
                  <c:v>75-79</c:v>
                </c:pt>
                <c:pt idx="2">
                  <c:v>80-84</c:v>
                </c:pt>
                <c:pt idx="3">
                  <c:v>85+</c:v>
                </c:pt>
                <c:pt idx="4">
                  <c:v>all ages</c:v>
                </c:pt>
              </c:strCache>
            </c:strRef>
          </c:cat>
          <c:val>
            <c:numRef>
              <c:f>'2007-12'!$N$55:$R$55</c:f>
              <c:numCache>
                <c:formatCode>#,##0.00</c:formatCode>
                <c:ptCount val="5"/>
                <c:pt idx="0">
                  <c:v>0.33420303080608188</c:v>
                </c:pt>
                <c:pt idx="1">
                  <c:v>0.70980811451116044</c:v>
                </c:pt>
                <c:pt idx="2">
                  <c:v>1.3179571884128265</c:v>
                </c:pt>
                <c:pt idx="3">
                  <c:v>2.5462402912209621</c:v>
                </c:pt>
                <c:pt idx="4">
                  <c:v>0.19349596740305089</c:v>
                </c:pt>
              </c:numCache>
            </c:numRef>
          </c:val>
          <c:smooth val="0"/>
          <c:extLst xmlns:c16r2="http://schemas.microsoft.com/office/drawing/2015/06/chart">
            <c:ext xmlns:c16="http://schemas.microsoft.com/office/drawing/2014/chart" uri="{C3380CC4-5D6E-409C-BE32-E72D297353CC}">
              <c16:uniqueId val="{00000008-159D-4294-A1D5-456D8E602109}"/>
            </c:ext>
          </c:extLst>
        </c:ser>
        <c:dLbls>
          <c:showLegendKey val="0"/>
          <c:showVal val="0"/>
          <c:showCatName val="0"/>
          <c:showSerName val="0"/>
          <c:showPercent val="0"/>
          <c:showBubbleSize val="0"/>
        </c:dLbls>
        <c:marker val="1"/>
        <c:smooth val="0"/>
        <c:axId val="226709024"/>
        <c:axId val="226709416"/>
      </c:lineChart>
      <c:catAx>
        <c:axId val="226709024"/>
        <c:scaling>
          <c:orientation val="minMax"/>
        </c:scaling>
        <c:delete val="0"/>
        <c:axPos val="b"/>
        <c:numFmt formatCode="General" sourceLinked="0"/>
        <c:majorTickMark val="out"/>
        <c:minorTickMark val="none"/>
        <c:tickLblPos val="nextTo"/>
        <c:txPr>
          <a:bodyPr/>
          <a:lstStyle/>
          <a:p>
            <a:pPr>
              <a:defRPr sz="1200"/>
            </a:pPr>
            <a:endParaRPr lang="en-US"/>
          </a:p>
        </c:txPr>
        <c:crossAx val="226709416"/>
        <c:crossesAt val="0"/>
        <c:auto val="1"/>
        <c:lblAlgn val="ctr"/>
        <c:lblOffset val="100"/>
        <c:noMultiLvlLbl val="0"/>
      </c:catAx>
      <c:valAx>
        <c:axId val="226709416"/>
        <c:scaling>
          <c:orientation val="minMax"/>
          <c:max val="3"/>
          <c:min val="0"/>
        </c:scaling>
        <c:delete val="0"/>
        <c:axPos val="l"/>
        <c:majorGridlines/>
        <c:title>
          <c:tx>
            <c:rich>
              <a:bodyPr rot="-5400000" vert="horz"/>
              <a:lstStyle/>
              <a:p>
                <a:pPr>
                  <a:defRPr/>
                </a:pPr>
                <a:r>
                  <a:rPr lang="fi-FI" sz="1100" b="1" i="0" u="none" strike="noStrike" baseline="0">
                    <a:effectLst/>
                  </a:rPr>
                  <a:t>F/MHU</a:t>
                </a:r>
                <a:endParaRPr lang="fi-FI" sz="1100"/>
              </a:p>
            </c:rich>
          </c:tx>
          <c:layout>
            <c:manualLayout>
              <c:xMode val="edge"/>
              <c:yMode val="edge"/>
              <c:x val="2.0962673611111114E-2"/>
              <c:y val="0.42022623456790131"/>
            </c:manualLayout>
          </c:layout>
          <c:overlay val="0"/>
        </c:title>
        <c:numFmt formatCode="#,##0.0" sourceLinked="0"/>
        <c:majorTickMark val="out"/>
        <c:minorTickMark val="none"/>
        <c:tickLblPos val="nextTo"/>
        <c:txPr>
          <a:bodyPr/>
          <a:lstStyle/>
          <a:p>
            <a:pPr>
              <a:defRPr sz="1200"/>
            </a:pPr>
            <a:endParaRPr lang="en-US"/>
          </a:p>
        </c:txPr>
        <c:crossAx val="226709024"/>
        <c:crosses val="autoZero"/>
        <c:crossBetween val="between"/>
      </c:valAx>
    </c:plotArea>
    <c:legend>
      <c:legendPos val="b"/>
      <c:layout>
        <c:manualLayout>
          <c:xMode val="edge"/>
          <c:yMode val="edge"/>
          <c:x val="0.16938779527559056"/>
          <c:y val="0.94101802001603096"/>
          <c:w val="0.65566885389326335"/>
          <c:h val="5.3437493997111625E-2"/>
        </c:manualLayout>
      </c:layout>
      <c:overlay val="0"/>
      <c:txPr>
        <a:bodyPr/>
        <a:lstStyle/>
        <a:p>
          <a:pPr>
            <a:defRPr sz="1200"/>
          </a:pPr>
          <a:endParaRPr lang="en-US"/>
        </a:p>
      </c:txPr>
    </c:legend>
    <c:plotVisOnly val="1"/>
    <c:dispBlanksAs val="gap"/>
    <c:showDLblsOverMax val="0"/>
  </c:chart>
  <c:spPr>
    <a:ln>
      <a:noFill/>
    </a:ln>
  </c:sp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9979160804727"/>
          <c:y val="3.1837418293654531E-2"/>
          <c:w val="0.81529284784749578"/>
          <c:h val="0.79835644955409535"/>
        </c:manualLayout>
      </c:layout>
      <c:lineChart>
        <c:grouping val="standard"/>
        <c:varyColors val="0"/>
        <c:ser>
          <c:idx val="0"/>
          <c:order val="0"/>
          <c:tx>
            <c:strRef>
              <c:f>'2007-12'!$A$53</c:f>
              <c:strCache>
                <c:ptCount val="1"/>
                <c:pt idx="0">
                  <c:v>Cyclist</c:v>
                </c:pt>
              </c:strCache>
            </c:strRef>
          </c:tx>
          <c:marker>
            <c:symbol val="square"/>
            <c:size val="5"/>
          </c:marker>
          <c:dPt>
            <c:idx val="4"/>
            <c:bubble3D val="0"/>
            <c:spPr>
              <a:ln>
                <a:noFill/>
              </a:ln>
            </c:spPr>
            <c:extLst xmlns:c16r2="http://schemas.microsoft.com/office/drawing/2015/06/chart">
              <c:ext xmlns:c16="http://schemas.microsoft.com/office/drawing/2014/chart" uri="{C3380CC4-5D6E-409C-BE32-E72D297353CC}">
                <c16:uniqueId val="{00000001-D197-4832-83CF-16A6C736C23C}"/>
              </c:ext>
            </c:extLst>
          </c:dPt>
          <c:errBars>
            <c:errDir val="y"/>
            <c:errBarType val="both"/>
            <c:errValType val="cust"/>
            <c:noEndCap val="0"/>
            <c:plus>
              <c:numRef>
                <c:f>'2007-12'!$AE$63:$AI$63</c:f>
                <c:numCache>
                  <c:formatCode>General</c:formatCode>
                  <c:ptCount val="5"/>
                  <c:pt idx="0">
                    <c:v>1.0936016829696804</c:v>
                  </c:pt>
                  <c:pt idx="1">
                    <c:v>0.96730907949882006</c:v>
                  </c:pt>
                  <c:pt idx="2">
                    <c:v>4.7000911771192388</c:v>
                  </c:pt>
                  <c:pt idx="3">
                    <c:v>4.0938264190688685</c:v>
                  </c:pt>
                  <c:pt idx="4">
                    <c:v>4.4825350946160664E-2</c:v>
                  </c:pt>
                </c:numCache>
              </c:numRef>
            </c:plus>
            <c:minus>
              <c:numRef>
                <c:f>'2007-12'!$AE$62:$AI$62</c:f>
                <c:numCache>
                  <c:formatCode>General</c:formatCode>
                  <c:ptCount val="5"/>
                  <c:pt idx="0">
                    <c:v>0.36793068094159087</c:v>
                  </c:pt>
                  <c:pt idx="1">
                    <c:v>0.20623195060036778</c:v>
                  </c:pt>
                  <c:pt idx="2">
                    <c:v>1.0020674797750224</c:v>
                  </c:pt>
                  <c:pt idx="3">
                    <c:v>1.377324455037843</c:v>
                  </c:pt>
                  <c:pt idx="4">
                    <c:v>3.8444825939419003E-2</c:v>
                  </c:pt>
                </c:numCache>
              </c:numRef>
            </c:minus>
            <c:spPr>
              <a:ln w="15875">
                <a:solidFill>
                  <a:schemeClr val="accent1"/>
                </a:solidFill>
              </a:ln>
            </c:spPr>
          </c:errBars>
          <c:cat>
            <c:strRef>
              <c:f>'2007-12'!$AE$52:$AI$52</c:f>
              <c:strCache>
                <c:ptCount val="5"/>
                <c:pt idx="0">
                  <c:v>70-74</c:v>
                </c:pt>
                <c:pt idx="1">
                  <c:v>75-79</c:v>
                </c:pt>
                <c:pt idx="2">
                  <c:v>80-84</c:v>
                </c:pt>
                <c:pt idx="3">
                  <c:v>85+</c:v>
                </c:pt>
                <c:pt idx="4">
                  <c:v>all ages</c:v>
                </c:pt>
              </c:strCache>
            </c:strRef>
          </c:cat>
          <c:val>
            <c:numRef>
              <c:f>'2007-12'!$AE$53:$AI$53</c:f>
              <c:numCache>
                <c:formatCode>#,##0.00</c:formatCode>
                <c:ptCount val="5"/>
                <c:pt idx="0">
                  <c:v>0.41862853916628029</c:v>
                </c:pt>
                <c:pt idx="1">
                  <c:v>0.21158891820303585</c:v>
                </c:pt>
                <c:pt idx="2">
                  <c:v>1.0280966329164973</c:v>
                </c:pt>
                <c:pt idx="3">
                  <c:v>1.5671085735359447</c:v>
                </c:pt>
                <c:pt idx="4">
                  <c:v>0.20033968131259924</c:v>
                </c:pt>
              </c:numCache>
            </c:numRef>
          </c:val>
          <c:smooth val="0"/>
          <c:extLst xmlns:c16r2="http://schemas.microsoft.com/office/drawing/2015/06/chart">
            <c:ext xmlns:c16="http://schemas.microsoft.com/office/drawing/2014/chart" uri="{C3380CC4-5D6E-409C-BE32-E72D297353CC}">
              <c16:uniqueId val="{00000002-D197-4832-83CF-16A6C736C23C}"/>
            </c:ext>
          </c:extLst>
        </c:ser>
        <c:ser>
          <c:idx val="1"/>
          <c:order val="1"/>
          <c:tx>
            <c:strRef>
              <c:f>'2007-12'!$A$54</c:f>
              <c:strCache>
                <c:ptCount val="1"/>
                <c:pt idx="0">
                  <c:v>Driver</c:v>
                </c:pt>
              </c:strCache>
            </c:strRef>
          </c:tx>
          <c:spPr>
            <a:ln>
              <a:solidFill>
                <a:schemeClr val="tx1"/>
              </a:solidFill>
            </a:ln>
          </c:spPr>
          <c:marker>
            <c:symbol val="square"/>
            <c:size val="5"/>
          </c:marker>
          <c:dPt>
            <c:idx val="0"/>
            <c:bubble3D val="0"/>
            <c:spPr>
              <a:ln w="28575">
                <a:solidFill>
                  <a:schemeClr val="tx1"/>
                </a:solidFill>
              </a:ln>
            </c:spPr>
            <c:extLst xmlns:c16r2="http://schemas.microsoft.com/office/drawing/2015/06/chart">
              <c:ext xmlns:c16="http://schemas.microsoft.com/office/drawing/2014/chart" uri="{C3380CC4-5D6E-409C-BE32-E72D297353CC}">
                <c16:uniqueId val="{00000004-D197-4832-83CF-16A6C736C23C}"/>
              </c:ext>
            </c:extLst>
          </c:dPt>
          <c:dPt>
            <c:idx val="1"/>
            <c:bubble3D val="0"/>
            <c:extLst xmlns:c16r2="http://schemas.microsoft.com/office/drawing/2015/06/chart">
              <c:ext xmlns:c16="http://schemas.microsoft.com/office/drawing/2014/chart" uri="{C3380CC4-5D6E-409C-BE32-E72D297353CC}">
                <c16:uniqueId val="{00000006-D197-4832-83CF-16A6C736C23C}"/>
              </c:ext>
            </c:extLst>
          </c:dPt>
          <c:dPt>
            <c:idx val="4"/>
            <c:bubble3D val="0"/>
            <c:spPr>
              <a:ln>
                <a:noFill/>
              </a:ln>
            </c:spPr>
            <c:extLst xmlns:c16r2="http://schemas.microsoft.com/office/drawing/2015/06/chart">
              <c:ext xmlns:c16="http://schemas.microsoft.com/office/drawing/2014/chart" uri="{C3380CC4-5D6E-409C-BE32-E72D297353CC}">
                <c16:uniqueId val="{00000008-D197-4832-83CF-16A6C736C23C}"/>
              </c:ext>
            </c:extLst>
          </c:dPt>
          <c:errBars>
            <c:errDir val="y"/>
            <c:errBarType val="both"/>
            <c:errValType val="cust"/>
            <c:noEndCap val="0"/>
            <c:plus>
              <c:numRef>
                <c:f>'2007-12'!$AE$65:$AI$65</c:f>
                <c:numCache>
                  <c:formatCode>General</c:formatCode>
                  <c:ptCount val="5"/>
                  <c:pt idx="0">
                    <c:v>3.4478635037560795E-2</c:v>
                  </c:pt>
                  <c:pt idx="1">
                    <c:v>5.8123605650870741E-2</c:v>
                  </c:pt>
                  <c:pt idx="2">
                    <c:v>0.11166579903261331</c:v>
                  </c:pt>
                  <c:pt idx="3">
                    <c:v>0.21589202092178383</c:v>
                  </c:pt>
                  <c:pt idx="4">
                    <c:v>3.4555745204124938E-3</c:v>
                  </c:pt>
                </c:numCache>
              </c:numRef>
            </c:plus>
            <c:minus>
              <c:numRef>
                <c:f>'2007-12'!$AE$64:$AI$64</c:f>
                <c:numCache>
                  <c:formatCode>General</c:formatCode>
                  <c:ptCount val="5"/>
                  <c:pt idx="0">
                    <c:v>2.6776174632302974E-2</c:v>
                  </c:pt>
                  <c:pt idx="1">
                    <c:v>4.5890260955087817E-2</c:v>
                  </c:pt>
                  <c:pt idx="2">
                    <c:v>8.8672366091124888E-2</c:v>
                  </c:pt>
                  <c:pt idx="3">
                    <c:v>0.1589723990082158</c:v>
                  </c:pt>
                  <c:pt idx="4">
                    <c:v>3.2846413158581916E-3</c:v>
                  </c:pt>
                </c:numCache>
              </c:numRef>
            </c:minus>
            <c:spPr>
              <a:ln w="15875">
                <a:solidFill>
                  <a:schemeClr val="accent2"/>
                </a:solidFill>
              </a:ln>
            </c:spPr>
          </c:errBars>
          <c:cat>
            <c:strRef>
              <c:f>'2007-12'!$AE$52:$AI$52</c:f>
              <c:strCache>
                <c:ptCount val="5"/>
                <c:pt idx="0">
                  <c:v>70-74</c:v>
                </c:pt>
                <c:pt idx="1">
                  <c:v>75-79</c:v>
                </c:pt>
                <c:pt idx="2">
                  <c:v>80-84</c:v>
                </c:pt>
                <c:pt idx="3">
                  <c:v>85+</c:v>
                </c:pt>
                <c:pt idx="4">
                  <c:v>all ages</c:v>
                </c:pt>
              </c:strCache>
            </c:strRef>
          </c:cat>
          <c:val>
            <c:numRef>
              <c:f>'2007-12'!$AE$54:$AI$54</c:f>
              <c:numCache>
                <c:formatCode>#,##0.00</c:formatCode>
                <c:ptCount val="5"/>
                <c:pt idx="0">
                  <c:v>8.8235280327270182E-2</c:v>
                </c:pt>
                <c:pt idx="1">
                  <c:v>0.16068843422762147</c:v>
                </c:pt>
                <c:pt idx="2">
                  <c:v>0.31749441145914176</c:v>
                </c:pt>
                <c:pt idx="3">
                  <c:v>0.44247355418172218</c:v>
                </c:pt>
                <c:pt idx="4">
                  <c:v>4.9745115906537574E-2</c:v>
                </c:pt>
              </c:numCache>
            </c:numRef>
          </c:val>
          <c:smooth val="0"/>
          <c:extLst xmlns:c16r2="http://schemas.microsoft.com/office/drawing/2015/06/chart">
            <c:ext xmlns:c16="http://schemas.microsoft.com/office/drawing/2014/chart" uri="{C3380CC4-5D6E-409C-BE32-E72D297353CC}">
              <c16:uniqueId val="{00000009-D197-4832-83CF-16A6C736C23C}"/>
            </c:ext>
          </c:extLst>
        </c:ser>
        <c:ser>
          <c:idx val="2"/>
          <c:order val="2"/>
          <c:tx>
            <c:strRef>
              <c:f>'2007-12'!$A$55</c:f>
              <c:strCache>
                <c:ptCount val="1"/>
                <c:pt idx="0">
                  <c:v>Pedestrian</c:v>
                </c:pt>
              </c:strCache>
            </c:strRef>
          </c:tx>
          <c:spPr>
            <a:ln>
              <a:solidFill>
                <a:srgbClr val="00B050"/>
              </a:solidFill>
            </a:ln>
          </c:spPr>
          <c:marker>
            <c:symbol val="square"/>
            <c:size val="5"/>
            <c:spPr>
              <a:solidFill>
                <a:srgbClr val="00FF00"/>
              </a:solidFill>
            </c:spPr>
          </c:marker>
          <c:dPt>
            <c:idx val="4"/>
            <c:bubble3D val="0"/>
            <c:spPr>
              <a:ln>
                <a:noFill/>
              </a:ln>
            </c:spPr>
            <c:extLst xmlns:c16r2="http://schemas.microsoft.com/office/drawing/2015/06/chart">
              <c:ext xmlns:c16="http://schemas.microsoft.com/office/drawing/2014/chart" uri="{C3380CC4-5D6E-409C-BE32-E72D297353CC}">
                <c16:uniqueId val="{0000000B-D197-4832-83CF-16A6C736C23C}"/>
              </c:ext>
            </c:extLst>
          </c:dPt>
          <c:errBars>
            <c:errDir val="y"/>
            <c:errBarType val="both"/>
            <c:errValType val="cust"/>
            <c:noEndCap val="0"/>
            <c:plus>
              <c:numRef>
                <c:f>'2007-12'!$AE$67:$AI$67</c:f>
                <c:numCache>
                  <c:formatCode>General</c:formatCode>
                  <c:ptCount val="5"/>
                  <c:pt idx="0">
                    <c:v>5.0607232774104421E-2</c:v>
                  </c:pt>
                  <c:pt idx="1">
                    <c:v>9.4056066780769942E-2</c:v>
                  </c:pt>
                  <c:pt idx="2">
                    <c:v>0.17260162671905532</c:v>
                  </c:pt>
                  <c:pt idx="3">
                    <c:v>0.26592989975244685</c:v>
                  </c:pt>
                  <c:pt idx="4">
                    <c:v>5.6535823740266888E-3</c:v>
                  </c:pt>
                </c:numCache>
              </c:numRef>
            </c:plus>
            <c:minus>
              <c:numRef>
                <c:f>'2007-12'!$AE$66:$AI$66</c:f>
                <c:numCache>
                  <c:formatCode>General</c:formatCode>
                  <c:ptCount val="5"/>
                  <c:pt idx="0">
                    <c:v>4.2455554050384953E-2</c:v>
                  </c:pt>
                  <c:pt idx="1">
                    <c:v>8.3097504000018807E-2</c:v>
                  </c:pt>
                  <c:pt idx="2">
                    <c:v>0.15416617392894461</c:v>
                  </c:pt>
                  <c:pt idx="3">
                    <c:v>0.24177615857466073</c:v>
                  </c:pt>
                  <c:pt idx="4">
                    <c:v>5.4055738512084478E-3</c:v>
                  </c:pt>
                </c:numCache>
              </c:numRef>
            </c:minus>
            <c:spPr>
              <a:ln w="19050">
                <a:solidFill>
                  <a:srgbClr val="92D050"/>
                </a:solidFill>
              </a:ln>
            </c:spPr>
          </c:errBars>
          <c:cat>
            <c:strRef>
              <c:f>'2007-12'!$AE$52:$AI$52</c:f>
              <c:strCache>
                <c:ptCount val="5"/>
                <c:pt idx="0">
                  <c:v>70-74</c:v>
                </c:pt>
                <c:pt idx="1">
                  <c:v>75-79</c:v>
                </c:pt>
                <c:pt idx="2">
                  <c:v>80-84</c:v>
                </c:pt>
                <c:pt idx="3">
                  <c:v>85+</c:v>
                </c:pt>
                <c:pt idx="4">
                  <c:v>all ages</c:v>
                </c:pt>
              </c:strCache>
            </c:strRef>
          </c:cat>
          <c:val>
            <c:numRef>
              <c:f>'2007-12'!$AE$55:$AI$55</c:f>
              <c:numCache>
                <c:formatCode>#,##0.00</c:formatCode>
                <c:ptCount val="5"/>
                <c:pt idx="0">
                  <c:v>0.19514269275035642</c:v>
                </c:pt>
                <c:pt idx="1">
                  <c:v>0.53044301597893506</c:v>
                </c:pt>
                <c:pt idx="2">
                  <c:v>1.0745891458339369</c:v>
                </c:pt>
                <c:pt idx="3">
                  <c:v>1.9851922546546377</c:v>
                </c:pt>
                <c:pt idx="4">
                  <c:v>9.2373236114959067E-2</c:v>
                </c:pt>
              </c:numCache>
            </c:numRef>
          </c:val>
          <c:smooth val="0"/>
          <c:extLst xmlns:c16r2="http://schemas.microsoft.com/office/drawing/2015/06/chart">
            <c:ext xmlns:c16="http://schemas.microsoft.com/office/drawing/2014/chart" uri="{C3380CC4-5D6E-409C-BE32-E72D297353CC}">
              <c16:uniqueId val="{0000000C-D197-4832-83CF-16A6C736C23C}"/>
            </c:ext>
          </c:extLst>
        </c:ser>
        <c:dLbls>
          <c:showLegendKey val="0"/>
          <c:showVal val="0"/>
          <c:showCatName val="0"/>
          <c:showSerName val="0"/>
          <c:showPercent val="0"/>
          <c:showBubbleSize val="0"/>
        </c:dLbls>
        <c:marker val="1"/>
        <c:smooth val="0"/>
        <c:axId val="226710200"/>
        <c:axId val="226710592"/>
      </c:lineChart>
      <c:catAx>
        <c:axId val="226710200"/>
        <c:scaling>
          <c:orientation val="minMax"/>
        </c:scaling>
        <c:delete val="0"/>
        <c:axPos val="b"/>
        <c:numFmt formatCode="General" sourceLinked="0"/>
        <c:majorTickMark val="out"/>
        <c:minorTickMark val="none"/>
        <c:tickLblPos val="nextTo"/>
        <c:txPr>
          <a:bodyPr/>
          <a:lstStyle/>
          <a:p>
            <a:pPr>
              <a:defRPr sz="1200"/>
            </a:pPr>
            <a:endParaRPr lang="en-US"/>
          </a:p>
        </c:txPr>
        <c:crossAx val="226710592"/>
        <c:crossesAt val="0"/>
        <c:auto val="1"/>
        <c:lblAlgn val="ctr"/>
        <c:lblOffset val="100"/>
        <c:noMultiLvlLbl val="0"/>
      </c:catAx>
      <c:valAx>
        <c:axId val="226710592"/>
        <c:scaling>
          <c:orientation val="minMax"/>
          <c:max val="3"/>
          <c:min val="0"/>
        </c:scaling>
        <c:delete val="0"/>
        <c:axPos val="l"/>
        <c:majorGridlines/>
        <c:title>
          <c:tx>
            <c:rich>
              <a:bodyPr rot="-5400000" vert="horz"/>
              <a:lstStyle/>
              <a:p>
                <a:pPr>
                  <a:defRPr/>
                </a:pPr>
                <a:r>
                  <a:rPr lang="fi-FI" sz="1100" b="1" i="0" u="none" strike="noStrike" baseline="0"/>
                  <a:t>F/MHU</a:t>
                </a:r>
                <a:endParaRPr lang="fi-FI" sz="1100"/>
              </a:p>
            </c:rich>
          </c:tx>
          <c:layout>
            <c:manualLayout>
              <c:xMode val="edge"/>
              <c:yMode val="edge"/>
              <c:x val="1.5322478940645807E-2"/>
              <c:y val="0.40056054940035152"/>
            </c:manualLayout>
          </c:layout>
          <c:overlay val="0"/>
        </c:title>
        <c:numFmt formatCode="#,##0.0" sourceLinked="0"/>
        <c:majorTickMark val="out"/>
        <c:minorTickMark val="none"/>
        <c:tickLblPos val="nextTo"/>
        <c:txPr>
          <a:bodyPr/>
          <a:lstStyle/>
          <a:p>
            <a:pPr>
              <a:defRPr sz="1200"/>
            </a:pPr>
            <a:endParaRPr lang="en-US"/>
          </a:p>
        </c:txPr>
        <c:crossAx val="226710200"/>
        <c:crosses val="autoZero"/>
        <c:crossBetween val="between"/>
      </c:valAx>
    </c:plotArea>
    <c:legend>
      <c:legendPos val="b"/>
      <c:overlay val="0"/>
      <c:txPr>
        <a:bodyPr/>
        <a:lstStyle/>
        <a:p>
          <a:pPr>
            <a:defRPr sz="1200"/>
          </a:pPr>
          <a:endParaRPr lang="en-US"/>
        </a:p>
      </c:txPr>
    </c:legend>
    <c:plotVisOnly val="1"/>
    <c:dispBlanksAs val="gap"/>
    <c:showDLblsOverMax val="0"/>
  </c:chart>
  <c:spPr>
    <a:ln>
      <a:noFill/>
    </a:ln>
  </c:sp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31496062992127"/>
          <c:y val="2.2824146981627297E-2"/>
          <c:w val="0.84818985126859148"/>
          <c:h val="0.79149023038786814"/>
        </c:manualLayout>
      </c:layout>
      <c:lineChart>
        <c:grouping val="standard"/>
        <c:varyColors val="0"/>
        <c:ser>
          <c:idx val="0"/>
          <c:order val="0"/>
          <c:tx>
            <c:strRef>
              <c:f>'Figures 7-12'!$A$72</c:f>
              <c:strCache>
                <c:ptCount val="1"/>
                <c:pt idx="0">
                  <c:v>Cyclist</c:v>
                </c:pt>
              </c:strCache>
            </c:strRef>
          </c:tx>
          <c:spPr>
            <a:ln>
              <a:solidFill>
                <a:srgbClr val="0070C0"/>
              </a:solidFill>
            </a:ln>
          </c:spPr>
          <c:marker>
            <c:symbol val="square"/>
            <c:size val="5"/>
          </c:marker>
          <c:dPt>
            <c:idx val="4"/>
            <c:bubble3D val="0"/>
            <c:spPr>
              <a:ln>
                <a:noFill/>
              </a:ln>
            </c:spPr>
            <c:extLst xmlns:c16r2="http://schemas.microsoft.com/office/drawing/2015/06/chart">
              <c:ext xmlns:c16="http://schemas.microsoft.com/office/drawing/2014/chart" uri="{C3380CC4-5D6E-409C-BE32-E72D297353CC}">
                <c16:uniqueId val="{00000001-6692-4E9E-AFA6-D79057FEBA07}"/>
              </c:ext>
            </c:extLst>
          </c:dPt>
          <c:errBars>
            <c:errDir val="y"/>
            <c:errBarType val="both"/>
            <c:errValType val="cust"/>
            <c:noEndCap val="0"/>
            <c:plus>
              <c:numRef>
                <c:f>'Figures 7-12'!$AE$82:$AI$82</c:f>
                <c:numCache>
                  <c:formatCode>General</c:formatCode>
                  <c:ptCount val="5"/>
                  <c:pt idx="0">
                    <c:v>116.38844569420178</c:v>
                  </c:pt>
                  <c:pt idx="1">
                    <c:v>116.54412142134387</c:v>
                  </c:pt>
                  <c:pt idx="2">
                    <c:v>973.36077997027473</c:v>
                  </c:pt>
                  <c:pt idx="3">
                    <c:v>424.34688616813037</c:v>
                  </c:pt>
                  <c:pt idx="4">
                    <c:v>4.1478495245766283</c:v>
                  </c:pt>
                </c:numCache>
              </c:numRef>
            </c:plus>
            <c:minus>
              <c:numRef>
                <c:f>'Figures 7-12'!$AE$81:$AI$81</c:f>
                <c:numCache>
                  <c:formatCode>General</c:formatCode>
                  <c:ptCount val="5"/>
                  <c:pt idx="0">
                    <c:v>39.157657440426838</c:v>
                  </c:pt>
                  <c:pt idx="1">
                    <c:v>24.847406068164769</c:v>
                  </c:pt>
                  <c:pt idx="2">
                    <c:v>207.5221834939988</c:v>
                  </c:pt>
                  <c:pt idx="3">
                    <c:v>142.76700668502227</c:v>
                  </c:pt>
                  <c:pt idx="4">
                    <c:v>3.5574367992518408</c:v>
                  </c:pt>
                </c:numCache>
              </c:numRef>
            </c:minus>
            <c:spPr>
              <a:ln w="15875">
                <a:solidFill>
                  <a:srgbClr val="0070C0"/>
                </a:solidFill>
              </a:ln>
            </c:spPr>
          </c:errBars>
          <c:cat>
            <c:strRef>
              <c:f>'Figures 7-12'!$AE$71:$AI$71</c:f>
              <c:strCache>
                <c:ptCount val="5"/>
                <c:pt idx="0">
                  <c:v>70-74</c:v>
                </c:pt>
                <c:pt idx="1">
                  <c:v>75-79</c:v>
                </c:pt>
                <c:pt idx="2">
                  <c:v>80-84</c:v>
                </c:pt>
                <c:pt idx="3">
                  <c:v>85+</c:v>
                </c:pt>
                <c:pt idx="4">
                  <c:v>all ages</c:v>
                </c:pt>
              </c:strCache>
            </c:strRef>
          </c:cat>
          <c:val>
            <c:numRef>
              <c:f>'Figures 7-12'!$AE$72:$AI$72</c:f>
              <c:numCache>
                <c:formatCode>0.000</c:formatCode>
                <c:ptCount val="5"/>
                <c:pt idx="0">
                  <c:v>44.553264461415843</c:v>
                </c:pt>
                <c:pt idx="1">
                  <c:v>25.49282860783433</c:v>
                </c:pt>
                <c:pt idx="2">
                  <c:v>212.91266547594205</c:v>
                </c:pt>
                <c:pt idx="3">
                  <c:v>162.43914015744005</c:v>
                </c:pt>
                <c:pt idx="4">
                  <c:v>18.53814491902984</c:v>
                </c:pt>
              </c:numCache>
            </c:numRef>
          </c:val>
          <c:smooth val="0"/>
          <c:extLst xmlns:c16r2="http://schemas.microsoft.com/office/drawing/2015/06/chart">
            <c:ext xmlns:c16="http://schemas.microsoft.com/office/drawing/2014/chart" uri="{C3380CC4-5D6E-409C-BE32-E72D297353CC}">
              <c16:uniqueId val="{00000002-6692-4E9E-AFA6-D79057FEBA07}"/>
            </c:ext>
          </c:extLst>
        </c:ser>
        <c:ser>
          <c:idx val="1"/>
          <c:order val="1"/>
          <c:tx>
            <c:strRef>
              <c:f>'Figures 7-12'!$A$73</c:f>
              <c:strCache>
                <c:ptCount val="1"/>
                <c:pt idx="0">
                  <c:v>Driver</c:v>
                </c:pt>
              </c:strCache>
            </c:strRef>
          </c:tx>
          <c:spPr>
            <a:ln>
              <a:solidFill>
                <a:srgbClr val="C00000"/>
              </a:solidFill>
              <a:prstDash val="sysDot"/>
            </a:ln>
          </c:spPr>
          <c:marker>
            <c:symbol val="square"/>
            <c:size val="5"/>
          </c:marker>
          <c:dPt>
            <c:idx val="4"/>
            <c:bubble3D val="0"/>
            <c:spPr>
              <a:ln>
                <a:noFill/>
                <a:prstDash val="sysDot"/>
              </a:ln>
            </c:spPr>
            <c:extLst xmlns:c16r2="http://schemas.microsoft.com/office/drawing/2015/06/chart">
              <c:ext xmlns:c16="http://schemas.microsoft.com/office/drawing/2014/chart" uri="{C3380CC4-5D6E-409C-BE32-E72D297353CC}">
                <c16:uniqueId val="{00000004-6692-4E9E-AFA6-D79057FEBA07}"/>
              </c:ext>
            </c:extLst>
          </c:dPt>
          <c:errBars>
            <c:errDir val="y"/>
            <c:errBarType val="both"/>
            <c:errValType val="cust"/>
            <c:noEndCap val="0"/>
            <c:plus>
              <c:numRef>
                <c:f>'Figures 7-12'!$AE$84:$AH$84</c:f>
                <c:numCache>
                  <c:formatCode>General</c:formatCode>
                  <c:ptCount val="4"/>
                  <c:pt idx="0">
                    <c:v>1.0883559907689122</c:v>
                  </c:pt>
                  <c:pt idx="1">
                    <c:v>1.9353330853413251</c:v>
                  </c:pt>
                  <c:pt idx="2">
                    <c:v>4.1048696309169745</c:v>
                  </c:pt>
                  <c:pt idx="3">
                    <c:v>8.9292353881664823</c:v>
                  </c:pt>
                </c:numCache>
              </c:numRef>
            </c:plus>
            <c:minus>
              <c:numRef>
                <c:f>'Figures 7-12'!$AE$83:$AH$83</c:f>
                <c:numCache>
                  <c:formatCode>General</c:formatCode>
                  <c:ptCount val="4"/>
                  <c:pt idx="0">
                    <c:v>0.84521936669460374</c:v>
                  </c:pt>
                  <c:pt idx="1">
                    <c:v>1.5280012195870727</c:v>
                  </c:pt>
                  <c:pt idx="2">
                    <c:v>3.2596238581761607</c:v>
                  </c:pt>
                  <c:pt idx="3">
                    <c:v>6.5750552748781725</c:v>
                  </c:pt>
                </c:numCache>
              </c:numRef>
            </c:minus>
          </c:errBars>
          <c:cat>
            <c:strRef>
              <c:f>'Figures 7-12'!$AE$71:$AI$71</c:f>
              <c:strCache>
                <c:ptCount val="5"/>
                <c:pt idx="0">
                  <c:v>70-74</c:v>
                </c:pt>
                <c:pt idx="1">
                  <c:v>75-79</c:v>
                </c:pt>
                <c:pt idx="2">
                  <c:v>80-84</c:v>
                </c:pt>
                <c:pt idx="3">
                  <c:v>85+</c:v>
                </c:pt>
                <c:pt idx="4">
                  <c:v>all ages</c:v>
                </c:pt>
              </c:strCache>
            </c:strRef>
          </c:cat>
          <c:val>
            <c:numRef>
              <c:f>'Figures 7-12'!$AE$73:$AI$73</c:f>
              <c:numCache>
                <c:formatCode>0.0</c:formatCode>
                <c:ptCount val="5"/>
                <c:pt idx="0">
                  <c:v>2.7852435526157824</c:v>
                </c:pt>
                <c:pt idx="1">
                  <c:v>5.3504189857111895</c:v>
                </c:pt>
                <c:pt idx="2">
                  <c:v>11.671193676802091</c:v>
                </c:pt>
                <c:pt idx="3">
                  <c:v>18.30058610530417</c:v>
                </c:pt>
                <c:pt idx="4">
                  <c:v>1.3723249204811858</c:v>
                </c:pt>
              </c:numCache>
            </c:numRef>
          </c:val>
          <c:smooth val="0"/>
          <c:extLst xmlns:c16r2="http://schemas.microsoft.com/office/drawing/2015/06/chart">
            <c:ext xmlns:c16="http://schemas.microsoft.com/office/drawing/2014/chart" uri="{C3380CC4-5D6E-409C-BE32-E72D297353CC}">
              <c16:uniqueId val="{00000005-6692-4E9E-AFA6-D79057FEBA07}"/>
            </c:ext>
          </c:extLst>
        </c:ser>
        <c:ser>
          <c:idx val="2"/>
          <c:order val="2"/>
          <c:tx>
            <c:strRef>
              <c:f>'Figures 7-12'!$A$74</c:f>
              <c:strCache>
                <c:ptCount val="1"/>
                <c:pt idx="0">
                  <c:v>Pedestrian</c:v>
                </c:pt>
              </c:strCache>
            </c:strRef>
          </c:tx>
          <c:spPr>
            <a:ln>
              <a:solidFill>
                <a:srgbClr val="00B050"/>
              </a:solidFill>
              <a:prstDash val="sysDash"/>
            </a:ln>
          </c:spPr>
          <c:marker>
            <c:symbol val="square"/>
            <c:size val="5"/>
            <c:spPr>
              <a:solidFill>
                <a:srgbClr val="00B050"/>
              </a:solidFill>
            </c:spPr>
          </c:marker>
          <c:dPt>
            <c:idx val="4"/>
            <c:bubble3D val="0"/>
            <c:spPr>
              <a:ln>
                <a:noFill/>
                <a:prstDash val="sysDash"/>
              </a:ln>
            </c:spPr>
            <c:extLst xmlns:c16r2="http://schemas.microsoft.com/office/drawing/2015/06/chart">
              <c:ext xmlns:c16="http://schemas.microsoft.com/office/drawing/2014/chart" uri="{C3380CC4-5D6E-409C-BE32-E72D297353CC}">
                <c16:uniqueId val="{00000007-6692-4E9E-AFA6-D79057FEBA07}"/>
              </c:ext>
            </c:extLst>
          </c:dPt>
          <c:errBars>
            <c:errDir val="y"/>
            <c:errBarType val="both"/>
            <c:errValType val="cust"/>
            <c:noEndCap val="0"/>
            <c:plus>
              <c:numRef>
                <c:f>'Figures 7-12'!$AE$86:$AI$86</c:f>
                <c:numCache>
                  <c:formatCode>General</c:formatCode>
                  <c:ptCount val="5"/>
                  <c:pt idx="0">
                    <c:v>13.619847471060105</c:v>
                  </c:pt>
                  <c:pt idx="1">
                    <c:v>26.482023552194391</c:v>
                  </c:pt>
                  <c:pt idx="2">
                    <c:v>49.955528682149577</c:v>
                  </c:pt>
                  <c:pt idx="3">
                    <c:v>84.630398899037914</c:v>
                  </c:pt>
                  <c:pt idx="4">
                    <c:v>1.3397409613850826</c:v>
                  </c:pt>
                </c:numCache>
              </c:numRef>
            </c:plus>
            <c:minus>
              <c:numRef>
                <c:f>'Figures 7-12'!$AE$85:$AI$85</c:f>
                <c:numCache>
                  <c:formatCode>General</c:formatCode>
                  <c:ptCount val="5"/>
                  <c:pt idx="0">
                    <c:v>11.425998592862669</c:v>
                  </c:pt>
                  <c:pt idx="1">
                    <c:v>23.396577524194143</c:v>
                  </c:pt>
                  <c:pt idx="2">
                    <c:v>44.619815409158036</c:v>
                  </c:pt>
                  <c:pt idx="3">
                    <c:v>76.943633504537274</c:v>
                  </c:pt>
                  <c:pt idx="4">
                    <c:v>1.2809698752293919</c:v>
                  </c:pt>
                </c:numCache>
              </c:numRef>
            </c:minus>
            <c:spPr>
              <a:ln w="19050">
                <a:solidFill>
                  <a:srgbClr val="92D050"/>
                </a:solidFill>
              </a:ln>
            </c:spPr>
          </c:errBars>
          <c:cat>
            <c:strRef>
              <c:f>'Figures 7-12'!$AE$71:$AI$71</c:f>
              <c:strCache>
                <c:ptCount val="5"/>
                <c:pt idx="0">
                  <c:v>70-74</c:v>
                </c:pt>
                <c:pt idx="1">
                  <c:v>75-79</c:v>
                </c:pt>
                <c:pt idx="2">
                  <c:v>80-84</c:v>
                </c:pt>
                <c:pt idx="3">
                  <c:v>85+</c:v>
                </c:pt>
                <c:pt idx="4">
                  <c:v>all ages</c:v>
                </c:pt>
              </c:strCache>
            </c:strRef>
          </c:cat>
          <c:val>
            <c:numRef>
              <c:f>'Figures 7-12'!$AE$74:$AI$74</c:f>
              <c:numCache>
                <c:formatCode>0.000</c:formatCode>
                <c:ptCount val="5"/>
                <c:pt idx="0">
                  <c:v>52.518455656634821</c:v>
                </c:pt>
                <c:pt idx="1">
                  <c:v>149.34926499736619</c:v>
                </c:pt>
                <c:pt idx="2">
                  <c:v>311.01484914514634</c:v>
                </c:pt>
                <c:pt idx="3">
                  <c:v>631.77405985224004</c:v>
                </c:pt>
                <c:pt idx="4">
                  <c:v>21.889874414399415</c:v>
                </c:pt>
              </c:numCache>
            </c:numRef>
          </c:val>
          <c:smooth val="0"/>
          <c:extLst xmlns:c16r2="http://schemas.microsoft.com/office/drawing/2015/06/chart">
            <c:ext xmlns:c16="http://schemas.microsoft.com/office/drawing/2014/chart" uri="{C3380CC4-5D6E-409C-BE32-E72D297353CC}">
              <c16:uniqueId val="{00000008-6692-4E9E-AFA6-D79057FEBA07}"/>
            </c:ext>
          </c:extLst>
        </c:ser>
        <c:dLbls>
          <c:showLegendKey val="0"/>
          <c:showVal val="0"/>
          <c:showCatName val="0"/>
          <c:showSerName val="0"/>
          <c:showPercent val="0"/>
          <c:showBubbleSize val="0"/>
        </c:dLbls>
        <c:marker val="1"/>
        <c:smooth val="0"/>
        <c:axId val="226711376"/>
        <c:axId val="226711768"/>
      </c:lineChart>
      <c:catAx>
        <c:axId val="226711376"/>
        <c:scaling>
          <c:orientation val="minMax"/>
        </c:scaling>
        <c:delete val="0"/>
        <c:axPos val="b"/>
        <c:numFmt formatCode="General" sourceLinked="0"/>
        <c:majorTickMark val="out"/>
        <c:minorTickMark val="none"/>
        <c:tickLblPos val="nextTo"/>
        <c:txPr>
          <a:bodyPr/>
          <a:lstStyle/>
          <a:p>
            <a:pPr>
              <a:defRPr sz="1200"/>
            </a:pPr>
            <a:endParaRPr lang="en-US"/>
          </a:p>
        </c:txPr>
        <c:crossAx val="226711768"/>
        <c:crossesAt val="0"/>
        <c:auto val="1"/>
        <c:lblAlgn val="ctr"/>
        <c:lblOffset val="100"/>
        <c:noMultiLvlLbl val="0"/>
      </c:catAx>
      <c:valAx>
        <c:axId val="226711768"/>
        <c:scaling>
          <c:orientation val="minMax"/>
          <c:max val="815"/>
          <c:min val="0"/>
        </c:scaling>
        <c:delete val="0"/>
        <c:axPos val="l"/>
        <c:majorGridlines/>
        <c:title>
          <c:tx>
            <c:rich>
              <a:bodyPr rot="-5400000" vert="horz"/>
              <a:lstStyle/>
              <a:p>
                <a:pPr>
                  <a:defRPr sz="1100"/>
                </a:pPr>
                <a:r>
                  <a:rPr lang="fi-FI" sz="1100" b="1" i="0" u="none" strike="noStrike" baseline="0">
                    <a:effectLst/>
                  </a:rPr>
                  <a:t>F/Bn km</a:t>
                </a:r>
                <a:endParaRPr lang="fi-FI" sz="1100"/>
              </a:p>
            </c:rich>
          </c:tx>
          <c:layout>
            <c:manualLayout>
              <c:xMode val="edge"/>
              <c:yMode val="edge"/>
              <c:x val="1.2143257963149438E-2"/>
              <c:y val="0.42022623278285093"/>
            </c:manualLayout>
          </c:layout>
          <c:overlay val="0"/>
        </c:title>
        <c:numFmt formatCode="#,##0" sourceLinked="0"/>
        <c:majorTickMark val="out"/>
        <c:minorTickMark val="none"/>
        <c:tickLblPos val="nextTo"/>
        <c:txPr>
          <a:bodyPr/>
          <a:lstStyle/>
          <a:p>
            <a:pPr>
              <a:defRPr sz="1200"/>
            </a:pPr>
            <a:endParaRPr lang="en-US"/>
          </a:p>
        </c:txPr>
        <c:crossAx val="226711376"/>
        <c:crosses val="autoZero"/>
        <c:crossBetween val="between"/>
      </c:valAx>
    </c:plotArea>
    <c:plotVisOnly val="1"/>
    <c:dispBlanksAs val="gap"/>
    <c:showDLblsOverMax val="0"/>
  </c:chart>
  <c:spPr>
    <a:ln>
      <a:noFill/>
    </a:ln>
  </c:sp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6482939632546"/>
          <c:y val="2.2824146981627297E-2"/>
          <c:w val="0.83985629921259841"/>
          <c:h val="0.80260119568387289"/>
        </c:manualLayout>
      </c:layout>
      <c:lineChart>
        <c:grouping val="standard"/>
        <c:varyColors val="0"/>
        <c:ser>
          <c:idx val="0"/>
          <c:order val="0"/>
          <c:tx>
            <c:strRef>
              <c:f>'Figures 7-12'!$A$72</c:f>
              <c:strCache>
                <c:ptCount val="1"/>
                <c:pt idx="0">
                  <c:v>Cyclist</c:v>
                </c:pt>
              </c:strCache>
            </c:strRef>
          </c:tx>
          <c:spPr>
            <a:ln>
              <a:solidFill>
                <a:srgbClr val="0070C0"/>
              </a:solidFill>
            </a:ln>
          </c:spPr>
          <c:marker>
            <c:symbol val="square"/>
            <c:size val="5"/>
          </c:marker>
          <c:dPt>
            <c:idx val="4"/>
            <c:bubble3D val="0"/>
            <c:spPr>
              <a:ln>
                <a:noFill/>
              </a:ln>
            </c:spPr>
            <c:extLst xmlns:c16r2="http://schemas.microsoft.com/office/drawing/2015/06/chart">
              <c:ext xmlns:c16="http://schemas.microsoft.com/office/drawing/2014/chart" uri="{C3380CC4-5D6E-409C-BE32-E72D297353CC}">
                <c16:uniqueId val="{00000001-DA18-4C36-BC5D-30B898A1D4AB}"/>
              </c:ext>
            </c:extLst>
          </c:dPt>
          <c:errBars>
            <c:errDir val="y"/>
            <c:errBarType val="both"/>
            <c:errValType val="cust"/>
            <c:noEndCap val="0"/>
            <c:plus>
              <c:numRef>
                <c:f>'Figures 7-12'!$N$82:$R$82</c:f>
                <c:numCache>
                  <c:formatCode>General</c:formatCode>
                  <c:ptCount val="5"/>
                  <c:pt idx="0">
                    <c:v>37.728890787265172</c:v>
                  </c:pt>
                  <c:pt idx="1">
                    <c:v>103.24547340002931</c:v>
                  </c:pt>
                  <c:pt idx="2">
                    <c:v>139.11984263960855</c:v>
                  </c:pt>
                  <c:pt idx="3">
                    <c:v>157.67436594426786</c:v>
                  </c:pt>
                  <c:pt idx="4">
                    <c:v>2.4193859229530439</c:v>
                  </c:pt>
                </c:numCache>
              </c:numRef>
            </c:plus>
            <c:minus>
              <c:numRef>
                <c:f>'Figures 7-12'!$N$81:$R$81</c:f>
                <c:numCache>
                  <c:formatCode>General</c:formatCode>
                  <c:ptCount val="5"/>
                  <c:pt idx="0">
                    <c:v>28.278678483766562</c:v>
                  </c:pt>
                  <c:pt idx="1">
                    <c:v>77.384876317890189</c:v>
                  </c:pt>
                  <c:pt idx="2">
                    <c:v>96.61904815464959</c:v>
                  </c:pt>
                  <c:pt idx="3">
                    <c:v>92.335006744761898</c:v>
                  </c:pt>
                  <c:pt idx="4">
                    <c:v>2.263016531321437</c:v>
                  </c:pt>
                </c:numCache>
              </c:numRef>
            </c:minus>
            <c:spPr>
              <a:ln w="15875">
                <a:solidFill>
                  <a:srgbClr val="0070C0"/>
                </a:solidFill>
              </a:ln>
            </c:spPr>
          </c:errBars>
          <c:cat>
            <c:strRef>
              <c:f>'Figures 7-12'!$N$71:$R$71</c:f>
              <c:strCache>
                <c:ptCount val="5"/>
                <c:pt idx="0">
                  <c:v>70-74</c:v>
                </c:pt>
                <c:pt idx="1">
                  <c:v>75-79</c:v>
                </c:pt>
                <c:pt idx="2">
                  <c:v>80-84</c:v>
                </c:pt>
                <c:pt idx="3">
                  <c:v>85+</c:v>
                </c:pt>
                <c:pt idx="4">
                  <c:v>all ages</c:v>
                </c:pt>
              </c:strCache>
            </c:strRef>
          </c:cat>
          <c:val>
            <c:numRef>
              <c:f>'Figures 7-12'!$N$72:$R$72</c:f>
              <c:numCache>
                <c:formatCode>0.000</c:formatCode>
                <c:ptCount val="5"/>
                <c:pt idx="0">
                  <c:v>82.930208333267515</c:v>
                </c:pt>
                <c:pt idx="1">
                  <c:v>226.93931467026573</c:v>
                </c:pt>
                <c:pt idx="2">
                  <c:v>231.44329846020977</c:v>
                </c:pt>
                <c:pt idx="3">
                  <c:v>162.48411468228161</c:v>
                </c:pt>
                <c:pt idx="4">
                  <c:v>26.185358184373381</c:v>
                </c:pt>
              </c:numCache>
            </c:numRef>
          </c:val>
          <c:smooth val="0"/>
          <c:extLst xmlns:c16r2="http://schemas.microsoft.com/office/drawing/2015/06/chart">
            <c:ext xmlns:c16="http://schemas.microsoft.com/office/drawing/2014/chart" uri="{C3380CC4-5D6E-409C-BE32-E72D297353CC}">
              <c16:uniqueId val="{00000002-DA18-4C36-BC5D-30B898A1D4AB}"/>
            </c:ext>
          </c:extLst>
        </c:ser>
        <c:ser>
          <c:idx val="1"/>
          <c:order val="1"/>
          <c:tx>
            <c:strRef>
              <c:f>'Figures 7-12'!$A$73</c:f>
              <c:strCache>
                <c:ptCount val="1"/>
                <c:pt idx="0">
                  <c:v>Driver</c:v>
                </c:pt>
              </c:strCache>
            </c:strRef>
          </c:tx>
          <c:spPr>
            <a:ln>
              <a:solidFill>
                <a:srgbClr val="C00000"/>
              </a:solidFill>
              <a:prstDash val="sysDot"/>
            </a:ln>
          </c:spPr>
          <c:marker>
            <c:symbol val="square"/>
            <c:size val="5"/>
          </c:marker>
          <c:dPt>
            <c:idx val="4"/>
            <c:bubble3D val="0"/>
            <c:spPr>
              <a:ln>
                <a:noFill/>
                <a:prstDash val="sysDot"/>
              </a:ln>
            </c:spPr>
            <c:extLst xmlns:c16r2="http://schemas.microsoft.com/office/drawing/2015/06/chart">
              <c:ext xmlns:c16="http://schemas.microsoft.com/office/drawing/2014/chart" uri="{C3380CC4-5D6E-409C-BE32-E72D297353CC}">
                <c16:uniqueId val="{00000004-DA18-4C36-BC5D-30B898A1D4AB}"/>
              </c:ext>
            </c:extLst>
          </c:dPt>
          <c:errBars>
            <c:errDir val="y"/>
            <c:errBarType val="both"/>
            <c:errValType val="cust"/>
            <c:noEndCap val="0"/>
            <c:plus>
              <c:numRef>
                <c:f>'Figures 7-12'!$N$84:$Q$84</c:f>
                <c:numCache>
                  <c:formatCode>General</c:formatCode>
                  <c:ptCount val="4"/>
                  <c:pt idx="0">
                    <c:v>0.5097980441580976</c:v>
                  </c:pt>
                  <c:pt idx="1">
                    <c:v>0.92748535212330907</c:v>
                  </c:pt>
                  <c:pt idx="2">
                    <c:v>2.1301365549616165</c:v>
                  </c:pt>
                  <c:pt idx="3">
                    <c:v>5.1597102825747925</c:v>
                  </c:pt>
                </c:numCache>
              </c:numRef>
            </c:plus>
            <c:minus>
              <c:numRef>
                <c:f>'Figures 7-12'!$N$83:$Q$83</c:f>
                <c:numCache>
                  <c:formatCode>General</c:formatCode>
                  <c:ptCount val="4"/>
                  <c:pt idx="0">
                    <c:v>0.43290861887662158</c:v>
                  </c:pt>
                  <c:pt idx="1">
                    <c:v>0.80098257627099745</c:v>
                  </c:pt>
                  <c:pt idx="2">
                    <c:v>1.8447341615469064</c:v>
                  </c:pt>
                  <c:pt idx="3">
                    <c:v>4.4559604369894856</c:v>
                  </c:pt>
                </c:numCache>
              </c:numRef>
            </c:minus>
          </c:errBars>
          <c:cat>
            <c:strRef>
              <c:f>'Figures 7-12'!$N$71:$R$71</c:f>
              <c:strCache>
                <c:ptCount val="5"/>
                <c:pt idx="0">
                  <c:v>70-74</c:v>
                </c:pt>
                <c:pt idx="1">
                  <c:v>75-79</c:v>
                </c:pt>
                <c:pt idx="2">
                  <c:v>80-84</c:v>
                </c:pt>
                <c:pt idx="3">
                  <c:v>85+</c:v>
                </c:pt>
                <c:pt idx="4">
                  <c:v>all ages</c:v>
                </c:pt>
              </c:strCache>
            </c:strRef>
          </c:cat>
          <c:val>
            <c:numRef>
              <c:f>'Figures 7-12'!$N$73:$R$73</c:f>
              <c:numCache>
                <c:formatCode>0.0</c:formatCode>
                <c:ptCount val="5"/>
                <c:pt idx="0">
                  <c:v>2.1272567303539289</c:v>
                </c:pt>
                <c:pt idx="1">
                  <c:v>4.358671630453391</c:v>
                </c:pt>
                <c:pt idx="2">
                  <c:v>10.221500464116739</c:v>
                </c:pt>
                <c:pt idx="3">
                  <c:v>24.247803783134536</c:v>
                </c:pt>
                <c:pt idx="4" formatCode="0.000">
                  <c:v>2.4080938168476558</c:v>
                </c:pt>
              </c:numCache>
            </c:numRef>
          </c:val>
          <c:smooth val="0"/>
          <c:extLst xmlns:c16r2="http://schemas.microsoft.com/office/drawing/2015/06/chart">
            <c:ext xmlns:c16="http://schemas.microsoft.com/office/drawing/2014/chart" uri="{C3380CC4-5D6E-409C-BE32-E72D297353CC}">
              <c16:uniqueId val="{00000005-DA18-4C36-BC5D-30B898A1D4AB}"/>
            </c:ext>
          </c:extLst>
        </c:ser>
        <c:ser>
          <c:idx val="2"/>
          <c:order val="2"/>
          <c:tx>
            <c:strRef>
              <c:f>'Figures 7-12'!$A$74</c:f>
              <c:strCache>
                <c:ptCount val="1"/>
                <c:pt idx="0">
                  <c:v>Pedestrian</c:v>
                </c:pt>
              </c:strCache>
            </c:strRef>
          </c:tx>
          <c:spPr>
            <a:ln>
              <a:solidFill>
                <a:srgbClr val="92D050"/>
              </a:solidFill>
              <a:prstDash val="sysDash"/>
            </a:ln>
          </c:spPr>
          <c:marker>
            <c:symbol val="square"/>
            <c:size val="5"/>
            <c:spPr>
              <a:solidFill>
                <a:srgbClr val="00B050"/>
              </a:solidFill>
            </c:spPr>
          </c:marker>
          <c:dPt>
            <c:idx val="4"/>
            <c:bubble3D val="0"/>
            <c:spPr>
              <a:ln>
                <a:noFill/>
                <a:prstDash val="sysDash"/>
              </a:ln>
            </c:spPr>
            <c:extLst xmlns:c16r2="http://schemas.microsoft.com/office/drawing/2015/06/chart">
              <c:ext xmlns:c16="http://schemas.microsoft.com/office/drawing/2014/chart" uri="{C3380CC4-5D6E-409C-BE32-E72D297353CC}">
                <c16:uniqueId val="{00000007-DA18-4C36-BC5D-30B898A1D4AB}"/>
              </c:ext>
            </c:extLst>
          </c:dPt>
          <c:errBars>
            <c:errDir val="y"/>
            <c:errBarType val="both"/>
            <c:errValType val="cust"/>
            <c:noEndCap val="0"/>
            <c:plus>
              <c:numRef>
                <c:f>'Figures 7-12'!$N$86:$R$86</c:f>
                <c:numCache>
                  <c:formatCode>General</c:formatCode>
                  <c:ptCount val="5"/>
                  <c:pt idx="0">
                    <c:v>16.057870935324473</c:v>
                  </c:pt>
                  <c:pt idx="1">
                    <c:v>29.218959714994298</c:v>
                  </c:pt>
                  <c:pt idx="2">
                    <c:v>54.196095813422914</c:v>
                  </c:pt>
                  <c:pt idx="3">
                    <c:v>101.86267071817167</c:v>
                  </c:pt>
                  <c:pt idx="4">
                    <c:v>1.9526864703359905</c:v>
                  </c:pt>
                </c:numCache>
              </c:numRef>
            </c:plus>
            <c:minus>
              <c:numRef>
                <c:f>'Figures 7-12'!$N$85:$R$85</c:f>
                <c:numCache>
                  <c:formatCode>General</c:formatCode>
                  <c:ptCount val="5"/>
                  <c:pt idx="0">
                    <c:v>14.108511769055127</c:v>
                  </c:pt>
                  <c:pt idx="1">
                    <c:v>26.131817993000936</c:v>
                  </c:pt>
                  <c:pt idx="2">
                    <c:v>48.617731830076366</c:v>
                  </c:pt>
                  <c:pt idx="3">
                    <c:v>92.008967467035973</c:v>
                  </c:pt>
                  <c:pt idx="4">
                    <c:v>1.889824755865952</c:v>
                  </c:pt>
                </c:numCache>
              </c:numRef>
            </c:minus>
            <c:spPr>
              <a:ln w="19050">
                <a:solidFill>
                  <a:srgbClr val="92D050"/>
                </a:solidFill>
              </a:ln>
            </c:spPr>
          </c:errBars>
          <c:cat>
            <c:strRef>
              <c:f>'Figures 7-12'!$N$71:$R$71</c:f>
              <c:strCache>
                <c:ptCount val="5"/>
                <c:pt idx="0">
                  <c:v>70-74</c:v>
                </c:pt>
                <c:pt idx="1">
                  <c:v>75-79</c:v>
                </c:pt>
                <c:pt idx="2">
                  <c:v>80-84</c:v>
                </c:pt>
                <c:pt idx="3">
                  <c:v>85+</c:v>
                </c:pt>
                <c:pt idx="4">
                  <c:v>all ages</c:v>
                </c:pt>
              </c:strCache>
            </c:strRef>
          </c:cat>
          <c:val>
            <c:numRef>
              <c:f>'Figures 7-12'!$N$74:$R$74</c:f>
              <c:numCache>
                <c:formatCode>0.000</c:formatCode>
                <c:ptCount val="5"/>
                <c:pt idx="0">
                  <c:v>86.391900466442735</c:v>
                </c:pt>
                <c:pt idx="1">
                  <c:v>184.15916586953296</c:v>
                </c:pt>
                <c:pt idx="2">
                  <c:v>351.80134441859917</c:v>
                </c:pt>
                <c:pt idx="3">
                  <c:v>708.88443320759927</c:v>
                </c:pt>
                <c:pt idx="4">
                  <c:v>44.065419090242834</c:v>
                </c:pt>
              </c:numCache>
            </c:numRef>
          </c:val>
          <c:smooth val="0"/>
          <c:extLst xmlns:c16r2="http://schemas.microsoft.com/office/drawing/2015/06/chart">
            <c:ext xmlns:c16="http://schemas.microsoft.com/office/drawing/2014/chart" uri="{C3380CC4-5D6E-409C-BE32-E72D297353CC}">
              <c16:uniqueId val="{00000008-DA18-4C36-BC5D-30B898A1D4AB}"/>
            </c:ext>
          </c:extLst>
        </c:ser>
        <c:dLbls>
          <c:showLegendKey val="0"/>
          <c:showVal val="0"/>
          <c:showCatName val="0"/>
          <c:showSerName val="0"/>
          <c:showPercent val="0"/>
          <c:showBubbleSize val="0"/>
        </c:dLbls>
        <c:marker val="1"/>
        <c:smooth val="0"/>
        <c:axId val="226712552"/>
        <c:axId val="226836072"/>
      </c:lineChart>
      <c:catAx>
        <c:axId val="226712552"/>
        <c:scaling>
          <c:orientation val="minMax"/>
        </c:scaling>
        <c:delete val="0"/>
        <c:axPos val="b"/>
        <c:numFmt formatCode="General" sourceLinked="0"/>
        <c:majorTickMark val="out"/>
        <c:minorTickMark val="none"/>
        <c:tickLblPos val="nextTo"/>
        <c:txPr>
          <a:bodyPr/>
          <a:lstStyle/>
          <a:p>
            <a:pPr>
              <a:defRPr sz="1200"/>
            </a:pPr>
            <a:endParaRPr lang="en-US"/>
          </a:p>
        </c:txPr>
        <c:crossAx val="226836072"/>
        <c:crossesAt val="0"/>
        <c:auto val="1"/>
        <c:lblAlgn val="ctr"/>
        <c:lblOffset val="100"/>
        <c:noMultiLvlLbl val="0"/>
      </c:catAx>
      <c:valAx>
        <c:axId val="226836072"/>
        <c:scaling>
          <c:orientation val="minMax"/>
          <c:max val="815"/>
          <c:min val="0"/>
        </c:scaling>
        <c:delete val="0"/>
        <c:axPos val="l"/>
        <c:majorGridlines/>
        <c:title>
          <c:tx>
            <c:rich>
              <a:bodyPr rot="-5400000" vert="horz"/>
              <a:lstStyle/>
              <a:p>
                <a:pPr>
                  <a:defRPr sz="1100"/>
                </a:pPr>
                <a:r>
                  <a:rPr lang="fi-FI" sz="1100" b="1" i="0" u="none" strike="noStrike" baseline="0">
                    <a:effectLst/>
                  </a:rPr>
                  <a:t>F/Bn km</a:t>
                </a:r>
                <a:endParaRPr lang="fi-FI" sz="1100"/>
              </a:p>
            </c:rich>
          </c:tx>
          <c:layout>
            <c:manualLayout>
              <c:xMode val="edge"/>
              <c:yMode val="edge"/>
              <c:x val="1.2143257963149438E-2"/>
              <c:y val="0.42022623278285076"/>
            </c:manualLayout>
          </c:layout>
          <c:overlay val="0"/>
        </c:title>
        <c:numFmt formatCode="#,##0" sourceLinked="0"/>
        <c:majorTickMark val="out"/>
        <c:minorTickMark val="none"/>
        <c:tickLblPos val="nextTo"/>
        <c:txPr>
          <a:bodyPr/>
          <a:lstStyle/>
          <a:p>
            <a:pPr>
              <a:defRPr sz="1200"/>
            </a:pPr>
            <a:endParaRPr lang="en-US"/>
          </a:p>
        </c:txPr>
        <c:crossAx val="226712552"/>
        <c:crosses val="autoZero"/>
        <c:crossBetween val="between"/>
      </c:valAx>
    </c:plotArea>
    <c:plotVisOnly val="1"/>
    <c:dispBlanksAs val="gap"/>
    <c:showDLblsOverMax val="0"/>
  </c:chart>
  <c:spPr>
    <a:ln>
      <a:noFill/>
    </a:ln>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0.10754</cdr:x>
      <cdr:y>0.9179</cdr:y>
    </cdr:from>
    <cdr:to>
      <cdr:x>0.23534</cdr:x>
      <cdr:y>0.99327</cdr:y>
    </cdr:to>
    <cdr:grpSp>
      <cdr:nvGrpSpPr>
        <cdr:cNvPr id="2" name="Group 1">
          <a:extLst xmlns:a="http://schemas.openxmlformats.org/drawingml/2006/main">
            <a:ext uri="{FF2B5EF4-FFF2-40B4-BE49-F238E27FC236}">
              <a16:creationId xmlns:a16="http://schemas.microsoft.com/office/drawing/2014/main" xmlns="" id="{F9DFC127-B810-4015-8F28-D780809C84E9}"/>
            </a:ext>
          </a:extLst>
        </cdr:cNvPr>
        <cdr:cNvGrpSpPr/>
      </cdr:nvGrpSpPr>
      <cdr:grpSpPr>
        <a:xfrm xmlns:a="http://schemas.openxmlformats.org/drawingml/2006/main">
          <a:off x="491673" y="3147479"/>
          <a:ext cx="584301" cy="258444"/>
          <a:chOff x="0" y="0"/>
          <a:chExt cx="727490" cy="241921"/>
        </a:xfrm>
      </cdr:grpSpPr>
      <cdr:sp macro="" textlink="">
        <cdr:nvSpPr>
          <cdr:cNvPr id="3" name="TextBox 2"/>
          <cdr:cNvSpPr txBox="1"/>
        </cdr:nvSpPr>
        <cdr:spPr>
          <a:xfrm xmlns:a="http://schemas.openxmlformats.org/drawingml/2006/main">
            <a:off x="67216" y="0"/>
            <a:ext cx="660274" cy="24192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a:t>- 95% CI</a:t>
            </a:r>
          </a:p>
        </cdr:txBody>
      </cdr:sp>
      <cdr:grpSp>
        <cdr:nvGrpSpPr>
          <cdr:cNvPr id="4" name="Group 3">
            <a:extLst xmlns:a="http://schemas.openxmlformats.org/drawingml/2006/main">
              <a:ext uri="{FF2B5EF4-FFF2-40B4-BE49-F238E27FC236}">
                <a16:creationId xmlns:a16="http://schemas.microsoft.com/office/drawing/2014/main" xmlns="" id="{DD64DAF7-4B3F-433B-B5B2-696A8CD13CDD}"/>
              </a:ext>
            </a:extLst>
          </cdr:cNvPr>
          <cdr:cNvGrpSpPr/>
        </cdr:nvGrpSpPr>
        <cdr:grpSpPr>
          <a:xfrm xmlns:a="http://schemas.openxmlformats.org/drawingml/2006/main">
            <a:off x="0" y="33295"/>
            <a:ext cx="85465" cy="175331"/>
            <a:chOff x="0" y="33295"/>
            <a:chExt cx="85557" cy="175331"/>
          </a:xfrm>
        </cdr:grpSpPr>
        <cdr:cxnSp macro="">
          <cdr:nvCxnSpPr>
            <cdr:cNvPr id="5" name="Straight Connector 4">
              <a:extLst xmlns:a="http://schemas.openxmlformats.org/drawingml/2006/main">
                <a:ext uri="{FF2B5EF4-FFF2-40B4-BE49-F238E27FC236}">
                  <a16:creationId xmlns:a16="http://schemas.microsoft.com/office/drawing/2014/main" xmlns="" id="{893B04EE-9B3A-4B42-8A4A-D5586EC5AD23}"/>
                </a:ext>
              </a:extLst>
            </cdr:cNvPr>
            <cdr:cNvCxnSpPr/>
          </cdr:nvCxnSpPr>
          <cdr:spPr>
            <a:xfrm xmlns:a="http://schemas.openxmlformats.org/drawingml/2006/main">
              <a:off x="42779" y="36245"/>
              <a:ext cx="0" cy="170601"/>
            </a:xfrm>
            <a:prstGeom xmlns:a="http://schemas.openxmlformats.org/drawingml/2006/main" prst="line">
              <a:avLst/>
            </a:prstGeom>
            <a:ln xmlns:a="http://schemas.openxmlformats.org/drawingml/2006/main" w="15875"/>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cxnSp macro="">
          <cdr:nvCxnSpPr>
            <cdr:cNvPr id="6" name="Straight Connector 5">
              <a:extLst xmlns:a="http://schemas.openxmlformats.org/drawingml/2006/main">
                <a:ext uri="{FF2B5EF4-FFF2-40B4-BE49-F238E27FC236}">
                  <a16:creationId xmlns:a16="http://schemas.microsoft.com/office/drawing/2014/main" xmlns="" id="{F8EF43F6-83FC-40FA-9407-31BEEB06655E}"/>
                </a:ext>
              </a:extLst>
            </cdr:cNvPr>
            <cdr:cNvCxnSpPr/>
          </cdr:nvCxnSpPr>
          <cdr:spPr>
            <a:xfrm xmlns:a="http://schemas.openxmlformats.org/drawingml/2006/main">
              <a:off x="0" y="33295"/>
              <a:ext cx="85557" cy="0"/>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cxnSp macro="">
          <cdr:nvCxnSpPr>
            <cdr:cNvPr id="7" name="Straight Connector 6">
              <a:extLst xmlns:a="http://schemas.openxmlformats.org/drawingml/2006/main">
                <a:ext uri="{FF2B5EF4-FFF2-40B4-BE49-F238E27FC236}">
                  <a16:creationId xmlns:a16="http://schemas.microsoft.com/office/drawing/2014/main" xmlns="" id="{9FD2CD95-0EFD-42DF-A1E9-921CEEC064BA}"/>
                </a:ext>
              </a:extLst>
            </cdr:cNvPr>
            <cdr:cNvCxnSpPr/>
          </cdr:nvCxnSpPr>
          <cdr:spPr>
            <a:xfrm xmlns:a="http://schemas.openxmlformats.org/drawingml/2006/main">
              <a:off x="0" y="208626"/>
              <a:ext cx="85557" cy="0"/>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sp macro="" textlink="">
          <cdr:nvSpPr>
            <cdr:cNvPr id="8" name="Rectangle 7"/>
            <cdr:cNvSpPr/>
          </cdr:nvSpPr>
          <cdr:spPr>
            <a:xfrm xmlns:a="http://schemas.openxmlformats.org/drawingml/2006/main">
              <a:off x="22319" y="103973"/>
              <a:ext cx="40919" cy="33925"/>
            </a:xfrm>
            <a:prstGeom xmlns:a="http://schemas.openxmlformats.org/drawingml/2006/main" prst="rect">
              <a:avLst/>
            </a:prstGeom>
            <a:solidFill xmlns:a="http://schemas.openxmlformats.org/drawingml/2006/main">
              <a:schemeClr val="tx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grpSp>
    </cdr:grpSp>
  </cdr:relSizeAnchor>
  <cdr:relSizeAnchor xmlns:cdr="http://schemas.openxmlformats.org/drawingml/2006/chartDrawing">
    <cdr:from>
      <cdr:x>0.13776</cdr:x>
      <cdr:y>0.06951</cdr:y>
    </cdr:from>
    <cdr:to>
      <cdr:x>0.83075</cdr:x>
      <cdr:y>0.1745</cdr:y>
    </cdr:to>
    <cdr:sp macro="" textlink="">
      <cdr:nvSpPr>
        <cdr:cNvPr id="9" name="TextBox 1"/>
        <cdr:cNvSpPr txBox="1"/>
      </cdr:nvSpPr>
      <cdr:spPr>
        <a:xfrm xmlns:a="http://schemas.openxmlformats.org/drawingml/2006/main">
          <a:off x="1259632" y="476672"/>
          <a:ext cx="6336704" cy="72008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600" b="1" dirty="0"/>
            <a:t>a. Cycling</a:t>
          </a:r>
          <a:endParaRPr lang="en-GB" dirty="0">
            <a:latin typeface="+mn-lt"/>
            <a:ea typeface="+mn-ea"/>
            <a:cs typeface="+mn-cs"/>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0.09721</cdr:x>
      <cdr:y>0.86633</cdr:y>
    </cdr:from>
    <cdr:to>
      <cdr:x>0.22494</cdr:x>
      <cdr:y>0.94125</cdr:y>
    </cdr:to>
    <cdr:grpSp>
      <cdr:nvGrpSpPr>
        <cdr:cNvPr id="2" name="Group 1">
          <a:extLst xmlns:a="http://schemas.openxmlformats.org/drawingml/2006/main">
            <a:ext uri="{FF2B5EF4-FFF2-40B4-BE49-F238E27FC236}">
              <a16:creationId xmlns:a16="http://schemas.microsoft.com/office/drawing/2014/main" xmlns="" id="{B804890E-82AC-4498-82C1-3A29C502A6C9}"/>
            </a:ext>
          </a:extLst>
        </cdr:cNvPr>
        <cdr:cNvGrpSpPr/>
      </cdr:nvGrpSpPr>
      <cdr:grpSpPr>
        <a:xfrm xmlns:a="http://schemas.openxmlformats.org/drawingml/2006/main">
          <a:off x="444444" y="2734224"/>
          <a:ext cx="583982" cy="236455"/>
          <a:chOff x="0" y="0"/>
          <a:chExt cx="727490" cy="241921"/>
        </a:xfrm>
      </cdr:grpSpPr>
      <cdr:sp macro="" textlink="">
        <cdr:nvSpPr>
          <cdr:cNvPr id="3" name="TextBox 2"/>
          <cdr:cNvSpPr txBox="1"/>
        </cdr:nvSpPr>
        <cdr:spPr>
          <a:xfrm xmlns:a="http://schemas.openxmlformats.org/drawingml/2006/main">
            <a:off x="67216" y="0"/>
            <a:ext cx="660274" cy="24192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a:t>- 95% CI</a:t>
            </a:r>
          </a:p>
        </cdr:txBody>
      </cdr:sp>
      <cdr:grpSp>
        <cdr:nvGrpSpPr>
          <cdr:cNvPr id="4" name="Group 3">
            <a:extLst xmlns:a="http://schemas.openxmlformats.org/drawingml/2006/main">
              <a:ext uri="{FF2B5EF4-FFF2-40B4-BE49-F238E27FC236}">
                <a16:creationId xmlns:a16="http://schemas.microsoft.com/office/drawing/2014/main" xmlns="" id="{9ECEF1C3-E8E0-430B-92FB-3AEF98D735CA}"/>
              </a:ext>
            </a:extLst>
          </cdr:cNvPr>
          <cdr:cNvGrpSpPr/>
        </cdr:nvGrpSpPr>
        <cdr:grpSpPr>
          <a:xfrm xmlns:a="http://schemas.openxmlformats.org/drawingml/2006/main">
            <a:off x="0" y="33295"/>
            <a:ext cx="85465" cy="175331"/>
            <a:chOff x="0" y="33295"/>
            <a:chExt cx="85557" cy="175331"/>
          </a:xfrm>
        </cdr:grpSpPr>
        <cdr:cxnSp macro="">
          <cdr:nvCxnSpPr>
            <cdr:cNvPr id="5" name="Straight Connector 4">
              <a:extLst xmlns:a="http://schemas.openxmlformats.org/drawingml/2006/main">
                <a:ext uri="{FF2B5EF4-FFF2-40B4-BE49-F238E27FC236}">
                  <a16:creationId xmlns:a16="http://schemas.microsoft.com/office/drawing/2014/main" xmlns="" id="{71A88966-B986-4FB7-BE63-E380CE6C747B}"/>
                </a:ext>
              </a:extLst>
            </cdr:cNvPr>
            <cdr:cNvCxnSpPr/>
          </cdr:nvCxnSpPr>
          <cdr:spPr>
            <a:xfrm xmlns:a="http://schemas.openxmlformats.org/drawingml/2006/main">
              <a:off x="42779" y="36245"/>
              <a:ext cx="0" cy="170601"/>
            </a:xfrm>
            <a:prstGeom xmlns:a="http://schemas.openxmlformats.org/drawingml/2006/main" prst="line">
              <a:avLst/>
            </a:prstGeom>
            <a:ln xmlns:a="http://schemas.openxmlformats.org/drawingml/2006/main" w="15875"/>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cxnSp macro="">
          <cdr:nvCxnSpPr>
            <cdr:cNvPr id="6" name="Straight Connector 5">
              <a:extLst xmlns:a="http://schemas.openxmlformats.org/drawingml/2006/main">
                <a:ext uri="{FF2B5EF4-FFF2-40B4-BE49-F238E27FC236}">
                  <a16:creationId xmlns:a16="http://schemas.microsoft.com/office/drawing/2014/main" xmlns="" id="{5AAB8F0A-B2F9-48A8-9E72-E9A263DDD256}"/>
                </a:ext>
              </a:extLst>
            </cdr:cNvPr>
            <cdr:cNvCxnSpPr/>
          </cdr:nvCxnSpPr>
          <cdr:spPr>
            <a:xfrm xmlns:a="http://schemas.openxmlformats.org/drawingml/2006/main">
              <a:off x="0" y="33295"/>
              <a:ext cx="85557" cy="0"/>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cxnSp macro="">
          <cdr:nvCxnSpPr>
            <cdr:cNvPr id="7" name="Straight Connector 6">
              <a:extLst xmlns:a="http://schemas.openxmlformats.org/drawingml/2006/main">
                <a:ext uri="{FF2B5EF4-FFF2-40B4-BE49-F238E27FC236}">
                  <a16:creationId xmlns:a16="http://schemas.microsoft.com/office/drawing/2014/main" xmlns="" id="{FF7FFEA0-DF02-41FF-8EC2-765EBBF37E95}"/>
                </a:ext>
              </a:extLst>
            </cdr:cNvPr>
            <cdr:cNvCxnSpPr/>
          </cdr:nvCxnSpPr>
          <cdr:spPr>
            <a:xfrm xmlns:a="http://schemas.openxmlformats.org/drawingml/2006/main">
              <a:off x="0" y="208626"/>
              <a:ext cx="85557" cy="0"/>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sp macro="" textlink="">
          <cdr:nvSpPr>
            <cdr:cNvPr id="8" name="Rectangle 7"/>
            <cdr:cNvSpPr/>
          </cdr:nvSpPr>
          <cdr:spPr>
            <a:xfrm xmlns:a="http://schemas.openxmlformats.org/drawingml/2006/main">
              <a:off x="22319" y="103973"/>
              <a:ext cx="40919" cy="33925"/>
            </a:xfrm>
            <a:prstGeom xmlns:a="http://schemas.openxmlformats.org/drawingml/2006/main" prst="rect">
              <a:avLst/>
            </a:prstGeom>
            <a:solidFill xmlns:a="http://schemas.openxmlformats.org/drawingml/2006/main">
              <a:schemeClr val="tx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grpSp>
    </cdr:grpSp>
  </cdr:relSizeAnchor>
  <cdr:relSizeAnchor xmlns:cdr="http://schemas.openxmlformats.org/drawingml/2006/chartDrawing">
    <cdr:from>
      <cdr:x>0.20475</cdr:x>
      <cdr:y>0.05501</cdr:y>
    </cdr:from>
    <cdr:to>
      <cdr:x>0.85836</cdr:x>
      <cdr:y>0.17611</cdr:y>
    </cdr:to>
    <cdr:sp macro="" textlink="">
      <cdr:nvSpPr>
        <cdr:cNvPr id="9" name="TextBox 1"/>
        <cdr:cNvSpPr txBox="1"/>
      </cdr:nvSpPr>
      <cdr:spPr>
        <a:xfrm xmlns:a="http://schemas.openxmlformats.org/drawingml/2006/main">
          <a:off x="936104" y="188629"/>
          <a:ext cx="2988318" cy="41525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600" b="1" dirty="0"/>
            <a:t>b. </a:t>
          </a:r>
          <a:r>
            <a:rPr lang="fr-FR" sz="1600" b="1" dirty="0" err="1"/>
            <a:t>females</a:t>
          </a:r>
          <a:r>
            <a:rPr lang="fr-FR" sz="1600" b="1" dirty="0"/>
            <a:t> &lt;70</a:t>
          </a:r>
          <a:endParaRPr lang="en-GB" sz="1600" dirty="0"/>
        </a:p>
      </cdr:txBody>
    </cdr:sp>
  </cdr:relSizeAnchor>
  <cdr:relSizeAnchor xmlns:cdr="http://schemas.openxmlformats.org/drawingml/2006/chartDrawing">
    <cdr:from>
      <cdr:x>0.88262</cdr:x>
      <cdr:y>0.7663</cdr:y>
    </cdr:from>
    <cdr:to>
      <cdr:x>0.96137</cdr:x>
      <cdr:y>0.91329</cdr:y>
    </cdr:to>
    <cdr:sp macro="" textlink="">
      <cdr:nvSpPr>
        <cdr:cNvPr id="10" name="Rectangle 9">
          <a:extLst xmlns:a="http://schemas.openxmlformats.org/drawingml/2006/main">
            <a:ext uri="{FF2B5EF4-FFF2-40B4-BE49-F238E27FC236}">
              <a16:creationId xmlns:a16="http://schemas.microsoft.com/office/drawing/2014/main" xmlns="" id="{B31851BD-79FD-44FD-8E85-E511CF89B885}"/>
            </a:ext>
          </a:extLst>
        </cdr:cNvPr>
        <cdr:cNvSpPr/>
      </cdr:nvSpPr>
      <cdr:spPr>
        <a:xfrm xmlns:a="http://schemas.openxmlformats.org/drawingml/2006/main">
          <a:off x="4035345" y="2627627"/>
          <a:ext cx="360040" cy="504056"/>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vert270"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GB" sz="1400" dirty="0">
              <a:solidFill>
                <a:schemeClr val="tx1"/>
              </a:solidFill>
            </a:rPr>
            <a:t>17+</a:t>
          </a:r>
        </a:p>
      </cdr:txBody>
    </cdr:sp>
  </cdr:relSizeAnchor>
</c:userShapes>
</file>

<file path=ppt/drawings/drawing11.xml><?xml version="1.0" encoding="utf-8"?>
<c:userShapes xmlns:c="http://schemas.openxmlformats.org/drawingml/2006/chart">
  <cdr:relSizeAnchor xmlns:cdr="http://schemas.openxmlformats.org/drawingml/2006/chartDrawing">
    <cdr:from>
      <cdr:x>0.09886</cdr:x>
      <cdr:y>0.87768</cdr:y>
    </cdr:from>
    <cdr:to>
      <cdr:x>0.22666</cdr:x>
      <cdr:y>0.9526</cdr:y>
    </cdr:to>
    <cdr:grpSp>
      <cdr:nvGrpSpPr>
        <cdr:cNvPr id="2" name="Group 1">
          <a:extLst xmlns:a="http://schemas.openxmlformats.org/drawingml/2006/main">
            <a:ext uri="{FF2B5EF4-FFF2-40B4-BE49-F238E27FC236}">
              <a16:creationId xmlns:a16="http://schemas.microsoft.com/office/drawing/2014/main" xmlns="" id="{5113F21A-B4E9-489B-98E8-F8EE07BF1C15}"/>
            </a:ext>
          </a:extLst>
        </cdr:cNvPr>
        <cdr:cNvGrpSpPr/>
      </cdr:nvGrpSpPr>
      <cdr:grpSpPr>
        <a:xfrm xmlns:a="http://schemas.openxmlformats.org/drawingml/2006/main">
          <a:off x="451988" y="2876863"/>
          <a:ext cx="584301" cy="245573"/>
          <a:chOff x="0" y="0"/>
          <a:chExt cx="727490" cy="241921"/>
        </a:xfrm>
      </cdr:grpSpPr>
      <cdr:sp macro="" textlink="">
        <cdr:nvSpPr>
          <cdr:cNvPr id="3" name="TextBox 2"/>
          <cdr:cNvSpPr txBox="1"/>
        </cdr:nvSpPr>
        <cdr:spPr>
          <a:xfrm xmlns:a="http://schemas.openxmlformats.org/drawingml/2006/main">
            <a:off x="67216" y="0"/>
            <a:ext cx="660274" cy="24192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a:t>- 95% CI</a:t>
            </a:r>
          </a:p>
        </cdr:txBody>
      </cdr:sp>
      <cdr:grpSp>
        <cdr:nvGrpSpPr>
          <cdr:cNvPr id="4" name="Group 3">
            <a:extLst xmlns:a="http://schemas.openxmlformats.org/drawingml/2006/main">
              <a:ext uri="{FF2B5EF4-FFF2-40B4-BE49-F238E27FC236}">
                <a16:creationId xmlns:a16="http://schemas.microsoft.com/office/drawing/2014/main" xmlns="" id="{23AFE745-DB6A-46B9-B8E4-63EE246B65C8}"/>
              </a:ext>
            </a:extLst>
          </cdr:cNvPr>
          <cdr:cNvGrpSpPr/>
        </cdr:nvGrpSpPr>
        <cdr:grpSpPr>
          <a:xfrm xmlns:a="http://schemas.openxmlformats.org/drawingml/2006/main">
            <a:off x="0" y="33295"/>
            <a:ext cx="85465" cy="175331"/>
            <a:chOff x="0" y="33295"/>
            <a:chExt cx="85557" cy="175331"/>
          </a:xfrm>
        </cdr:grpSpPr>
        <cdr:cxnSp macro="">
          <cdr:nvCxnSpPr>
            <cdr:cNvPr id="5" name="Straight Connector 4">
              <a:extLst xmlns:a="http://schemas.openxmlformats.org/drawingml/2006/main">
                <a:ext uri="{FF2B5EF4-FFF2-40B4-BE49-F238E27FC236}">
                  <a16:creationId xmlns:a16="http://schemas.microsoft.com/office/drawing/2014/main" xmlns="" id="{39CD8BFF-02B8-4193-9013-CE5C2EA77CE6}"/>
                </a:ext>
              </a:extLst>
            </cdr:cNvPr>
            <cdr:cNvCxnSpPr/>
          </cdr:nvCxnSpPr>
          <cdr:spPr>
            <a:xfrm xmlns:a="http://schemas.openxmlformats.org/drawingml/2006/main">
              <a:off x="42779" y="36245"/>
              <a:ext cx="0" cy="170601"/>
            </a:xfrm>
            <a:prstGeom xmlns:a="http://schemas.openxmlformats.org/drawingml/2006/main" prst="line">
              <a:avLst/>
            </a:prstGeom>
            <a:ln xmlns:a="http://schemas.openxmlformats.org/drawingml/2006/main" w="15875"/>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cxnSp macro="">
          <cdr:nvCxnSpPr>
            <cdr:cNvPr id="6" name="Straight Connector 5">
              <a:extLst xmlns:a="http://schemas.openxmlformats.org/drawingml/2006/main">
                <a:ext uri="{FF2B5EF4-FFF2-40B4-BE49-F238E27FC236}">
                  <a16:creationId xmlns:a16="http://schemas.microsoft.com/office/drawing/2014/main" xmlns="" id="{BE9E1DBE-0686-487C-82D1-668A05F0276E}"/>
                </a:ext>
              </a:extLst>
            </cdr:cNvPr>
            <cdr:cNvCxnSpPr/>
          </cdr:nvCxnSpPr>
          <cdr:spPr>
            <a:xfrm xmlns:a="http://schemas.openxmlformats.org/drawingml/2006/main">
              <a:off x="0" y="33295"/>
              <a:ext cx="85557" cy="0"/>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cxnSp macro="">
          <cdr:nvCxnSpPr>
            <cdr:cNvPr id="7" name="Straight Connector 6">
              <a:extLst xmlns:a="http://schemas.openxmlformats.org/drawingml/2006/main">
                <a:ext uri="{FF2B5EF4-FFF2-40B4-BE49-F238E27FC236}">
                  <a16:creationId xmlns:a16="http://schemas.microsoft.com/office/drawing/2014/main" xmlns="" id="{941D11DC-4463-4453-BB96-E133521291FD}"/>
                </a:ext>
              </a:extLst>
            </cdr:cNvPr>
            <cdr:cNvCxnSpPr/>
          </cdr:nvCxnSpPr>
          <cdr:spPr>
            <a:xfrm xmlns:a="http://schemas.openxmlformats.org/drawingml/2006/main">
              <a:off x="0" y="208626"/>
              <a:ext cx="85557" cy="0"/>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sp macro="" textlink="">
          <cdr:nvSpPr>
            <cdr:cNvPr id="8" name="Rectangle 7"/>
            <cdr:cNvSpPr/>
          </cdr:nvSpPr>
          <cdr:spPr>
            <a:xfrm xmlns:a="http://schemas.openxmlformats.org/drawingml/2006/main">
              <a:off x="22319" y="103973"/>
              <a:ext cx="40919" cy="33925"/>
            </a:xfrm>
            <a:prstGeom xmlns:a="http://schemas.openxmlformats.org/drawingml/2006/main" prst="rect">
              <a:avLst/>
            </a:prstGeom>
            <a:solidFill xmlns:a="http://schemas.openxmlformats.org/drawingml/2006/main">
              <a:schemeClr val="tx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grpSp>
    </cdr:grpSp>
  </cdr:relSizeAnchor>
  <cdr:relSizeAnchor xmlns:cdr="http://schemas.openxmlformats.org/drawingml/2006/chartDrawing">
    <cdr:from>
      <cdr:x>0.12988</cdr:x>
      <cdr:y>0.09315</cdr:y>
    </cdr:from>
    <cdr:to>
      <cdr:x>0.937</cdr:x>
      <cdr:y>0.25875</cdr:y>
    </cdr:to>
    <cdr:sp macro="" textlink="">
      <cdr:nvSpPr>
        <cdr:cNvPr id="9" name="TextBox 1"/>
        <cdr:cNvSpPr txBox="1"/>
      </cdr:nvSpPr>
      <cdr:spPr>
        <a:xfrm xmlns:a="http://schemas.openxmlformats.org/drawingml/2006/main">
          <a:off x="593811" y="328670"/>
          <a:ext cx="3690156" cy="5843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600" b="1" dirty="0"/>
            <a:t>Fatality rates by mode by distance travelled,  2007-12 </a:t>
          </a:r>
          <a:endParaRPr lang="en-GB" sz="1600" dirty="0"/>
        </a:p>
        <a:p xmlns:a="http://schemas.openxmlformats.org/drawingml/2006/main">
          <a:r>
            <a:rPr lang="fr-FR" sz="1600" b="1" dirty="0"/>
            <a:t>a) males &lt;70</a:t>
          </a:r>
          <a:endParaRPr lang="en-GB" sz="1600" dirty="0"/>
        </a:p>
      </cdr:txBody>
    </cdr:sp>
  </cdr:relSizeAnchor>
  <cdr:relSizeAnchor xmlns:cdr="http://schemas.openxmlformats.org/drawingml/2006/chartDrawing">
    <cdr:from>
      <cdr:x>0.88188</cdr:x>
      <cdr:y>0.77551</cdr:y>
    </cdr:from>
    <cdr:to>
      <cdr:x>0.96063</cdr:x>
      <cdr:y>0.87755</cdr:y>
    </cdr:to>
    <cdr:sp macro="" textlink="">
      <cdr:nvSpPr>
        <cdr:cNvPr id="10" name="Rectangle 9">
          <a:extLst xmlns:a="http://schemas.openxmlformats.org/drawingml/2006/main">
            <a:ext uri="{FF2B5EF4-FFF2-40B4-BE49-F238E27FC236}">
              <a16:creationId xmlns:a16="http://schemas.microsoft.com/office/drawing/2014/main" xmlns="" id="{B31851BD-79FD-44FD-8E85-E511CF89B885}"/>
            </a:ext>
          </a:extLst>
        </cdr:cNvPr>
        <cdr:cNvSpPr/>
      </cdr:nvSpPr>
      <cdr:spPr>
        <a:xfrm xmlns:a="http://schemas.openxmlformats.org/drawingml/2006/main">
          <a:off x="4031940" y="2736303"/>
          <a:ext cx="360040" cy="360040"/>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vert270"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GB" sz="1400" dirty="0">
              <a:solidFill>
                <a:schemeClr val="tx1"/>
              </a:solidFill>
            </a:rPr>
            <a:t>17+</a:t>
          </a:r>
        </a:p>
      </cdr:txBody>
    </cdr:sp>
  </cdr:relSizeAnchor>
</c:userShapes>
</file>

<file path=ppt/drawings/drawing12.xml><?xml version="1.0" encoding="utf-8"?>
<c:userShapes xmlns:c="http://schemas.openxmlformats.org/drawingml/2006/chart">
  <cdr:relSizeAnchor xmlns:cdr="http://schemas.openxmlformats.org/drawingml/2006/chartDrawing">
    <cdr:from>
      <cdr:x>0.06119</cdr:x>
      <cdr:y>0.01667</cdr:y>
    </cdr:from>
    <cdr:to>
      <cdr:x>0.73714</cdr:x>
      <cdr:y>0.18547</cdr:y>
    </cdr:to>
    <cdr:sp macro="" textlink="">
      <cdr:nvSpPr>
        <cdr:cNvPr id="1035265" name="Text Box 1"/>
        <cdr:cNvSpPr txBox="1">
          <a:spLocks xmlns:a="http://schemas.openxmlformats.org/drawingml/2006/main" noChangeArrowheads="1"/>
        </cdr:cNvSpPr>
      </cdr:nvSpPr>
      <cdr:spPr bwMode="auto">
        <a:xfrm xmlns:a="http://schemas.openxmlformats.org/drawingml/2006/main">
          <a:off x="39390" y="47165"/>
          <a:ext cx="2913359" cy="48623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27432" tIns="18288" rIns="0" bIns="18288" anchor="ctr" upright="1"/>
        <a:lstStyle xmlns:a="http://schemas.openxmlformats.org/drawingml/2006/main"/>
        <a:p xmlns:a="http://schemas.openxmlformats.org/drawingml/2006/main">
          <a:pPr algn="l" rtl="0">
            <a:defRPr sz="1000"/>
          </a:pPr>
          <a:endParaRPr lang="en-GB" sz="800" b="0" i="0" u="none" strike="noStrike" baseline="0" dirty="0">
            <a:solidFill>
              <a:srgbClr val="000000"/>
            </a:solidFill>
            <a:latin typeface="Tahoma"/>
            <a:ea typeface="Tahoma"/>
            <a:cs typeface="Tahoma"/>
          </a:endParaRPr>
        </a:p>
        <a:p xmlns:a="http://schemas.openxmlformats.org/drawingml/2006/main">
          <a:pPr algn="l" rtl="0">
            <a:defRPr sz="1000"/>
          </a:pPr>
          <a:r>
            <a:rPr lang="en-GB" sz="2400" b="1" i="0" u="none" strike="noStrike" baseline="0" dirty="0">
              <a:solidFill>
                <a:srgbClr val="000000"/>
              </a:solidFill>
              <a:latin typeface="+mj-lt"/>
            </a:rPr>
            <a:t>Normal walking speed &lt; 1.2m/s</a:t>
          </a:r>
        </a:p>
      </cdr:txBody>
    </cdr:sp>
  </cdr:relSizeAnchor>
</c:userShapes>
</file>

<file path=ppt/drawings/drawing2.xml><?xml version="1.0" encoding="utf-8"?>
<c:userShapes xmlns:c="http://schemas.openxmlformats.org/drawingml/2006/chart">
  <cdr:relSizeAnchor xmlns:cdr="http://schemas.openxmlformats.org/drawingml/2006/chartDrawing">
    <cdr:from>
      <cdr:x>0.12592</cdr:x>
      <cdr:y>0.91276</cdr:y>
    </cdr:from>
    <cdr:to>
      <cdr:x>0.25373</cdr:x>
      <cdr:y>0.98813</cdr:y>
    </cdr:to>
    <cdr:grpSp>
      <cdr:nvGrpSpPr>
        <cdr:cNvPr id="2" name="Group 1">
          <a:extLst xmlns:a="http://schemas.openxmlformats.org/drawingml/2006/main">
            <a:ext uri="{FF2B5EF4-FFF2-40B4-BE49-F238E27FC236}">
              <a16:creationId xmlns:a16="http://schemas.microsoft.com/office/drawing/2014/main" xmlns="" id="{69C51853-4F1F-4472-8461-37F67F3F7EF0}"/>
            </a:ext>
          </a:extLst>
        </cdr:cNvPr>
        <cdr:cNvGrpSpPr/>
      </cdr:nvGrpSpPr>
      <cdr:grpSpPr>
        <a:xfrm xmlns:a="http://schemas.openxmlformats.org/drawingml/2006/main">
          <a:off x="575706" y="3129854"/>
          <a:ext cx="584348" cy="258444"/>
          <a:chOff x="0" y="0"/>
          <a:chExt cx="727490" cy="241921"/>
        </a:xfrm>
      </cdr:grpSpPr>
      <cdr:sp macro="" textlink="">
        <cdr:nvSpPr>
          <cdr:cNvPr id="3" name="TextBox 2"/>
          <cdr:cNvSpPr txBox="1"/>
        </cdr:nvSpPr>
        <cdr:spPr>
          <a:xfrm xmlns:a="http://schemas.openxmlformats.org/drawingml/2006/main">
            <a:off x="67216" y="0"/>
            <a:ext cx="660274" cy="24192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a:t>- 95% CI</a:t>
            </a:r>
          </a:p>
        </cdr:txBody>
      </cdr:sp>
      <cdr:grpSp>
        <cdr:nvGrpSpPr>
          <cdr:cNvPr id="4" name="Group 3">
            <a:extLst xmlns:a="http://schemas.openxmlformats.org/drawingml/2006/main">
              <a:ext uri="{FF2B5EF4-FFF2-40B4-BE49-F238E27FC236}">
                <a16:creationId xmlns:a16="http://schemas.microsoft.com/office/drawing/2014/main" xmlns="" id="{44456ACD-9122-42FD-9EF7-D8837ADA974F}"/>
              </a:ext>
            </a:extLst>
          </cdr:cNvPr>
          <cdr:cNvGrpSpPr/>
        </cdr:nvGrpSpPr>
        <cdr:grpSpPr>
          <a:xfrm xmlns:a="http://schemas.openxmlformats.org/drawingml/2006/main">
            <a:off x="0" y="33295"/>
            <a:ext cx="85465" cy="175331"/>
            <a:chOff x="0" y="33295"/>
            <a:chExt cx="85557" cy="175331"/>
          </a:xfrm>
        </cdr:grpSpPr>
        <cdr:cxnSp macro="">
          <cdr:nvCxnSpPr>
            <cdr:cNvPr id="5" name="Straight Connector 4">
              <a:extLst xmlns:a="http://schemas.openxmlformats.org/drawingml/2006/main">
                <a:ext uri="{FF2B5EF4-FFF2-40B4-BE49-F238E27FC236}">
                  <a16:creationId xmlns:a16="http://schemas.microsoft.com/office/drawing/2014/main" xmlns="" id="{A650C514-9A0D-462A-9E70-2FFF675249DC}"/>
                </a:ext>
              </a:extLst>
            </cdr:cNvPr>
            <cdr:cNvCxnSpPr/>
          </cdr:nvCxnSpPr>
          <cdr:spPr>
            <a:xfrm xmlns:a="http://schemas.openxmlformats.org/drawingml/2006/main">
              <a:off x="42779" y="36245"/>
              <a:ext cx="0" cy="170601"/>
            </a:xfrm>
            <a:prstGeom xmlns:a="http://schemas.openxmlformats.org/drawingml/2006/main" prst="line">
              <a:avLst/>
            </a:prstGeom>
            <a:ln xmlns:a="http://schemas.openxmlformats.org/drawingml/2006/main" w="15875"/>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cxnSp macro="">
          <cdr:nvCxnSpPr>
            <cdr:cNvPr id="6" name="Straight Connector 5">
              <a:extLst xmlns:a="http://schemas.openxmlformats.org/drawingml/2006/main">
                <a:ext uri="{FF2B5EF4-FFF2-40B4-BE49-F238E27FC236}">
                  <a16:creationId xmlns:a16="http://schemas.microsoft.com/office/drawing/2014/main" xmlns="" id="{204D8505-0300-4BAD-8024-8EFA2DAFE14A}"/>
                </a:ext>
              </a:extLst>
            </cdr:cNvPr>
            <cdr:cNvCxnSpPr/>
          </cdr:nvCxnSpPr>
          <cdr:spPr>
            <a:xfrm xmlns:a="http://schemas.openxmlformats.org/drawingml/2006/main">
              <a:off x="0" y="33295"/>
              <a:ext cx="85557" cy="0"/>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cxnSp macro="">
          <cdr:nvCxnSpPr>
            <cdr:cNvPr id="7" name="Straight Connector 6">
              <a:extLst xmlns:a="http://schemas.openxmlformats.org/drawingml/2006/main">
                <a:ext uri="{FF2B5EF4-FFF2-40B4-BE49-F238E27FC236}">
                  <a16:creationId xmlns:a16="http://schemas.microsoft.com/office/drawing/2014/main" xmlns="" id="{250FD057-1239-49F9-9FB8-64B26298E8B8}"/>
                </a:ext>
              </a:extLst>
            </cdr:cNvPr>
            <cdr:cNvCxnSpPr/>
          </cdr:nvCxnSpPr>
          <cdr:spPr>
            <a:xfrm xmlns:a="http://schemas.openxmlformats.org/drawingml/2006/main">
              <a:off x="0" y="208626"/>
              <a:ext cx="85557" cy="0"/>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sp macro="" textlink="">
          <cdr:nvSpPr>
            <cdr:cNvPr id="8" name="Rectangle 7"/>
            <cdr:cNvSpPr/>
          </cdr:nvSpPr>
          <cdr:spPr>
            <a:xfrm xmlns:a="http://schemas.openxmlformats.org/drawingml/2006/main">
              <a:off x="22319" y="103973"/>
              <a:ext cx="40919" cy="33925"/>
            </a:xfrm>
            <a:prstGeom xmlns:a="http://schemas.openxmlformats.org/drawingml/2006/main" prst="rect">
              <a:avLst/>
            </a:prstGeom>
            <a:solidFill xmlns:a="http://schemas.openxmlformats.org/drawingml/2006/main">
              <a:schemeClr val="tx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grpSp>
    </cdr:grpSp>
  </cdr:relSizeAnchor>
  <cdr:relSizeAnchor xmlns:cdr="http://schemas.openxmlformats.org/drawingml/2006/chartDrawing">
    <cdr:from>
      <cdr:x>0.185</cdr:x>
      <cdr:y>0.11151</cdr:y>
    </cdr:from>
    <cdr:to>
      <cdr:x>0.87799</cdr:x>
      <cdr:y>0.2165</cdr:y>
    </cdr:to>
    <cdr:sp macro="" textlink="">
      <cdr:nvSpPr>
        <cdr:cNvPr id="9" name="TextBox 8"/>
        <cdr:cNvSpPr txBox="1"/>
      </cdr:nvSpPr>
      <cdr:spPr>
        <a:xfrm xmlns:a="http://schemas.openxmlformats.org/drawingml/2006/main">
          <a:off x="1691680" y="764704"/>
          <a:ext cx="6336704" cy="7200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600" b="1" dirty="0"/>
            <a:t>c. Driving</a:t>
          </a:r>
          <a:endParaRPr lang="en-GB" dirty="0">
            <a:latin typeface="+mn-lt"/>
            <a:ea typeface="+mn-ea"/>
            <a:cs typeface="+mn-cs"/>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0.11757</cdr:x>
      <cdr:y>0.92463</cdr:y>
    </cdr:from>
    <cdr:to>
      <cdr:x>0.24537</cdr:x>
      <cdr:y>1</cdr:y>
    </cdr:to>
    <cdr:grpSp>
      <cdr:nvGrpSpPr>
        <cdr:cNvPr id="2" name="Group 1">
          <a:extLst xmlns:a="http://schemas.openxmlformats.org/drawingml/2006/main">
            <a:ext uri="{FF2B5EF4-FFF2-40B4-BE49-F238E27FC236}">
              <a16:creationId xmlns:a16="http://schemas.microsoft.com/office/drawing/2014/main" xmlns="" id="{659F88ED-ADAD-4AB8-8960-468D947635CD}"/>
            </a:ext>
          </a:extLst>
        </cdr:cNvPr>
        <cdr:cNvGrpSpPr/>
      </cdr:nvGrpSpPr>
      <cdr:grpSpPr>
        <a:xfrm xmlns:a="http://schemas.openxmlformats.org/drawingml/2006/main">
          <a:off x="537530" y="3041172"/>
          <a:ext cx="584302" cy="247897"/>
          <a:chOff x="0" y="0"/>
          <a:chExt cx="727490" cy="241921"/>
        </a:xfrm>
      </cdr:grpSpPr>
      <cdr:sp macro="" textlink="">
        <cdr:nvSpPr>
          <cdr:cNvPr id="3" name="TextBox 2"/>
          <cdr:cNvSpPr txBox="1"/>
        </cdr:nvSpPr>
        <cdr:spPr>
          <a:xfrm xmlns:a="http://schemas.openxmlformats.org/drawingml/2006/main">
            <a:off x="67216" y="0"/>
            <a:ext cx="660274" cy="24192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a:t>- 95% CI</a:t>
            </a:r>
          </a:p>
        </cdr:txBody>
      </cdr:sp>
      <cdr:grpSp>
        <cdr:nvGrpSpPr>
          <cdr:cNvPr id="4" name="Group 3">
            <a:extLst xmlns:a="http://schemas.openxmlformats.org/drawingml/2006/main">
              <a:ext uri="{FF2B5EF4-FFF2-40B4-BE49-F238E27FC236}">
                <a16:creationId xmlns:a16="http://schemas.microsoft.com/office/drawing/2014/main" xmlns="" id="{ADC77F90-AF8B-4002-B1B3-A7B370AD4FD5}"/>
              </a:ext>
            </a:extLst>
          </cdr:cNvPr>
          <cdr:cNvGrpSpPr/>
        </cdr:nvGrpSpPr>
        <cdr:grpSpPr>
          <a:xfrm xmlns:a="http://schemas.openxmlformats.org/drawingml/2006/main">
            <a:off x="0" y="33295"/>
            <a:ext cx="85465" cy="175331"/>
            <a:chOff x="0" y="33295"/>
            <a:chExt cx="85557" cy="175331"/>
          </a:xfrm>
        </cdr:grpSpPr>
        <cdr:cxnSp macro="">
          <cdr:nvCxnSpPr>
            <cdr:cNvPr id="5" name="Straight Connector 4">
              <a:extLst xmlns:a="http://schemas.openxmlformats.org/drawingml/2006/main">
                <a:ext uri="{FF2B5EF4-FFF2-40B4-BE49-F238E27FC236}">
                  <a16:creationId xmlns:a16="http://schemas.microsoft.com/office/drawing/2014/main" xmlns="" id="{C73D8C35-F3A8-4FDB-BFBB-44635FD75C06}"/>
                </a:ext>
              </a:extLst>
            </cdr:cNvPr>
            <cdr:cNvCxnSpPr/>
          </cdr:nvCxnSpPr>
          <cdr:spPr>
            <a:xfrm xmlns:a="http://schemas.openxmlformats.org/drawingml/2006/main">
              <a:off x="42779" y="36245"/>
              <a:ext cx="0" cy="170601"/>
            </a:xfrm>
            <a:prstGeom xmlns:a="http://schemas.openxmlformats.org/drawingml/2006/main" prst="line">
              <a:avLst/>
            </a:prstGeom>
            <a:ln xmlns:a="http://schemas.openxmlformats.org/drawingml/2006/main" w="15875"/>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cxnSp macro="">
          <cdr:nvCxnSpPr>
            <cdr:cNvPr id="6" name="Straight Connector 5">
              <a:extLst xmlns:a="http://schemas.openxmlformats.org/drawingml/2006/main">
                <a:ext uri="{FF2B5EF4-FFF2-40B4-BE49-F238E27FC236}">
                  <a16:creationId xmlns:a16="http://schemas.microsoft.com/office/drawing/2014/main" xmlns="" id="{BA720A16-22A6-4BC4-AB01-C3746C373AD9}"/>
                </a:ext>
              </a:extLst>
            </cdr:cNvPr>
            <cdr:cNvCxnSpPr/>
          </cdr:nvCxnSpPr>
          <cdr:spPr>
            <a:xfrm xmlns:a="http://schemas.openxmlformats.org/drawingml/2006/main">
              <a:off x="0" y="33295"/>
              <a:ext cx="85557" cy="0"/>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cxnSp macro="">
          <cdr:nvCxnSpPr>
            <cdr:cNvPr id="7" name="Straight Connector 6">
              <a:extLst xmlns:a="http://schemas.openxmlformats.org/drawingml/2006/main">
                <a:ext uri="{FF2B5EF4-FFF2-40B4-BE49-F238E27FC236}">
                  <a16:creationId xmlns:a16="http://schemas.microsoft.com/office/drawing/2014/main" xmlns="" id="{B448EB02-C2BC-4784-863E-D306D79911A0}"/>
                </a:ext>
              </a:extLst>
            </cdr:cNvPr>
            <cdr:cNvCxnSpPr/>
          </cdr:nvCxnSpPr>
          <cdr:spPr>
            <a:xfrm xmlns:a="http://schemas.openxmlformats.org/drawingml/2006/main">
              <a:off x="0" y="208626"/>
              <a:ext cx="85557" cy="0"/>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sp macro="" textlink="">
          <cdr:nvSpPr>
            <cdr:cNvPr id="8" name="Rectangle 7"/>
            <cdr:cNvSpPr/>
          </cdr:nvSpPr>
          <cdr:spPr>
            <a:xfrm xmlns:a="http://schemas.openxmlformats.org/drawingml/2006/main">
              <a:off x="22319" y="103973"/>
              <a:ext cx="40919" cy="33925"/>
            </a:xfrm>
            <a:prstGeom xmlns:a="http://schemas.openxmlformats.org/drawingml/2006/main" prst="rect">
              <a:avLst/>
            </a:prstGeom>
            <a:solidFill xmlns:a="http://schemas.openxmlformats.org/drawingml/2006/main">
              <a:schemeClr val="tx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grpSp>
    </cdr:grpSp>
  </cdr:relSizeAnchor>
  <cdr:relSizeAnchor xmlns:cdr="http://schemas.openxmlformats.org/drawingml/2006/chartDrawing">
    <cdr:from>
      <cdr:x>0.16138</cdr:x>
      <cdr:y>0.11151</cdr:y>
    </cdr:from>
    <cdr:to>
      <cdr:x>0.85437</cdr:x>
      <cdr:y>0.2165</cdr:y>
    </cdr:to>
    <cdr:sp macro="" textlink="">
      <cdr:nvSpPr>
        <cdr:cNvPr id="9" name="TextBox 1"/>
        <cdr:cNvSpPr txBox="1"/>
      </cdr:nvSpPr>
      <cdr:spPr>
        <a:xfrm xmlns:a="http://schemas.openxmlformats.org/drawingml/2006/main">
          <a:off x="1475656" y="764704"/>
          <a:ext cx="6336704" cy="72008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600" b="1" dirty="0"/>
            <a:t>b. Walking</a:t>
          </a:r>
          <a:endParaRPr lang="en-GB" dirty="0">
            <a:latin typeface="+mn-lt"/>
            <a:ea typeface="+mn-ea"/>
            <a:cs typeface="+mn-cs"/>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0.11328</cdr:x>
      <cdr:y>0.87805</cdr:y>
    </cdr:from>
    <cdr:to>
      <cdr:x>0.24108</cdr:x>
      <cdr:y>0.95297</cdr:y>
    </cdr:to>
    <cdr:grpSp>
      <cdr:nvGrpSpPr>
        <cdr:cNvPr id="2" name="Group 1">
          <a:extLst xmlns:a="http://schemas.openxmlformats.org/drawingml/2006/main">
            <a:ext uri="{FF2B5EF4-FFF2-40B4-BE49-F238E27FC236}">
              <a16:creationId xmlns:a16="http://schemas.microsoft.com/office/drawing/2014/main" xmlns="" id="{338DD590-F5EE-4F84-B567-AFEDC1709563}"/>
            </a:ext>
          </a:extLst>
        </cdr:cNvPr>
        <cdr:cNvGrpSpPr/>
      </cdr:nvGrpSpPr>
      <cdr:grpSpPr>
        <a:xfrm xmlns:a="http://schemas.openxmlformats.org/drawingml/2006/main">
          <a:off x="517516" y="4469598"/>
          <a:ext cx="583849" cy="381370"/>
          <a:chOff x="0" y="0"/>
          <a:chExt cx="727490" cy="241921"/>
        </a:xfrm>
      </cdr:grpSpPr>
      <cdr:sp macro="" textlink="">
        <cdr:nvSpPr>
          <cdr:cNvPr id="3" name="TextBox 2"/>
          <cdr:cNvSpPr txBox="1"/>
        </cdr:nvSpPr>
        <cdr:spPr>
          <a:xfrm xmlns:a="http://schemas.openxmlformats.org/drawingml/2006/main">
            <a:off x="67216" y="0"/>
            <a:ext cx="660274" cy="24192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a:t>- 95% CI</a:t>
            </a:r>
          </a:p>
        </cdr:txBody>
      </cdr:sp>
      <cdr:grpSp>
        <cdr:nvGrpSpPr>
          <cdr:cNvPr id="4" name="Group 3">
            <a:extLst xmlns:a="http://schemas.openxmlformats.org/drawingml/2006/main">
              <a:ext uri="{FF2B5EF4-FFF2-40B4-BE49-F238E27FC236}">
                <a16:creationId xmlns:a16="http://schemas.microsoft.com/office/drawing/2014/main" xmlns="" id="{618B511E-C272-407A-A0D2-55208D8C048F}"/>
              </a:ext>
            </a:extLst>
          </cdr:cNvPr>
          <cdr:cNvGrpSpPr/>
        </cdr:nvGrpSpPr>
        <cdr:grpSpPr>
          <a:xfrm xmlns:a="http://schemas.openxmlformats.org/drawingml/2006/main">
            <a:off x="0" y="33295"/>
            <a:ext cx="85465" cy="175331"/>
            <a:chOff x="0" y="33295"/>
            <a:chExt cx="85557" cy="175331"/>
          </a:xfrm>
        </cdr:grpSpPr>
        <cdr:cxnSp macro="">
          <cdr:nvCxnSpPr>
            <cdr:cNvPr id="5" name="Straight Connector 4">
              <a:extLst xmlns:a="http://schemas.openxmlformats.org/drawingml/2006/main">
                <a:ext uri="{FF2B5EF4-FFF2-40B4-BE49-F238E27FC236}">
                  <a16:creationId xmlns:a16="http://schemas.microsoft.com/office/drawing/2014/main" xmlns="" id="{27A828FC-8AF2-46AB-AD04-7476BABB448F}"/>
                </a:ext>
              </a:extLst>
            </cdr:cNvPr>
            <cdr:cNvCxnSpPr/>
          </cdr:nvCxnSpPr>
          <cdr:spPr>
            <a:xfrm xmlns:a="http://schemas.openxmlformats.org/drawingml/2006/main">
              <a:off x="42779" y="36245"/>
              <a:ext cx="0" cy="170601"/>
            </a:xfrm>
            <a:prstGeom xmlns:a="http://schemas.openxmlformats.org/drawingml/2006/main" prst="line">
              <a:avLst/>
            </a:prstGeom>
            <a:ln xmlns:a="http://schemas.openxmlformats.org/drawingml/2006/main" w="15875"/>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cxnSp macro="">
          <cdr:nvCxnSpPr>
            <cdr:cNvPr id="6" name="Straight Connector 5">
              <a:extLst xmlns:a="http://schemas.openxmlformats.org/drawingml/2006/main">
                <a:ext uri="{FF2B5EF4-FFF2-40B4-BE49-F238E27FC236}">
                  <a16:creationId xmlns:a16="http://schemas.microsoft.com/office/drawing/2014/main" xmlns="" id="{E98993E0-273F-41EA-A1D9-31C16EFD672E}"/>
                </a:ext>
              </a:extLst>
            </cdr:cNvPr>
            <cdr:cNvCxnSpPr/>
          </cdr:nvCxnSpPr>
          <cdr:spPr>
            <a:xfrm xmlns:a="http://schemas.openxmlformats.org/drawingml/2006/main">
              <a:off x="0" y="33295"/>
              <a:ext cx="85557" cy="0"/>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cxnSp macro="">
          <cdr:nvCxnSpPr>
            <cdr:cNvPr id="7" name="Straight Connector 6">
              <a:extLst xmlns:a="http://schemas.openxmlformats.org/drawingml/2006/main">
                <a:ext uri="{FF2B5EF4-FFF2-40B4-BE49-F238E27FC236}">
                  <a16:creationId xmlns:a16="http://schemas.microsoft.com/office/drawing/2014/main" xmlns="" id="{68C9EDFE-0D7C-4ACE-86BF-07C006AB3B71}"/>
                </a:ext>
              </a:extLst>
            </cdr:cNvPr>
            <cdr:cNvCxnSpPr/>
          </cdr:nvCxnSpPr>
          <cdr:spPr>
            <a:xfrm xmlns:a="http://schemas.openxmlformats.org/drawingml/2006/main">
              <a:off x="0" y="208626"/>
              <a:ext cx="85557" cy="0"/>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sp macro="" textlink="">
          <cdr:nvSpPr>
            <cdr:cNvPr id="8" name="Rectangle 7"/>
            <cdr:cNvSpPr/>
          </cdr:nvSpPr>
          <cdr:spPr>
            <a:xfrm xmlns:a="http://schemas.openxmlformats.org/drawingml/2006/main">
              <a:off x="22319" y="103973"/>
              <a:ext cx="40919" cy="33925"/>
            </a:xfrm>
            <a:prstGeom xmlns:a="http://schemas.openxmlformats.org/drawingml/2006/main" prst="rect">
              <a:avLst/>
            </a:prstGeom>
            <a:solidFill xmlns:a="http://schemas.openxmlformats.org/drawingml/2006/main">
              <a:schemeClr val="tx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grpSp>
    </cdr:grpSp>
  </cdr:relSizeAnchor>
  <cdr:relSizeAnchor xmlns:cdr="http://schemas.openxmlformats.org/drawingml/2006/chartDrawing">
    <cdr:from>
      <cdr:x>0.88217</cdr:x>
      <cdr:y>0.76388</cdr:y>
    </cdr:from>
    <cdr:to>
      <cdr:x>0.96098</cdr:x>
      <cdr:y>0.8629</cdr:y>
    </cdr:to>
    <cdr:sp macro="" textlink="">
      <cdr:nvSpPr>
        <cdr:cNvPr id="9" name="Rectangle 8">
          <a:extLst xmlns:a="http://schemas.openxmlformats.org/drawingml/2006/main">
            <a:ext uri="{FF2B5EF4-FFF2-40B4-BE49-F238E27FC236}">
              <a16:creationId xmlns:a16="http://schemas.microsoft.com/office/drawing/2014/main" xmlns="" id="{B31851BD-79FD-44FD-8E85-E511CF89B885}"/>
            </a:ext>
          </a:extLst>
        </cdr:cNvPr>
        <cdr:cNvSpPr/>
      </cdr:nvSpPr>
      <cdr:spPr>
        <a:xfrm xmlns:a="http://schemas.openxmlformats.org/drawingml/2006/main">
          <a:off x="4030172" y="3888432"/>
          <a:ext cx="360040" cy="504056"/>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vert270"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GB" sz="1400" dirty="0">
              <a:solidFill>
                <a:schemeClr val="tx1"/>
              </a:solidFill>
            </a:rPr>
            <a:t>17+</a:t>
          </a:r>
        </a:p>
      </cdr:txBody>
    </cdr:sp>
  </cdr:relSizeAnchor>
</c:userShapes>
</file>

<file path=ppt/drawings/drawing5.xml><?xml version="1.0" encoding="utf-8"?>
<c:userShapes xmlns:c="http://schemas.openxmlformats.org/drawingml/2006/chart">
  <cdr:relSizeAnchor xmlns:cdr="http://schemas.openxmlformats.org/drawingml/2006/chartDrawing">
    <cdr:from>
      <cdr:x>0.09102</cdr:x>
      <cdr:y>0.89243</cdr:y>
    </cdr:from>
    <cdr:to>
      <cdr:x>0.2187</cdr:x>
      <cdr:y>0.96735</cdr:y>
    </cdr:to>
    <cdr:grpSp>
      <cdr:nvGrpSpPr>
        <cdr:cNvPr id="2" name="Group 1">
          <a:extLst xmlns:a="http://schemas.openxmlformats.org/drawingml/2006/main">
            <a:ext uri="{FF2B5EF4-FFF2-40B4-BE49-F238E27FC236}">
              <a16:creationId xmlns:a16="http://schemas.microsoft.com/office/drawing/2014/main" xmlns="" id="{CA5C914D-C51E-4B0C-9E3F-E0D8D8B5C45D}"/>
            </a:ext>
          </a:extLst>
        </cdr:cNvPr>
        <cdr:cNvGrpSpPr/>
      </cdr:nvGrpSpPr>
      <cdr:grpSpPr>
        <a:xfrm xmlns:a="http://schemas.openxmlformats.org/drawingml/2006/main">
          <a:off x="414905" y="4730957"/>
          <a:ext cx="582015" cy="397167"/>
          <a:chOff x="0" y="0"/>
          <a:chExt cx="727490" cy="241921"/>
        </a:xfrm>
      </cdr:grpSpPr>
      <cdr:sp macro="" textlink="">
        <cdr:nvSpPr>
          <cdr:cNvPr id="3" name="TextBox 2"/>
          <cdr:cNvSpPr txBox="1"/>
        </cdr:nvSpPr>
        <cdr:spPr>
          <a:xfrm xmlns:a="http://schemas.openxmlformats.org/drawingml/2006/main">
            <a:off x="67216" y="0"/>
            <a:ext cx="660274" cy="24192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a:t>- 95% CI</a:t>
            </a:r>
          </a:p>
        </cdr:txBody>
      </cdr:sp>
      <cdr:grpSp>
        <cdr:nvGrpSpPr>
          <cdr:cNvPr id="4" name="Group 3">
            <a:extLst xmlns:a="http://schemas.openxmlformats.org/drawingml/2006/main">
              <a:ext uri="{FF2B5EF4-FFF2-40B4-BE49-F238E27FC236}">
                <a16:creationId xmlns:a16="http://schemas.microsoft.com/office/drawing/2014/main" xmlns="" id="{4FE089E1-54B9-47CD-AE05-786250BC9FFA}"/>
              </a:ext>
            </a:extLst>
          </cdr:cNvPr>
          <cdr:cNvGrpSpPr/>
        </cdr:nvGrpSpPr>
        <cdr:grpSpPr>
          <a:xfrm xmlns:a="http://schemas.openxmlformats.org/drawingml/2006/main">
            <a:off x="0" y="33295"/>
            <a:ext cx="85465" cy="175331"/>
            <a:chOff x="0" y="33295"/>
            <a:chExt cx="85557" cy="175331"/>
          </a:xfrm>
        </cdr:grpSpPr>
        <cdr:cxnSp macro="">
          <cdr:nvCxnSpPr>
            <cdr:cNvPr id="5" name="Straight Connector 4">
              <a:extLst xmlns:a="http://schemas.openxmlformats.org/drawingml/2006/main">
                <a:ext uri="{FF2B5EF4-FFF2-40B4-BE49-F238E27FC236}">
                  <a16:creationId xmlns:a16="http://schemas.microsoft.com/office/drawing/2014/main" xmlns="" id="{E3D16FBC-AD33-4205-9DEA-B6FB1B75E90B}"/>
                </a:ext>
              </a:extLst>
            </cdr:cNvPr>
            <cdr:cNvCxnSpPr/>
          </cdr:nvCxnSpPr>
          <cdr:spPr>
            <a:xfrm xmlns:a="http://schemas.openxmlformats.org/drawingml/2006/main">
              <a:off x="42779" y="36245"/>
              <a:ext cx="0" cy="170601"/>
            </a:xfrm>
            <a:prstGeom xmlns:a="http://schemas.openxmlformats.org/drawingml/2006/main" prst="line">
              <a:avLst/>
            </a:prstGeom>
            <a:ln xmlns:a="http://schemas.openxmlformats.org/drawingml/2006/main" w="15875"/>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cxnSp macro="">
          <cdr:nvCxnSpPr>
            <cdr:cNvPr id="6" name="Straight Connector 5">
              <a:extLst xmlns:a="http://schemas.openxmlformats.org/drawingml/2006/main">
                <a:ext uri="{FF2B5EF4-FFF2-40B4-BE49-F238E27FC236}">
                  <a16:creationId xmlns:a16="http://schemas.microsoft.com/office/drawing/2014/main" xmlns="" id="{6590BBE3-F1A3-4540-8F47-8808C1A8FE33}"/>
                </a:ext>
              </a:extLst>
            </cdr:cNvPr>
            <cdr:cNvCxnSpPr/>
          </cdr:nvCxnSpPr>
          <cdr:spPr>
            <a:xfrm xmlns:a="http://schemas.openxmlformats.org/drawingml/2006/main">
              <a:off x="0" y="33295"/>
              <a:ext cx="85557" cy="0"/>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cxnSp macro="">
          <cdr:nvCxnSpPr>
            <cdr:cNvPr id="7" name="Straight Connector 6">
              <a:extLst xmlns:a="http://schemas.openxmlformats.org/drawingml/2006/main">
                <a:ext uri="{FF2B5EF4-FFF2-40B4-BE49-F238E27FC236}">
                  <a16:creationId xmlns:a16="http://schemas.microsoft.com/office/drawing/2014/main" xmlns="" id="{AE350CB0-8D4F-46F0-9AD9-1BBB1973BC37}"/>
                </a:ext>
              </a:extLst>
            </cdr:cNvPr>
            <cdr:cNvCxnSpPr/>
          </cdr:nvCxnSpPr>
          <cdr:spPr>
            <a:xfrm xmlns:a="http://schemas.openxmlformats.org/drawingml/2006/main">
              <a:off x="0" y="208626"/>
              <a:ext cx="85557" cy="0"/>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sp macro="" textlink="">
          <cdr:nvSpPr>
            <cdr:cNvPr id="8" name="Rectangle 7"/>
            <cdr:cNvSpPr/>
          </cdr:nvSpPr>
          <cdr:spPr>
            <a:xfrm xmlns:a="http://schemas.openxmlformats.org/drawingml/2006/main">
              <a:off x="22319" y="103973"/>
              <a:ext cx="40919" cy="33925"/>
            </a:xfrm>
            <a:prstGeom xmlns:a="http://schemas.openxmlformats.org/drawingml/2006/main" prst="rect">
              <a:avLst/>
            </a:prstGeom>
            <a:solidFill xmlns:a="http://schemas.openxmlformats.org/drawingml/2006/main">
              <a:schemeClr val="tx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grpSp>
    </cdr:grpSp>
  </cdr:relSizeAnchor>
</c:userShapes>
</file>

<file path=ppt/drawings/drawing6.xml><?xml version="1.0" encoding="utf-8"?>
<c:userShapes xmlns:c="http://schemas.openxmlformats.org/drawingml/2006/chart">
  <cdr:relSizeAnchor xmlns:cdr="http://schemas.openxmlformats.org/drawingml/2006/chartDrawing">
    <cdr:from>
      <cdr:x>0.08651</cdr:x>
      <cdr:y>0.91167</cdr:y>
    </cdr:from>
    <cdr:to>
      <cdr:x>0.21431</cdr:x>
      <cdr:y>0.98659</cdr:y>
    </cdr:to>
    <cdr:grpSp>
      <cdr:nvGrpSpPr>
        <cdr:cNvPr id="2" name="Group 1">
          <a:extLst xmlns:a="http://schemas.openxmlformats.org/drawingml/2006/main">
            <a:ext uri="{FF2B5EF4-FFF2-40B4-BE49-F238E27FC236}">
              <a16:creationId xmlns:a16="http://schemas.microsoft.com/office/drawing/2014/main" xmlns="" id="{A21279A3-52D4-4F7A-BD82-83B250E72D39}"/>
            </a:ext>
          </a:extLst>
        </cdr:cNvPr>
        <cdr:cNvGrpSpPr/>
      </cdr:nvGrpSpPr>
      <cdr:grpSpPr>
        <a:xfrm xmlns:a="http://schemas.openxmlformats.org/drawingml/2006/main">
          <a:off x="395524" y="4176477"/>
          <a:ext cx="584301" cy="343218"/>
          <a:chOff x="0" y="0"/>
          <a:chExt cx="727490" cy="241921"/>
        </a:xfrm>
      </cdr:grpSpPr>
      <cdr:sp macro="" textlink="">
        <cdr:nvSpPr>
          <cdr:cNvPr id="3" name="TextBox 2"/>
          <cdr:cNvSpPr txBox="1"/>
        </cdr:nvSpPr>
        <cdr:spPr>
          <a:xfrm xmlns:a="http://schemas.openxmlformats.org/drawingml/2006/main">
            <a:off x="67216" y="0"/>
            <a:ext cx="660274" cy="24192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a:t>- 95% CI</a:t>
            </a:r>
          </a:p>
        </cdr:txBody>
      </cdr:sp>
      <cdr:grpSp>
        <cdr:nvGrpSpPr>
          <cdr:cNvPr id="4" name="Group 3">
            <a:extLst xmlns:a="http://schemas.openxmlformats.org/drawingml/2006/main">
              <a:ext uri="{FF2B5EF4-FFF2-40B4-BE49-F238E27FC236}">
                <a16:creationId xmlns:a16="http://schemas.microsoft.com/office/drawing/2014/main" xmlns="" id="{76D0333B-83CA-42CD-ABBA-23AFCD6C8FB2}"/>
              </a:ext>
            </a:extLst>
          </cdr:cNvPr>
          <cdr:cNvGrpSpPr/>
        </cdr:nvGrpSpPr>
        <cdr:grpSpPr>
          <a:xfrm xmlns:a="http://schemas.openxmlformats.org/drawingml/2006/main">
            <a:off x="0" y="33295"/>
            <a:ext cx="85465" cy="175331"/>
            <a:chOff x="0" y="33295"/>
            <a:chExt cx="85557" cy="175331"/>
          </a:xfrm>
        </cdr:grpSpPr>
        <cdr:cxnSp macro="">
          <cdr:nvCxnSpPr>
            <cdr:cNvPr id="5" name="Straight Connector 4">
              <a:extLst xmlns:a="http://schemas.openxmlformats.org/drawingml/2006/main">
                <a:ext uri="{FF2B5EF4-FFF2-40B4-BE49-F238E27FC236}">
                  <a16:creationId xmlns:a16="http://schemas.microsoft.com/office/drawing/2014/main" xmlns="" id="{A648B621-7F9E-460B-9B87-4733C8B65B8F}"/>
                </a:ext>
              </a:extLst>
            </cdr:cNvPr>
            <cdr:cNvCxnSpPr/>
          </cdr:nvCxnSpPr>
          <cdr:spPr>
            <a:xfrm xmlns:a="http://schemas.openxmlformats.org/drawingml/2006/main">
              <a:off x="42779" y="36245"/>
              <a:ext cx="0" cy="170601"/>
            </a:xfrm>
            <a:prstGeom xmlns:a="http://schemas.openxmlformats.org/drawingml/2006/main" prst="line">
              <a:avLst/>
            </a:prstGeom>
            <a:ln xmlns:a="http://schemas.openxmlformats.org/drawingml/2006/main" w="15875"/>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cxnSp macro="">
          <cdr:nvCxnSpPr>
            <cdr:cNvPr id="6" name="Straight Connector 5">
              <a:extLst xmlns:a="http://schemas.openxmlformats.org/drawingml/2006/main">
                <a:ext uri="{FF2B5EF4-FFF2-40B4-BE49-F238E27FC236}">
                  <a16:creationId xmlns:a16="http://schemas.microsoft.com/office/drawing/2014/main" xmlns="" id="{21C57E03-D1E1-42C3-854C-8523F0C5FDE0}"/>
                </a:ext>
              </a:extLst>
            </cdr:cNvPr>
            <cdr:cNvCxnSpPr/>
          </cdr:nvCxnSpPr>
          <cdr:spPr>
            <a:xfrm xmlns:a="http://schemas.openxmlformats.org/drawingml/2006/main">
              <a:off x="0" y="33295"/>
              <a:ext cx="85557" cy="0"/>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cxnSp macro="">
          <cdr:nvCxnSpPr>
            <cdr:cNvPr id="7" name="Straight Connector 6">
              <a:extLst xmlns:a="http://schemas.openxmlformats.org/drawingml/2006/main">
                <a:ext uri="{FF2B5EF4-FFF2-40B4-BE49-F238E27FC236}">
                  <a16:creationId xmlns:a16="http://schemas.microsoft.com/office/drawing/2014/main" xmlns="" id="{66E79D66-85FB-49E0-AF57-0245B03F09C1}"/>
                </a:ext>
              </a:extLst>
            </cdr:cNvPr>
            <cdr:cNvCxnSpPr/>
          </cdr:nvCxnSpPr>
          <cdr:spPr>
            <a:xfrm xmlns:a="http://schemas.openxmlformats.org/drawingml/2006/main">
              <a:off x="0" y="208626"/>
              <a:ext cx="85557" cy="0"/>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sp macro="" textlink="">
          <cdr:nvSpPr>
            <cdr:cNvPr id="8" name="Rectangle 7"/>
            <cdr:cNvSpPr/>
          </cdr:nvSpPr>
          <cdr:spPr>
            <a:xfrm xmlns:a="http://schemas.openxmlformats.org/drawingml/2006/main">
              <a:off x="22319" y="103973"/>
              <a:ext cx="40919" cy="33925"/>
            </a:xfrm>
            <a:prstGeom xmlns:a="http://schemas.openxmlformats.org/drawingml/2006/main" prst="rect">
              <a:avLst/>
            </a:prstGeom>
            <a:solidFill xmlns:a="http://schemas.openxmlformats.org/drawingml/2006/main">
              <a:schemeClr val="tx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grpSp>
    </cdr:grpSp>
  </cdr:relSizeAnchor>
  <cdr:relSizeAnchor xmlns:cdr="http://schemas.openxmlformats.org/drawingml/2006/chartDrawing">
    <cdr:from>
      <cdr:x>0.82675</cdr:x>
      <cdr:y>0.86451</cdr:y>
    </cdr:from>
    <cdr:to>
      <cdr:x>0.95275</cdr:x>
      <cdr:y>0.97454</cdr:y>
    </cdr:to>
    <cdr:sp macro="" textlink="">
      <cdr:nvSpPr>
        <cdr:cNvPr id="9" name="Rectangle 8">
          <a:extLst xmlns:a="http://schemas.openxmlformats.org/drawingml/2006/main">
            <a:ext uri="{FF2B5EF4-FFF2-40B4-BE49-F238E27FC236}">
              <a16:creationId xmlns:a16="http://schemas.microsoft.com/office/drawing/2014/main" xmlns="" id="{B31851BD-79FD-44FD-8E85-E511CF89B885}"/>
            </a:ext>
          </a:extLst>
        </cdr:cNvPr>
        <cdr:cNvSpPr/>
      </cdr:nvSpPr>
      <cdr:spPr>
        <a:xfrm xmlns:a="http://schemas.openxmlformats.org/drawingml/2006/main">
          <a:off x="3779912" y="3960440"/>
          <a:ext cx="576064" cy="504056"/>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vert270"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GB" sz="1400" dirty="0">
              <a:solidFill>
                <a:schemeClr val="tx1"/>
              </a:solidFill>
            </a:rPr>
            <a:t>17+</a:t>
          </a:r>
        </a:p>
      </cdr:txBody>
    </cdr:sp>
  </cdr:relSizeAnchor>
</c:userShapes>
</file>

<file path=ppt/drawings/drawing7.xml><?xml version="1.0" encoding="utf-8"?>
<c:userShapes xmlns:c="http://schemas.openxmlformats.org/drawingml/2006/chart">
  <cdr:relSizeAnchor xmlns:cdr="http://schemas.openxmlformats.org/drawingml/2006/chartDrawing">
    <cdr:from>
      <cdr:x>0.06368</cdr:x>
      <cdr:y>0.89434</cdr:y>
    </cdr:from>
    <cdr:to>
      <cdr:x>0.19273</cdr:x>
      <cdr:y>0.97364</cdr:y>
    </cdr:to>
    <cdr:grpSp>
      <cdr:nvGrpSpPr>
        <cdr:cNvPr id="2" name="Group 1">
          <a:extLst xmlns:a="http://schemas.openxmlformats.org/drawingml/2006/main">
            <a:ext uri="{FF2B5EF4-FFF2-40B4-BE49-F238E27FC236}">
              <a16:creationId xmlns:a16="http://schemas.microsoft.com/office/drawing/2014/main" xmlns="" id="{087837AD-95AD-4707-93E2-4B3D7CFB62F9}"/>
            </a:ext>
          </a:extLst>
        </cdr:cNvPr>
        <cdr:cNvGrpSpPr/>
      </cdr:nvGrpSpPr>
      <cdr:grpSpPr>
        <a:xfrm xmlns:a="http://schemas.openxmlformats.org/drawingml/2006/main">
          <a:off x="289688" y="4175817"/>
          <a:ext cx="587064" cy="370264"/>
          <a:chOff x="0" y="0"/>
          <a:chExt cx="727490" cy="241921"/>
        </a:xfrm>
      </cdr:grpSpPr>
      <cdr:sp macro="" textlink="">
        <cdr:nvSpPr>
          <cdr:cNvPr id="3" name="TextBox 2"/>
          <cdr:cNvSpPr txBox="1"/>
        </cdr:nvSpPr>
        <cdr:spPr>
          <a:xfrm xmlns:a="http://schemas.openxmlformats.org/drawingml/2006/main">
            <a:off x="67216" y="0"/>
            <a:ext cx="660274" cy="24192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a:t>- 95% CI</a:t>
            </a:r>
          </a:p>
        </cdr:txBody>
      </cdr:sp>
      <cdr:grpSp>
        <cdr:nvGrpSpPr>
          <cdr:cNvPr id="4" name="Group 3">
            <a:extLst xmlns:a="http://schemas.openxmlformats.org/drawingml/2006/main">
              <a:ext uri="{FF2B5EF4-FFF2-40B4-BE49-F238E27FC236}">
                <a16:creationId xmlns:a16="http://schemas.microsoft.com/office/drawing/2014/main" xmlns="" id="{B116F4E6-1BC3-4A16-A99A-CBFBECDA2E94}"/>
              </a:ext>
            </a:extLst>
          </cdr:cNvPr>
          <cdr:cNvGrpSpPr/>
        </cdr:nvGrpSpPr>
        <cdr:grpSpPr>
          <a:xfrm xmlns:a="http://schemas.openxmlformats.org/drawingml/2006/main">
            <a:off x="0" y="33295"/>
            <a:ext cx="85465" cy="175331"/>
            <a:chOff x="0" y="33295"/>
            <a:chExt cx="85557" cy="175331"/>
          </a:xfrm>
        </cdr:grpSpPr>
        <cdr:cxnSp macro="">
          <cdr:nvCxnSpPr>
            <cdr:cNvPr id="5" name="Straight Connector 4">
              <a:extLst xmlns:a="http://schemas.openxmlformats.org/drawingml/2006/main">
                <a:ext uri="{FF2B5EF4-FFF2-40B4-BE49-F238E27FC236}">
                  <a16:creationId xmlns:a16="http://schemas.microsoft.com/office/drawing/2014/main" xmlns="" id="{0D419BE7-79BA-45C5-A02D-A43FB52F6660}"/>
                </a:ext>
              </a:extLst>
            </cdr:cNvPr>
            <cdr:cNvCxnSpPr/>
          </cdr:nvCxnSpPr>
          <cdr:spPr>
            <a:xfrm xmlns:a="http://schemas.openxmlformats.org/drawingml/2006/main">
              <a:off x="42779" y="36245"/>
              <a:ext cx="0" cy="170601"/>
            </a:xfrm>
            <a:prstGeom xmlns:a="http://schemas.openxmlformats.org/drawingml/2006/main" prst="line">
              <a:avLst/>
            </a:prstGeom>
            <a:ln xmlns:a="http://schemas.openxmlformats.org/drawingml/2006/main" w="15875"/>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cxnSp macro="">
          <cdr:nvCxnSpPr>
            <cdr:cNvPr id="6" name="Straight Connector 5">
              <a:extLst xmlns:a="http://schemas.openxmlformats.org/drawingml/2006/main">
                <a:ext uri="{FF2B5EF4-FFF2-40B4-BE49-F238E27FC236}">
                  <a16:creationId xmlns:a16="http://schemas.microsoft.com/office/drawing/2014/main" xmlns="" id="{CCF509C0-925F-4540-A691-1791D5A8FB5E}"/>
                </a:ext>
              </a:extLst>
            </cdr:cNvPr>
            <cdr:cNvCxnSpPr/>
          </cdr:nvCxnSpPr>
          <cdr:spPr>
            <a:xfrm xmlns:a="http://schemas.openxmlformats.org/drawingml/2006/main">
              <a:off x="0" y="33295"/>
              <a:ext cx="85557" cy="0"/>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cxnSp macro="">
          <cdr:nvCxnSpPr>
            <cdr:cNvPr id="7" name="Straight Connector 6">
              <a:extLst xmlns:a="http://schemas.openxmlformats.org/drawingml/2006/main">
                <a:ext uri="{FF2B5EF4-FFF2-40B4-BE49-F238E27FC236}">
                  <a16:creationId xmlns:a16="http://schemas.microsoft.com/office/drawing/2014/main" xmlns="" id="{D1C82A1D-3799-4CEE-8BE2-181166655927}"/>
                </a:ext>
              </a:extLst>
            </cdr:cNvPr>
            <cdr:cNvCxnSpPr/>
          </cdr:nvCxnSpPr>
          <cdr:spPr>
            <a:xfrm xmlns:a="http://schemas.openxmlformats.org/drawingml/2006/main">
              <a:off x="0" y="208626"/>
              <a:ext cx="85557" cy="0"/>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sp macro="" textlink="">
          <cdr:nvSpPr>
            <cdr:cNvPr id="8" name="Rectangle 7"/>
            <cdr:cNvSpPr/>
          </cdr:nvSpPr>
          <cdr:spPr>
            <a:xfrm xmlns:a="http://schemas.openxmlformats.org/drawingml/2006/main">
              <a:off x="22319" y="103973"/>
              <a:ext cx="40919" cy="33925"/>
            </a:xfrm>
            <a:prstGeom xmlns:a="http://schemas.openxmlformats.org/drawingml/2006/main" prst="rect">
              <a:avLst/>
            </a:prstGeom>
            <a:solidFill xmlns:a="http://schemas.openxmlformats.org/drawingml/2006/main">
              <a:schemeClr val="tx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grpSp>
    </cdr:grpSp>
  </cdr:relSizeAnchor>
  <cdr:relSizeAnchor xmlns:cdr="http://schemas.openxmlformats.org/drawingml/2006/chartDrawing">
    <cdr:from>
      <cdr:x>0.82604</cdr:x>
      <cdr:y>0.84519</cdr:y>
    </cdr:from>
    <cdr:to>
      <cdr:x>0.94423</cdr:x>
      <cdr:y>0.95314</cdr:y>
    </cdr:to>
    <cdr:sp macro="" textlink="">
      <cdr:nvSpPr>
        <cdr:cNvPr id="9" name="Rectangle 8">
          <a:extLst xmlns:a="http://schemas.openxmlformats.org/drawingml/2006/main">
            <a:ext uri="{FF2B5EF4-FFF2-40B4-BE49-F238E27FC236}">
              <a16:creationId xmlns:a16="http://schemas.microsoft.com/office/drawing/2014/main" xmlns="" id="{B31851BD-79FD-44FD-8E85-E511CF89B885}"/>
            </a:ext>
          </a:extLst>
        </cdr:cNvPr>
        <cdr:cNvSpPr/>
      </cdr:nvSpPr>
      <cdr:spPr>
        <a:xfrm xmlns:a="http://schemas.openxmlformats.org/drawingml/2006/main">
          <a:off x="3757776" y="3946326"/>
          <a:ext cx="537617" cy="504056"/>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vert270"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GB" sz="1400" dirty="0">
              <a:solidFill>
                <a:schemeClr val="tx1"/>
              </a:solidFill>
            </a:rPr>
            <a:t>17+</a:t>
          </a:r>
        </a:p>
      </cdr:txBody>
    </cdr:sp>
  </cdr:relSizeAnchor>
</c:userShapes>
</file>

<file path=ppt/drawings/drawing8.xml><?xml version="1.0" encoding="utf-8"?>
<c:userShapes xmlns:c="http://schemas.openxmlformats.org/drawingml/2006/chart">
  <cdr:relSizeAnchor xmlns:cdr="http://schemas.openxmlformats.org/drawingml/2006/chartDrawing">
    <cdr:from>
      <cdr:x>0.11481</cdr:x>
      <cdr:y>0.88153</cdr:y>
    </cdr:from>
    <cdr:to>
      <cdr:x>0.24255</cdr:x>
      <cdr:y>0.95645</cdr:y>
    </cdr:to>
    <cdr:grpSp>
      <cdr:nvGrpSpPr>
        <cdr:cNvPr id="2" name="Group 1">
          <a:extLst xmlns:a="http://schemas.openxmlformats.org/drawingml/2006/main">
            <a:ext uri="{FF2B5EF4-FFF2-40B4-BE49-F238E27FC236}">
              <a16:creationId xmlns:a16="http://schemas.microsoft.com/office/drawing/2014/main" xmlns="" id="{2DE02D35-F1D4-4F31-9383-E2F9F18C52AD}"/>
            </a:ext>
          </a:extLst>
        </cdr:cNvPr>
        <cdr:cNvGrpSpPr/>
      </cdr:nvGrpSpPr>
      <cdr:grpSpPr>
        <a:xfrm xmlns:a="http://schemas.openxmlformats.org/drawingml/2006/main">
          <a:off x="524911" y="2705380"/>
          <a:ext cx="584028" cy="229927"/>
          <a:chOff x="0" y="0"/>
          <a:chExt cx="727490" cy="241921"/>
        </a:xfrm>
      </cdr:grpSpPr>
      <cdr:sp macro="" textlink="">
        <cdr:nvSpPr>
          <cdr:cNvPr id="3" name="TextBox 2"/>
          <cdr:cNvSpPr txBox="1"/>
        </cdr:nvSpPr>
        <cdr:spPr>
          <a:xfrm xmlns:a="http://schemas.openxmlformats.org/drawingml/2006/main">
            <a:off x="67216" y="0"/>
            <a:ext cx="660274" cy="24192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a:t>- 95% CI</a:t>
            </a:r>
          </a:p>
        </cdr:txBody>
      </cdr:sp>
      <cdr:grpSp>
        <cdr:nvGrpSpPr>
          <cdr:cNvPr id="4" name="Group 3">
            <a:extLst xmlns:a="http://schemas.openxmlformats.org/drawingml/2006/main">
              <a:ext uri="{FF2B5EF4-FFF2-40B4-BE49-F238E27FC236}">
                <a16:creationId xmlns:a16="http://schemas.microsoft.com/office/drawing/2014/main" xmlns="" id="{10A8132F-BEE4-40E8-A38E-3CA2DF4BC26F}"/>
              </a:ext>
            </a:extLst>
          </cdr:cNvPr>
          <cdr:cNvGrpSpPr/>
        </cdr:nvGrpSpPr>
        <cdr:grpSpPr>
          <a:xfrm xmlns:a="http://schemas.openxmlformats.org/drawingml/2006/main">
            <a:off x="0" y="33295"/>
            <a:ext cx="85465" cy="175331"/>
            <a:chOff x="0" y="33295"/>
            <a:chExt cx="85557" cy="175331"/>
          </a:xfrm>
        </cdr:grpSpPr>
        <cdr:cxnSp macro="">
          <cdr:nvCxnSpPr>
            <cdr:cNvPr id="5" name="Straight Connector 4">
              <a:extLst xmlns:a="http://schemas.openxmlformats.org/drawingml/2006/main">
                <a:ext uri="{FF2B5EF4-FFF2-40B4-BE49-F238E27FC236}">
                  <a16:creationId xmlns:a16="http://schemas.microsoft.com/office/drawing/2014/main" xmlns="" id="{E5F075C7-7C3B-4034-8BDB-B11214F6C916}"/>
                </a:ext>
              </a:extLst>
            </cdr:cNvPr>
            <cdr:cNvCxnSpPr/>
          </cdr:nvCxnSpPr>
          <cdr:spPr>
            <a:xfrm xmlns:a="http://schemas.openxmlformats.org/drawingml/2006/main">
              <a:off x="42779" y="36245"/>
              <a:ext cx="0" cy="170601"/>
            </a:xfrm>
            <a:prstGeom xmlns:a="http://schemas.openxmlformats.org/drawingml/2006/main" prst="line">
              <a:avLst/>
            </a:prstGeom>
            <a:ln xmlns:a="http://schemas.openxmlformats.org/drawingml/2006/main" w="15875"/>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cxnSp macro="">
          <cdr:nvCxnSpPr>
            <cdr:cNvPr id="6" name="Straight Connector 5">
              <a:extLst xmlns:a="http://schemas.openxmlformats.org/drawingml/2006/main">
                <a:ext uri="{FF2B5EF4-FFF2-40B4-BE49-F238E27FC236}">
                  <a16:creationId xmlns:a16="http://schemas.microsoft.com/office/drawing/2014/main" xmlns="" id="{8657BD8C-F1ED-4CCD-9759-4AF9F317C271}"/>
                </a:ext>
              </a:extLst>
            </cdr:cNvPr>
            <cdr:cNvCxnSpPr/>
          </cdr:nvCxnSpPr>
          <cdr:spPr>
            <a:xfrm xmlns:a="http://schemas.openxmlformats.org/drawingml/2006/main">
              <a:off x="0" y="33295"/>
              <a:ext cx="85557" cy="0"/>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cxnSp macro="">
          <cdr:nvCxnSpPr>
            <cdr:cNvPr id="7" name="Straight Connector 6">
              <a:extLst xmlns:a="http://schemas.openxmlformats.org/drawingml/2006/main">
                <a:ext uri="{FF2B5EF4-FFF2-40B4-BE49-F238E27FC236}">
                  <a16:creationId xmlns:a16="http://schemas.microsoft.com/office/drawing/2014/main" xmlns="" id="{E8D2CE24-4ACE-42F5-A08E-2F45B5D5CDD9}"/>
                </a:ext>
              </a:extLst>
            </cdr:cNvPr>
            <cdr:cNvCxnSpPr/>
          </cdr:nvCxnSpPr>
          <cdr:spPr>
            <a:xfrm xmlns:a="http://schemas.openxmlformats.org/drawingml/2006/main">
              <a:off x="0" y="208626"/>
              <a:ext cx="85557" cy="0"/>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sp macro="" textlink="">
          <cdr:nvSpPr>
            <cdr:cNvPr id="8" name="Rectangle 7"/>
            <cdr:cNvSpPr/>
          </cdr:nvSpPr>
          <cdr:spPr>
            <a:xfrm xmlns:a="http://schemas.openxmlformats.org/drawingml/2006/main">
              <a:off x="22319" y="103973"/>
              <a:ext cx="40919" cy="33925"/>
            </a:xfrm>
            <a:prstGeom xmlns:a="http://schemas.openxmlformats.org/drawingml/2006/main" prst="rect">
              <a:avLst/>
            </a:prstGeom>
            <a:solidFill xmlns:a="http://schemas.openxmlformats.org/drawingml/2006/main">
              <a:schemeClr val="tx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grpSp>
    </cdr:grpSp>
  </cdr:relSizeAnchor>
  <cdr:relSizeAnchor xmlns:cdr="http://schemas.openxmlformats.org/drawingml/2006/chartDrawing">
    <cdr:from>
      <cdr:x>0.1575</cdr:x>
      <cdr:y>0.04851</cdr:y>
    </cdr:from>
    <cdr:to>
      <cdr:x>0.64407</cdr:x>
      <cdr:y>0.21651</cdr:y>
    </cdr:to>
    <cdr:sp macro="" textlink="">
      <cdr:nvSpPr>
        <cdr:cNvPr id="9" name="TextBox 1"/>
        <cdr:cNvSpPr txBox="1"/>
      </cdr:nvSpPr>
      <cdr:spPr>
        <a:xfrm xmlns:a="http://schemas.openxmlformats.org/drawingml/2006/main">
          <a:off x="720080" y="166341"/>
          <a:ext cx="2224608" cy="57607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600" b="1" dirty="0"/>
            <a:t>d. </a:t>
          </a:r>
          <a:r>
            <a:rPr lang="fr-FR" sz="1600" b="1" dirty="0" err="1"/>
            <a:t>females</a:t>
          </a:r>
          <a:r>
            <a:rPr lang="fr-FR" sz="1600" b="1" dirty="0"/>
            <a:t> 70+</a:t>
          </a:r>
          <a:endParaRPr lang="en-GB" sz="1600" dirty="0"/>
        </a:p>
      </cdr:txBody>
    </cdr:sp>
  </cdr:relSizeAnchor>
  <cdr:relSizeAnchor xmlns:cdr="http://schemas.openxmlformats.org/drawingml/2006/chartDrawing">
    <cdr:from>
      <cdr:x>0.85049</cdr:x>
      <cdr:y>0.81899</cdr:y>
    </cdr:from>
    <cdr:to>
      <cdr:x>0.97649</cdr:x>
      <cdr:y>0.96599</cdr:y>
    </cdr:to>
    <cdr:sp macro="" textlink="">
      <cdr:nvSpPr>
        <cdr:cNvPr id="10" name="Rectangle 9">
          <a:extLst xmlns:a="http://schemas.openxmlformats.org/drawingml/2006/main">
            <a:ext uri="{FF2B5EF4-FFF2-40B4-BE49-F238E27FC236}">
              <a16:creationId xmlns:a16="http://schemas.microsoft.com/office/drawing/2014/main" xmlns="" id="{B31851BD-79FD-44FD-8E85-E511CF89B885}"/>
            </a:ext>
          </a:extLst>
        </cdr:cNvPr>
        <cdr:cNvSpPr/>
      </cdr:nvSpPr>
      <cdr:spPr>
        <a:xfrm xmlns:a="http://schemas.openxmlformats.org/drawingml/2006/main">
          <a:off x="3888432" y="2808312"/>
          <a:ext cx="576064" cy="504056"/>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vert270"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GB" sz="1400" dirty="0">
              <a:solidFill>
                <a:schemeClr val="tx1"/>
              </a:solidFill>
            </a:rPr>
            <a:t>17+</a:t>
          </a:r>
        </a:p>
      </cdr:txBody>
    </cdr:sp>
  </cdr:relSizeAnchor>
</c:userShapes>
</file>

<file path=ppt/drawings/drawing9.xml><?xml version="1.0" encoding="utf-8"?>
<c:userShapes xmlns:c="http://schemas.openxmlformats.org/drawingml/2006/chart">
  <cdr:relSizeAnchor xmlns:cdr="http://schemas.openxmlformats.org/drawingml/2006/chartDrawing">
    <cdr:from>
      <cdr:x>0.11055</cdr:x>
      <cdr:y>0.88513</cdr:y>
    </cdr:from>
    <cdr:to>
      <cdr:x>0.23836</cdr:x>
      <cdr:y>0.96005</cdr:y>
    </cdr:to>
    <cdr:grpSp>
      <cdr:nvGrpSpPr>
        <cdr:cNvPr id="2" name="Group 1">
          <a:extLst xmlns:a="http://schemas.openxmlformats.org/drawingml/2006/main">
            <a:ext uri="{FF2B5EF4-FFF2-40B4-BE49-F238E27FC236}">
              <a16:creationId xmlns:a16="http://schemas.microsoft.com/office/drawing/2014/main" xmlns="" id="{1DE7CC4B-946B-4DAA-B8A5-51C0858B9C09}"/>
            </a:ext>
          </a:extLst>
        </cdr:cNvPr>
        <cdr:cNvGrpSpPr/>
      </cdr:nvGrpSpPr>
      <cdr:grpSpPr>
        <a:xfrm xmlns:a="http://schemas.openxmlformats.org/drawingml/2006/main">
          <a:off x="505435" y="2716429"/>
          <a:ext cx="584347" cy="229926"/>
          <a:chOff x="0" y="0"/>
          <a:chExt cx="727490" cy="241921"/>
        </a:xfrm>
      </cdr:grpSpPr>
      <cdr:sp macro="" textlink="">
        <cdr:nvSpPr>
          <cdr:cNvPr id="3" name="TextBox 2"/>
          <cdr:cNvSpPr txBox="1"/>
        </cdr:nvSpPr>
        <cdr:spPr>
          <a:xfrm xmlns:a="http://schemas.openxmlformats.org/drawingml/2006/main">
            <a:off x="67216" y="0"/>
            <a:ext cx="660274" cy="24192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a:t>- 95% CI</a:t>
            </a:r>
          </a:p>
        </cdr:txBody>
      </cdr:sp>
      <cdr:grpSp>
        <cdr:nvGrpSpPr>
          <cdr:cNvPr id="4" name="Group 3">
            <a:extLst xmlns:a="http://schemas.openxmlformats.org/drawingml/2006/main">
              <a:ext uri="{FF2B5EF4-FFF2-40B4-BE49-F238E27FC236}">
                <a16:creationId xmlns:a16="http://schemas.microsoft.com/office/drawing/2014/main" xmlns="" id="{36C5CFBB-9E23-4E34-B02F-164BF63DF79A}"/>
              </a:ext>
            </a:extLst>
          </cdr:cNvPr>
          <cdr:cNvGrpSpPr/>
        </cdr:nvGrpSpPr>
        <cdr:grpSpPr>
          <a:xfrm xmlns:a="http://schemas.openxmlformats.org/drawingml/2006/main">
            <a:off x="0" y="33295"/>
            <a:ext cx="85465" cy="175331"/>
            <a:chOff x="0" y="33295"/>
            <a:chExt cx="85557" cy="175331"/>
          </a:xfrm>
        </cdr:grpSpPr>
        <cdr:cxnSp macro="">
          <cdr:nvCxnSpPr>
            <cdr:cNvPr id="5" name="Straight Connector 4">
              <a:extLst xmlns:a="http://schemas.openxmlformats.org/drawingml/2006/main">
                <a:ext uri="{FF2B5EF4-FFF2-40B4-BE49-F238E27FC236}">
                  <a16:creationId xmlns:a16="http://schemas.microsoft.com/office/drawing/2014/main" xmlns="" id="{8FD0C32D-3EB4-4C3D-8DDA-8C9015917177}"/>
                </a:ext>
              </a:extLst>
            </cdr:cNvPr>
            <cdr:cNvCxnSpPr/>
          </cdr:nvCxnSpPr>
          <cdr:spPr>
            <a:xfrm xmlns:a="http://schemas.openxmlformats.org/drawingml/2006/main">
              <a:off x="42779" y="36245"/>
              <a:ext cx="0" cy="170601"/>
            </a:xfrm>
            <a:prstGeom xmlns:a="http://schemas.openxmlformats.org/drawingml/2006/main" prst="line">
              <a:avLst/>
            </a:prstGeom>
            <a:ln xmlns:a="http://schemas.openxmlformats.org/drawingml/2006/main" w="15875"/>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cxnSp macro="">
          <cdr:nvCxnSpPr>
            <cdr:cNvPr id="6" name="Straight Connector 5">
              <a:extLst xmlns:a="http://schemas.openxmlformats.org/drawingml/2006/main">
                <a:ext uri="{FF2B5EF4-FFF2-40B4-BE49-F238E27FC236}">
                  <a16:creationId xmlns:a16="http://schemas.microsoft.com/office/drawing/2014/main" xmlns="" id="{D0CACB09-1663-4F55-91E2-552FFCE7402D}"/>
                </a:ext>
              </a:extLst>
            </cdr:cNvPr>
            <cdr:cNvCxnSpPr/>
          </cdr:nvCxnSpPr>
          <cdr:spPr>
            <a:xfrm xmlns:a="http://schemas.openxmlformats.org/drawingml/2006/main">
              <a:off x="0" y="33295"/>
              <a:ext cx="85557" cy="0"/>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cxnSp macro="">
          <cdr:nvCxnSpPr>
            <cdr:cNvPr id="7" name="Straight Connector 6">
              <a:extLst xmlns:a="http://schemas.openxmlformats.org/drawingml/2006/main">
                <a:ext uri="{FF2B5EF4-FFF2-40B4-BE49-F238E27FC236}">
                  <a16:creationId xmlns:a16="http://schemas.microsoft.com/office/drawing/2014/main" xmlns="" id="{F5E9986C-52C8-455B-AC01-6FF8C7BA04C2}"/>
                </a:ext>
              </a:extLst>
            </cdr:cNvPr>
            <cdr:cNvCxnSpPr/>
          </cdr:nvCxnSpPr>
          <cdr:spPr>
            <a:xfrm xmlns:a="http://schemas.openxmlformats.org/drawingml/2006/main">
              <a:off x="0" y="208626"/>
              <a:ext cx="85557" cy="0"/>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sp macro="" textlink="">
          <cdr:nvSpPr>
            <cdr:cNvPr id="8" name="Rectangle 7"/>
            <cdr:cNvSpPr/>
          </cdr:nvSpPr>
          <cdr:spPr>
            <a:xfrm xmlns:a="http://schemas.openxmlformats.org/drawingml/2006/main">
              <a:off x="22319" y="103973"/>
              <a:ext cx="40919" cy="33925"/>
            </a:xfrm>
            <a:prstGeom xmlns:a="http://schemas.openxmlformats.org/drawingml/2006/main" prst="rect">
              <a:avLst/>
            </a:prstGeom>
            <a:solidFill xmlns:a="http://schemas.openxmlformats.org/drawingml/2006/main">
              <a:schemeClr val="tx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grpSp>
    </cdr:grpSp>
  </cdr:relSizeAnchor>
  <cdr:relSizeAnchor xmlns:cdr="http://schemas.openxmlformats.org/drawingml/2006/chartDrawing">
    <cdr:from>
      <cdr:x>0.16526</cdr:x>
      <cdr:y>0.05901</cdr:y>
    </cdr:from>
    <cdr:to>
      <cdr:x>0.70475</cdr:x>
      <cdr:y>0.22701</cdr:y>
    </cdr:to>
    <cdr:sp macro="" textlink="">
      <cdr:nvSpPr>
        <cdr:cNvPr id="9" name="TextBox 1"/>
        <cdr:cNvSpPr txBox="1"/>
      </cdr:nvSpPr>
      <cdr:spPr>
        <a:xfrm xmlns:a="http://schemas.openxmlformats.org/drawingml/2006/main">
          <a:off x="755575" y="202345"/>
          <a:ext cx="2466542" cy="57607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600" b="1" dirty="0"/>
            <a:t>c. males 70+</a:t>
          </a:r>
          <a:endParaRPr lang="en-GB" sz="1600" dirty="0"/>
        </a:p>
      </cdr:txBody>
    </cdr:sp>
  </cdr:relSizeAnchor>
  <cdr:relSizeAnchor xmlns:cdr="http://schemas.openxmlformats.org/drawingml/2006/chartDrawing">
    <cdr:from>
      <cdr:x>0.8425</cdr:x>
      <cdr:y>0.853</cdr:y>
    </cdr:from>
    <cdr:to>
      <cdr:x>1</cdr:x>
      <cdr:y>1</cdr:y>
    </cdr:to>
    <cdr:sp macro="" textlink="">
      <cdr:nvSpPr>
        <cdr:cNvPr id="10" name="Rectangle 9">
          <a:extLst xmlns:a="http://schemas.openxmlformats.org/drawingml/2006/main">
            <a:ext uri="{FF2B5EF4-FFF2-40B4-BE49-F238E27FC236}">
              <a16:creationId xmlns:a16="http://schemas.microsoft.com/office/drawing/2014/main" xmlns="" id="{B31851BD-79FD-44FD-8E85-E511CF89B885}"/>
            </a:ext>
          </a:extLst>
        </cdr:cNvPr>
        <cdr:cNvSpPr/>
      </cdr:nvSpPr>
      <cdr:spPr>
        <a:xfrm xmlns:a="http://schemas.openxmlformats.org/drawingml/2006/main">
          <a:off x="3851919" y="2924944"/>
          <a:ext cx="720081" cy="504056"/>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vert270"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GB" sz="1400" dirty="0">
              <a:solidFill>
                <a:schemeClr val="tx1"/>
              </a:solidFill>
            </a:rPr>
            <a:t>17+</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2949099" cy="49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72" tIns="46136" rIns="92272" bIns="46136" numCol="1" anchor="t" anchorCtr="0" compatLnSpc="1">
            <a:prstTxWarp prst="textNoShape">
              <a:avLst/>
            </a:prstTxWarp>
          </a:bodyPr>
          <a:lstStyle>
            <a:lvl1pPr>
              <a:defRPr sz="1200"/>
            </a:lvl1pPr>
          </a:lstStyle>
          <a:p>
            <a:pPr>
              <a:defRPr/>
            </a:pPr>
            <a:endParaRPr lang="en-US"/>
          </a:p>
        </p:txBody>
      </p:sp>
      <p:sp>
        <p:nvSpPr>
          <p:cNvPr id="120835" name="Rectangle 3"/>
          <p:cNvSpPr>
            <a:spLocks noGrp="1" noChangeArrowheads="1"/>
          </p:cNvSpPr>
          <p:nvPr>
            <p:ph type="dt" sz="quarter" idx="1"/>
          </p:nvPr>
        </p:nvSpPr>
        <p:spPr bwMode="auto">
          <a:xfrm>
            <a:off x="3854939" y="0"/>
            <a:ext cx="2949099" cy="49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72" tIns="46136" rIns="92272" bIns="46136" numCol="1" anchor="t" anchorCtr="0" compatLnSpc="1">
            <a:prstTxWarp prst="textNoShape">
              <a:avLst/>
            </a:prstTxWarp>
          </a:bodyPr>
          <a:lstStyle>
            <a:lvl1pPr algn="r">
              <a:defRPr sz="1200"/>
            </a:lvl1pPr>
          </a:lstStyle>
          <a:p>
            <a:pPr>
              <a:defRPr/>
            </a:pPr>
            <a:endParaRPr lang="en-US"/>
          </a:p>
        </p:txBody>
      </p:sp>
      <p:sp>
        <p:nvSpPr>
          <p:cNvPr id="120836" name="Rectangle 4"/>
          <p:cNvSpPr>
            <a:spLocks noGrp="1" noChangeArrowheads="1"/>
          </p:cNvSpPr>
          <p:nvPr>
            <p:ph type="ftr" sz="quarter" idx="2"/>
          </p:nvPr>
        </p:nvSpPr>
        <p:spPr bwMode="auto">
          <a:xfrm>
            <a:off x="0" y="9445170"/>
            <a:ext cx="2949099" cy="49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72" tIns="46136" rIns="92272" bIns="46136" numCol="1" anchor="b" anchorCtr="0" compatLnSpc="1">
            <a:prstTxWarp prst="textNoShape">
              <a:avLst/>
            </a:prstTxWarp>
          </a:bodyPr>
          <a:lstStyle>
            <a:lvl1pPr>
              <a:defRPr sz="1200"/>
            </a:lvl1pPr>
          </a:lstStyle>
          <a:p>
            <a:pPr>
              <a:defRPr/>
            </a:pPr>
            <a:endParaRPr lang="en-US"/>
          </a:p>
        </p:txBody>
      </p:sp>
      <p:sp>
        <p:nvSpPr>
          <p:cNvPr id="120837" name="Rectangle 5"/>
          <p:cNvSpPr>
            <a:spLocks noGrp="1" noChangeArrowheads="1"/>
          </p:cNvSpPr>
          <p:nvPr>
            <p:ph type="sldNum" sz="quarter" idx="3"/>
          </p:nvPr>
        </p:nvSpPr>
        <p:spPr bwMode="auto">
          <a:xfrm>
            <a:off x="3854939" y="9445170"/>
            <a:ext cx="2949099" cy="49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72" tIns="46136" rIns="92272" bIns="46136" numCol="1" anchor="b" anchorCtr="0" compatLnSpc="1">
            <a:prstTxWarp prst="textNoShape">
              <a:avLst/>
            </a:prstTxWarp>
          </a:bodyPr>
          <a:lstStyle>
            <a:lvl1pPr algn="r">
              <a:defRPr sz="1200"/>
            </a:lvl1pPr>
          </a:lstStyle>
          <a:p>
            <a:pPr>
              <a:defRPr/>
            </a:pPr>
            <a:fld id="{B319CE7B-C39E-4C53-BFAE-69977D544CBF}" type="slidenum">
              <a:rPr lang="en-US"/>
              <a:pPr>
                <a:defRPr/>
              </a:pPr>
              <a:t>‹#›</a:t>
            </a:fld>
            <a:endParaRPr lang="en-US"/>
          </a:p>
        </p:txBody>
      </p:sp>
    </p:spTree>
    <p:extLst>
      <p:ext uri="{BB962C8B-B14F-4D97-AF65-F5344CB8AC3E}">
        <p14:creationId xmlns:p14="http://schemas.microsoft.com/office/powerpoint/2010/main" val="212813817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3-27T00:16:45.723"/>
    </inkml:context>
    <inkml:brush xml:id="br0">
      <inkml:brushProperty name="width" value="0.05" units="cm"/>
      <inkml:brushProperty name="height" value="0.05" units="cm"/>
      <inkml:brushProperty name="color" value="#E71224"/>
      <inkml:brushProperty name="ignorePressure" value="1"/>
    </inkml:brush>
  </inkml:definitions>
  <inkml:trace contextRef="#ctx0" brushRef="#br0">85 3853,'0'-110,"10"-473,-6 522,4-82,18-81,-15 132,-3-1,-5 0,-3-11,0 82,1 0,2 1,0-1,1 1,1-1,1 1,1 1,1-1,1 1,8-14,34-78,-4-2,26-107,-14 43,76-196,-127 359,0 1,1 0,0 0,2 1,-1 1,2-1,0 2,0 0,9-7,16-15,175-145,-132 104,-1 0,3 3,6 2,-10 11,2 4,3 4,1 3,3 4,2 4,74-22,-65 33,1 4,2 5,0 4,0 4,21 4,87-7,73 13,-266 3,0 0,0 1,0 1,-1 0,1 2,-1-1,0 2,-1 0,10 6,50 21,99 44,-152-63,0 0,0 2,-2 0,0 1,-1 1,-1 1,-1 1,10 15,34 81,-56-108,0 0,-1 0,0 0,-1 1,0-1,0 1,-1 0,0-1,-1 1,0 1,8 57,15 89,-24 354,-15-366,16-140,0 1,-1 0,1 0,-1-1,-1 1,1-1,-1 1,1-1,-2 1,1-1,-1 0,-1 3,-5 5,0 0,2 1,0 0,0 0,1 1,1-1,-3 15,-19 45,-32 23,1 59,8-44,-1-12,42 16,0 55,7-51,-12-41,-4 104,6-133,3 1,2 0,2 0,2 4,-14 105,8-27,-1-53,9-57,-1-1,-2 1,0 0,-1-1,-1 0,-1 0,-10 20,12-32,-7 9,2 1,0 1,2 0,0 0,1 1,1-1,-1 16,7-34,-1-1,1 1,-1 0,1 0,-1 0,0 0,0-1,0 1,0 0,-1-1,1 1,-1-1,0 1,1-1,-1 0,0 0,-1 0,1 0,0 0,0 0,-1 0,1-1,-1 1,1-1,-1 0,0 0,0 0,1 0,-1 0,0-1,0 1,0-1,0 0,0 1,-2-2,-154 6,114 1,-1-3,1-1,-29-4,-81 4,130 1,-1 2,1 1,0 1,0 1,1 1,-3 3,-74 21,70-21,-1-2,0-1,0-2,-1-1,0-1,0-2,-30-1,-1518-3,1450-25,-1 0,38 27,90-4,-1 1,1-1,0 0,0 0,0 0,0 0,0-1,1 0,0 0,0 0,0 0,0 0,0 0,1-1,0 0,0 1,0-1,0 0,1 0,0 0,0 0,0 0,1 0,-1 0,1-4,0 3,-1 0,1 0,0 0,1 0,-1 1,1-1,0 0,1 0,-1 1,1-1,0 0,1 1,-1 0,1 0,0 0,0 0,1 0,0 0,5-6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9099" cy="49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72" tIns="46136" rIns="92272" bIns="46136" numCol="1" anchor="t" anchorCtr="0" compatLnSpc="1">
            <a:prstTxWarp prst="textNoShape">
              <a:avLst/>
            </a:prstTxWarp>
          </a:bodyPr>
          <a:lstStyle>
            <a:lvl1pPr>
              <a:defRPr sz="1200"/>
            </a:lvl1pPr>
          </a:lstStyle>
          <a:p>
            <a:pPr>
              <a:defRPr/>
            </a:pPr>
            <a:endParaRPr lang="en-GB"/>
          </a:p>
        </p:txBody>
      </p:sp>
      <p:sp>
        <p:nvSpPr>
          <p:cNvPr id="6147" name="Rectangle 3"/>
          <p:cNvSpPr>
            <a:spLocks noGrp="1" noChangeArrowheads="1"/>
          </p:cNvSpPr>
          <p:nvPr>
            <p:ph type="dt" idx="1"/>
          </p:nvPr>
        </p:nvSpPr>
        <p:spPr bwMode="auto">
          <a:xfrm>
            <a:off x="3854939" y="0"/>
            <a:ext cx="2949099" cy="49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72" tIns="46136" rIns="92272" bIns="46136" numCol="1" anchor="t" anchorCtr="0" compatLnSpc="1">
            <a:prstTxWarp prst="textNoShape">
              <a:avLst/>
            </a:prstTxWarp>
          </a:bodyPr>
          <a:lstStyle>
            <a:lvl1pPr algn="r">
              <a:defRPr sz="1200"/>
            </a:lvl1pPr>
          </a:lstStyle>
          <a:p>
            <a:pPr>
              <a:defRPr/>
            </a:pPr>
            <a:endParaRPr lang="en-GB"/>
          </a:p>
        </p:txBody>
      </p:sp>
      <p:sp>
        <p:nvSpPr>
          <p:cNvPr id="58372" name="Rectangle 4"/>
          <p:cNvSpPr>
            <a:spLocks noGrp="1" noRot="1" noChangeAspect="1" noChangeArrowheads="1" noTextEdit="1"/>
          </p:cNvSpPr>
          <p:nvPr>
            <p:ph type="sldImg" idx="2"/>
          </p:nvPr>
        </p:nvSpPr>
        <p:spPr bwMode="auto">
          <a:xfrm>
            <a:off x="917575" y="746125"/>
            <a:ext cx="4970463"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80562" y="4723448"/>
            <a:ext cx="5444490" cy="4474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72" tIns="46136" rIns="92272" bIns="46136"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150" name="Rectangle 6"/>
          <p:cNvSpPr>
            <a:spLocks noGrp="1" noChangeArrowheads="1"/>
          </p:cNvSpPr>
          <p:nvPr>
            <p:ph type="ftr" sz="quarter" idx="4"/>
          </p:nvPr>
        </p:nvSpPr>
        <p:spPr bwMode="auto">
          <a:xfrm>
            <a:off x="0" y="9445170"/>
            <a:ext cx="2949099" cy="49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72" tIns="46136" rIns="92272" bIns="46136" numCol="1" anchor="b" anchorCtr="0" compatLnSpc="1">
            <a:prstTxWarp prst="textNoShape">
              <a:avLst/>
            </a:prstTxWarp>
          </a:bodyPr>
          <a:lstStyle>
            <a:lvl1pPr>
              <a:defRPr sz="1200"/>
            </a:lvl1pPr>
          </a:lstStyle>
          <a:p>
            <a:pPr>
              <a:defRPr/>
            </a:pPr>
            <a:endParaRPr lang="en-GB"/>
          </a:p>
        </p:txBody>
      </p:sp>
      <p:sp>
        <p:nvSpPr>
          <p:cNvPr id="6151" name="Rectangle 7"/>
          <p:cNvSpPr>
            <a:spLocks noGrp="1" noChangeArrowheads="1"/>
          </p:cNvSpPr>
          <p:nvPr>
            <p:ph type="sldNum" sz="quarter" idx="5"/>
          </p:nvPr>
        </p:nvSpPr>
        <p:spPr bwMode="auto">
          <a:xfrm>
            <a:off x="3854939" y="9445170"/>
            <a:ext cx="2949099" cy="49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72" tIns="46136" rIns="92272" bIns="46136" numCol="1" anchor="b" anchorCtr="0" compatLnSpc="1">
            <a:prstTxWarp prst="textNoShape">
              <a:avLst/>
            </a:prstTxWarp>
          </a:bodyPr>
          <a:lstStyle>
            <a:lvl1pPr algn="r">
              <a:defRPr sz="1200"/>
            </a:lvl1pPr>
          </a:lstStyle>
          <a:p>
            <a:pPr>
              <a:defRPr/>
            </a:pPr>
            <a:fld id="{9EE59BDB-652A-4DAA-8306-71F8930D04A0}" type="slidenum">
              <a:rPr lang="en-GB"/>
              <a:pPr>
                <a:defRPr/>
              </a:pPr>
              <a:t>‹#›</a:t>
            </a:fld>
            <a:endParaRPr lang="en-GB"/>
          </a:p>
        </p:txBody>
      </p:sp>
    </p:spTree>
    <p:extLst>
      <p:ext uri="{BB962C8B-B14F-4D97-AF65-F5344CB8AC3E}">
        <p14:creationId xmlns:p14="http://schemas.microsoft.com/office/powerpoint/2010/main" val="18438434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EE59BDB-652A-4DAA-8306-71F8930D04A0}" type="slidenum">
              <a:rPr lang="en-GB" smtClean="0"/>
              <a:pPr>
                <a:defRPr/>
              </a:pPr>
              <a:t>4</a:t>
            </a:fld>
            <a:endParaRPr lang="en-GB"/>
          </a:p>
        </p:txBody>
      </p:sp>
    </p:spTree>
    <p:extLst>
      <p:ext uri="{BB962C8B-B14F-4D97-AF65-F5344CB8AC3E}">
        <p14:creationId xmlns:p14="http://schemas.microsoft.com/office/powerpoint/2010/main" val="2503968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2AD8B0-5B3A-4281-951D-5DABCDF729A0}" type="slidenum">
              <a:rPr lang="en-GB" smtClean="0"/>
              <a:t>34</a:t>
            </a:fld>
            <a:endParaRPr lang="en-GB"/>
          </a:p>
        </p:txBody>
      </p:sp>
    </p:spTree>
    <p:extLst>
      <p:ext uri="{BB962C8B-B14F-4D97-AF65-F5344CB8AC3E}">
        <p14:creationId xmlns:p14="http://schemas.microsoft.com/office/powerpoint/2010/main" val="3429779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pPr eaLnBrk="1" hangingPunct="1"/>
            <a:endParaRPr lang="en-US"/>
          </a:p>
        </p:txBody>
      </p:sp>
      <p:sp>
        <p:nvSpPr>
          <p:cNvPr id="68612"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9711" indent="-288350" eaLnBrk="0" hangingPunct="0">
              <a:defRPr>
                <a:solidFill>
                  <a:schemeClr val="tx1"/>
                </a:solidFill>
                <a:latin typeface="Arial" charset="0"/>
              </a:defRPr>
            </a:lvl2pPr>
            <a:lvl3pPr marL="1153401" indent="-230680" eaLnBrk="0" hangingPunct="0">
              <a:defRPr>
                <a:solidFill>
                  <a:schemeClr val="tx1"/>
                </a:solidFill>
                <a:latin typeface="Arial" charset="0"/>
              </a:defRPr>
            </a:lvl3pPr>
            <a:lvl4pPr marL="1614762" indent="-230680" eaLnBrk="0" hangingPunct="0">
              <a:defRPr>
                <a:solidFill>
                  <a:schemeClr val="tx1"/>
                </a:solidFill>
                <a:latin typeface="Arial" charset="0"/>
              </a:defRPr>
            </a:lvl4pPr>
            <a:lvl5pPr marL="2076122" indent="-230680" eaLnBrk="0" hangingPunct="0">
              <a:defRPr>
                <a:solidFill>
                  <a:schemeClr val="tx1"/>
                </a:solidFill>
                <a:latin typeface="Arial" charset="0"/>
              </a:defRPr>
            </a:lvl5pPr>
            <a:lvl6pPr marL="2537483" indent="-230680" eaLnBrk="0" fontAlgn="base" hangingPunct="0">
              <a:spcBef>
                <a:spcPct val="0"/>
              </a:spcBef>
              <a:spcAft>
                <a:spcPct val="0"/>
              </a:spcAft>
              <a:defRPr>
                <a:solidFill>
                  <a:schemeClr val="tx1"/>
                </a:solidFill>
                <a:latin typeface="Arial" charset="0"/>
              </a:defRPr>
            </a:lvl6pPr>
            <a:lvl7pPr marL="2998843" indent="-230680" eaLnBrk="0" fontAlgn="base" hangingPunct="0">
              <a:spcBef>
                <a:spcPct val="0"/>
              </a:spcBef>
              <a:spcAft>
                <a:spcPct val="0"/>
              </a:spcAft>
              <a:defRPr>
                <a:solidFill>
                  <a:schemeClr val="tx1"/>
                </a:solidFill>
                <a:latin typeface="Arial" charset="0"/>
              </a:defRPr>
            </a:lvl7pPr>
            <a:lvl8pPr marL="3460204" indent="-230680" eaLnBrk="0" fontAlgn="base" hangingPunct="0">
              <a:spcBef>
                <a:spcPct val="0"/>
              </a:spcBef>
              <a:spcAft>
                <a:spcPct val="0"/>
              </a:spcAft>
              <a:defRPr>
                <a:solidFill>
                  <a:schemeClr val="tx1"/>
                </a:solidFill>
                <a:latin typeface="Arial" charset="0"/>
              </a:defRPr>
            </a:lvl8pPr>
            <a:lvl9pPr marL="3921564" indent="-230680" eaLnBrk="0" fontAlgn="base" hangingPunct="0">
              <a:spcBef>
                <a:spcPct val="0"/>
              </a:spcBef>
              <a:spcAft>
                <a:spcPct val="0"/>
              </a:spcAft>
              <a:defRPr>
                <a:solidFill>
                  <a:schemeClr val="tx1"/>
                </a:solidFill>
                <a:latin typeface="Arial" charset="0"/>
              </a:defRPr>
            </a:lvl9pPr>
          </a:lstStyle>
          <a:p>
            <a:pPr eaLnBrk="1" hangingPunct="1"/>
            <a:fld id="{5BBAB5A0-D718-4624-B3E9-355F2AD8E479}" type="slidenum">
              <a:rPr lang="en-GB" smtClean="0"/>
              <a:pPr eaLnBrk="1" hangingPunct="1"/>
              <a:t>43</a:t>
            </a:fld>
            <a:endParaRPr lang="en-GB"/>
          </a:p>
        </p:txBody>
      </p:sp>
    </p:spTree>
    <p:extLst>
      <p:ext uri="{BB962C8B-B14F-4D97-AF65-F5344CB8AC3E}">
        <p14:creationId xmlns:p14="http://schemas.microsoft.com/office/powerpoint/2010/main" val="3497568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pPr eaLnBrk="1" hangingPunct="1"/>
            <a:endParaRPr lang="en-US"/>
          </a:p>
        </p:txBody>
      </p:sp>
      <p:sp>
        <p:nvSpPr>
          <p:cNvPr id="69636"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9711" indent="-288350" eaLnBrk="0" hangingPunct="0">
              <a:defRPr>
                <a:solidFill>
                  <a:schemeClr val="tx1"/>
                </a:solidFill>
                <a:latin typeface="Arial" charset="0"/>
              </a:defRPr>
            </a:lvl2pPr>
            <a:lvl3pPr marL="1153401" indent="-230680" eaLnBrk="0" hangingPunct="0">
              <a:defRPr>
                <a:solidFill>
                  <a:schemeClr val="tx1"/>
                </a:solidFill>
                <a:latin typeface="Arial" charset="0"/>
              </a:defRPr>
            </a:lvl3pPr>
            <a:lvl4pPr marL="1614762" indent="-230680" eaLnBrk="0" hangingPunct="0">
              <a:defRPr>
                <a:solidFill>
                  <a:schemeClr val="tx1"/>
                </a:solidFill>
                <a:latin typeface="Arial" charset="0"/>
              </a:defRPr>
            </a:lvl4pPr>
            <a:lvl5pPr marL="2076122" indent="-230680" eaLnBrk="0" hangingPunct="0">
              <a:defRPr>
                <a:solidFill>
                  <a:schemeClr val="tx1"/>
                </a:solidFill>
                <a:latin typeface="Arial" charset="0"/>
              </a:defRPr>
            </a:lvl5pPr>
            <a:lvl6pPr marL="2537483" indent="-230680" eaLnBrk="0" fontAlgn="base" hangingPunct="0">
              <a:spcBef>
                <a:spcPct val="0"/>
              </a:spcBef>
              <a:spcAft>
                <a:spcPct val="0"/>
              </a:spcAft>
              <a:defRPr>
                <a:solidFill>
                  <a:schemeClr val="tx1"/>
                </a:solidFill>
                <a:latin typeface="Arial" charset="0"/>
              </a:defRPr>
            </a:lvl6pPr>
            <a:lvl7pPr marL="2998843" indent="-230680" eaLnBrk="0" fontAlgn="base" hangingPunct="0">
              <a:spcBef>
                <a:spcPct val="0"/>
              </a:spcBef>
              <a:spcAft>
                <a:spcPct val="0"/>
              </a:spcAft>
              <a:defRPr>
                <a:solidFill>
                  <a:schemeClr val="tx1"/>
                </a:solidFill>
                <a:latin typeface="Arial" charset="0"/>
              </a:defRPr>
            </a:lvl7pPr>
            <a:lvl8pPr marL="3460204" indent="-230680" eaLnBrk="0" fontAlgn="base" hangingPunct="0">
              <a:spcBef>
                <a:spcPct val="0"/>
              </a:spcBef>
              <a:spcAft>
                <a:spcPct val="0"/>
              </a:spcAft>
              <a:defRPr>
                <a:solidFill>
                  <a:schemeClr val="tx1"/>
                </a:solidFill>
                <a:latin typeface="Arial" charset="0"/>
              </a:defRPr>
            </a:lvl8pPr>
            <a:lvl9pPr marL="3921564" indent="-230680" eaLnBrk="0" fontAlgn="base" hangingPunct="0">
              <a:spcBef>
                <a:spcPct val="0"/>
              </a:spcBef>
              <a:spcAft>
                <a:spcPct val="0"/>
              </a:spcAft>
              <a:defRPr>
                <a:solidFill>
                  <a:schemeClr val="tx1"/>
                </a:solidFill>
                <a:latin typeface="Arial" charset="0"/>
              </a:defRPr>
            </a:lvl9pPr>
          </a:lstStyle>
          <a:p>
            <a:pPr eaLnBrk="1" hangingPunct="1"/>
            <a:fld id="{52E6A111-EC07-4568-ACA6-A9E59D5747C3}" type="slidenum">
              <a:rPr lang="en-GB" smtClean="0"/>
              <a:pPr eaLnBrk="1" hangingPunct="1"/>
              <a:t>44</a:t>
            </a:fld>
            <a:endParaRPr lang="en-GB"/>
          </a:p>
        </p:txBody>
      </p:sp>
    </p:spTree>
    <p:extLst>
      <p:ext uri="{BB962C8B-B14F-4D97-AF65-F5344CB8AC3E}">
        <p14:creationId xmlns:p14="http://schemas.microsoft.com/office/powerpoint/2010/main" val="2766310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2"/>
          <p:cNvSpPr>
            <a:spLocks noGrp="1" noRot="1" noChangeAspect="1" noTextEdit="1"/>
          </p:cNvSpPr>
          <p:nvPr>
            <p:ph type="sldImg"/>
          </p:nvPr>
        </p:nvSpPr>
        <p:spPr bwMode="auto">
          <a:xfrm>
            <a:off x="919163" y="747713"/>
            <a:ext cx="4967287" cy="37258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7891" name="Rectangle 3"/>
          <p:cNvSpPr>
            <a:spLocks noGrp="1"/>
          </p:cNvSpPr>
          <p:nvPr>
            <p:ph type="body" idx="1"/>
          </p:nvPr>
        </p:nvSpPr>
        <p:spPr>
          <a:xfrm>
            <a:off x="680245" y="4723171"/>
            <a:ext cx="5445127" cy="447349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35" tIns="49616" rIns="99235" bIns="49616"/>
          <a:lstStyle/>
          <a:p>
            <a:endParaRPr lang="en-GB" altLang="en-US" sz="1100">
              <a:cs typeface="Arial" pitchFamily="34" charset="0"/>
            </a:endParaRPr>
          </a:p>
        </p:txBody>
      </p:sp>
    </p:spTree>
    <p:extLst>
      <p:ext uri="{BB962C8B-B14F-4D97-AF65-F5344CB8AC3E}">
        <p14:creationId xmlns:p14="http://schemas.microsoft.com/office/powerpoint/2010/main" val="477898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D8B4A0A-F0E0-4F5B-87A1-45CB53DA0F20}" type="slidenum">
              <a:rPr lang="en-GB" smtClean="0"/>
              <a:pPr>
                <a:defRPr/>
              </a:pPr>
              <a:t>55</a:t>
            </a:fld>
            <a:endParaRPr lang="en-GB"/>
          </a:p>
        </p:txBody>
      </p:sp>
    </p:spTree>
    <p:extLst>
      <p:ext uri="{BB962C8B-B14F-4D97-AF65-F5344CB8AC3E}">
        <p14:creationId xmlns:p14="http://schemas.microsoft.com/office/powerpoint/2010/main" val="1442457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2"/>
          <p:cNvSpPr>
            <a:spLocks noGrp="1" noRot="1" noChangeAspect="1" noTextEdit="1"/>
          </p:cNvSpPr>
          <p:nvPr>
            <p:ph type="sldImg"/>
          </p:nvPr>
        </p:nvSpPr>
        <p:spPr bwMode="auto">
          <a:xfrm>
            <a:off x="919163" y="747713"/>
            <a:ext cx="4967287" cy="37258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4931" name="Rectangle 3"/>
          <p:cNvSpPr>
            <a:spLocks noGrp="1"/>
          </p:cNvSpPr>
          <p:nvPr>
            <p:ph type="body" idx="1"/>
          </p:nvPr>
        </p:nvSpPr>
        <p:spPr>
          <a:xfrm>
            <a:off x="680245" y="4723171"/>
            <a:ext cx="5445127" cy="447349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35" tIns="49616" rIns="99235" bIns="49616"/>
          <a:lstStyle/>
          <a:p>
            <a:endParaRPr lang="en-GB" altLang="en-US" sz="1100">
              <a:cs typeface="Arial" pitchFamily="34" charset="0"/>
            </a:endParaRPr>
          </a:p>
        </p:txBody>
      </p:sp>
    </p:spTree>
    <p:extLst>
      <p:ext uri="{BB962C8B-B14F-4D97-AF65-F5344CB8AC3E}">
        <p14:creationId xmlns:p14="http://schemas.microsoft.com/office/powerpoint/2010/main" val="3335430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EE59BDB-652A-4DAA-8306-71F8930D04A0}" type="slidenum">
              <a:rPr lang="en-GB" smtClean="0"/>
              <a:pPr>
                <a:defRPr/>
              </a:pPr>
              <a:t>59</a:t>
            </a:fld>
            <a:endParaRPr lang="en-GB"/>
          </a:p>
        </p:txBody>
      </p:sp>
    </p:spTree>
    <p:extLst>
      <p:ext uri="{BB962C8B-B14F-4D97-AF65-F5344CB8AC3E}">
        <p14:creationId xmlns:p14="http://schemas.microsoft.com/office/powerpoint/2010/main" val="3352646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EE59BDB-652A-4DAA-8306-71F8930D04A0}" type="slidenum">
              <a:rPr lang="en-GB" smtClean="0"/>
              <a:pPr>
                <a:defRPr/>
              </a:pPr>
              <a:t>68</a:t>
            </a:fld>
            <a:endParaRPr lang="en-GB"/>
          </a:p>
        </p:txBody>
      </p:sp>
    </p:spTree>
    <p:extLst>
      <p:ext uri="{BB962C8B-B14F-4D97-AF65-F5344CB8AC3E}">
        <p14:creationId xmlns:p14="http://schemas.microsoft.com/office/powerpoint/2010/main" val="4234149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pPr eaLnBrk="1" hangingPunct="1"/>
            <a:endParaRPr lang="en-US"/>
          </a:p>
        </p:txBody>
      </p:sp>
      <p:sp>
        <p:nvSpPr>
          <p:cNvPr id="65540"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9711" indent="-288350" eaLnBrk="0" hangingPunct="0">
              <a:defRPr>
                <a:solidFill>
                  <a:schemeClr val="tx1"/>
                </a:solidFill>
                <a:latin typeface="Arial" charset="0"/>
              </a:defRPr>
            </a:lvl2pPr>
            <a:lvl3pPr marL="1153401" indent="-230680" eaLnBrk="0" hangingPunct="0">
              <a:defRPr>
                <a:solidFill>
                  <a:schemeClr val="tx1"/>
                </a:solidFill>
                <a:latin typeface="Arial" charset="0"/>
              </a:defRPr>
            </a:lvl3pPr>
            <a:lvl4pPr marL="1614762" indent="-230680" eaLnBrk="0" hangingPunct="0">
              <a:defRPr>
                <a:solidFill>
                  <a:schemeClr val="tx1"/>
                </a:solidFill>
                <a:latin typeface="Arial" charset="0"/>
              </a:defRPr>
            </a:lvl4pPr>
            <a:lvl5pPr marL="2076122" indent="-230680" eaLnBrk="0" hangingPunct="0">
              <a:defRPr>
                <a:solidFill>
                  <a:schemeClr val="tx1"/>
                </a:solidFill>
                <a:latin typeface="Arial" charset="0"/>
              </a:defRPr>
            </a:lvl5pPr>
            <a:lvl6pPr marL="2537483" indent="-230680" eaLnBrk="0" fontAlgn="base" hangingPunct="0">
              <a:spcBef>
                <a:spcPct val="0"/>
              </a:spcBef>
              <a:spcAft>
                <a:spcPct val="0"/>
              </a:spcAft>
              <a:defRPr>
                <a:solidFill>
                  <a:schemeClr val="tx1"/>
                </a:solidFill>
                <a:latin typeface="Arial" charset="0"/>
              </a:defRPr>
            </a:lvl6pPr>
            <a:lvl7pPr marL="2998843" indent="-230680" eaLnBrk="0" fontAlgn="base" hangingPunct="0">
              <a:spcBef>
                <a:spcPct val="0"/>
              </a:spcBef>
              <a:spcAft>
                <a:spcPct val="0"/>
              </a:spcAft>
              <a:defRPr>
                <a:solidFill>
                  <a:schemeClr val="tx1"/>
                </a:solidFill>
                <a:latin typeface="Arial" charset="0"/>
              </a:defRPr>
            </a:lvl7pPr>
            <a:lvl8pPr marL="3460204" indent="-230680" eaLnBrk="0" fontAlgn="base" hangingPunct="0">
              <a:spcBef>
                <a:spcPct val="0"/>
              </a:spcBef>
              <a:spcAft>
                <a:spcPct val="0"/>
              </a:spcAft>
              <a:defRPr>
                <a:solidFill>
                  <a:schemeClr val="tx1"/>
                </a:solidFill>
                <a:latin typeface="Arial" charset="0"/>
              </a:defRPr>
            </a:lvl8pPr>
            <a:lvl9pPr marL="3921564" indent="-230680" eaLnBrk="0" fontAlgn="base" hangingPunct="0">
              <a:spcBef>
                <a:spcPct val="0"/>
              </a:spcBef>
              <a:spcAft>
                <a:spcPct val="0"/>
              </a:spcAft>
              <a:defRPr>
                <a:solidFill>
                  <a:schemeClr val="tx1"/>
                </a:solidFill>
                <a:latin typeface="Arial" charset="0"/>
              </a:defRPr>
            </a:lvl9pPr>
          </a:lstStyle>
          <a:p>
            <a:pPr eaLnBrk="1" hangingPunct="1"/>
            <a:fld id="{6EF901DD-DA09-4F98-AE98-A8E0C1CA41B7}" type="slidenum">
              <a:rPr lang="en-GB" smtClean="0"/>
              <a:pPr eaLnBrk="1" hangingPunct="1"/>
              <a:t>6</a:t>
            </a:fld>
            <a:endParaRPr lang="en-GB"/>
          </a:p>
        </p:txBody>
      </p:sp>
    </p:spTree>
    <p:extLst>
      <p:ext uri="{BB962C8B-B14F-4D97-AF65-F5344CB8AC3E}">
        <p14:creationId xmlns:p14="http://schemas.microsoft.com/office/powerpoint/2010/main" val="2731580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p:spPr>
        <p:txBody>
          <a:bodyPr/>
          <a:lstStyle/>
          <a:p>
            <a:pPr eaLnBrk="1" hangingPunct="1"/>
            <a:endParaRPr lang="en-US"/>
          </a:p>
        </p:txBody>
      </p:sp>
      <p:sp>
        <p:nvSpPr>
          <p:cNvPr id="66564"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9711" indent="-288350" eaLnBrk="0" hangingPunct="0">
              <a:defRPr>
                <a:solidFill>
                  <a:schemeClr val="tx1"/>
                </a:solidFill>
                <a:latin typeface="Arial" charset="0"/>
              </a:defRPr>
            </a:lvl2pPr>
            <a:lvl3pPr marL="1153401" indent="-230680" eaLnBrk="0" hangingPunct="0">
              <a:defRPr>
                <a:solidFill>
                  <a:schemeClr val="tx1"/>
                </a:solidFill>
                <a:latin typeface="Arial" charset="0"/>
              </a:defRPr>
            </a:lvl3pPr>
            <a:lvl4pPr marL="1614762" indent="-230680" eaLnBrk="0" hangingPunct="0">
              <a:defRPr>
                <a:solidFill>
                  <a:schemeClr val="tx1"/>
                </a:solidFill>
                <a:latin typeface="Arial" charset="0"/>
              </a:defRPr>
            </a:lvl4pPr>
            <a:lvl5pPr marL="2076122" indent="-230680" eaLnBrk="0" hangingPunct="0">
              <a:defRPr>
                <a:solidFill>
                  <a:schemeClr val="tx1"/>
                </a:solidFill>
                <a:latin typeface="Arial" charset="0"/>
              </a:defRPr>
            </a:lvl5pPr>
            <a:lvl6pPr marL="2537483" indent="-230680" eaLnBrk="0" fontAlgn="base" hangingPunct="0">
              <a:spcBef>
                <a:spcPct val="0"/>
              </a:spcBef>
              <a:spcAft>
                <a:spcPct val="0"/>
              </a:spcAft>
              <a:defRPr>
                <a:solidFill>
                  <a:schemeClr val="tx1"/>
                </a:solidFill>
                <a:latin typeface="Arial" charset="0"/>
              </a:defRPr>
            </a:lvl6pPr>
            <a:lvl7pPr marL="2998843" indent="-230680" eaLnBrk="0" fontAlgn="base" hangingPunct="0">
              <a:spcBef>
                <a:spcPct val="0"/>
              </a:spcBef>
              <a:spcAft>
                <a:spcPct val="0"/>
              </a:spcAft>
              <a:defRPr>
                <a:solidFill>
                  <a:schemeClr val="tx1"/>
                </a:solidFill>
                <a:latin typeface="Arial" charset="0"/>
              </a:defRPr>
            </a:lvl7pPr>
            <a:lvl8pPr marL="3460204" indent="-230680" eaLnBrk="0" fontAlgn="base" hangingPunct="0">
              <a:spcBef>
                <a:spcPct val="0"/>
              </a:spcBef>
              <a:spcAft>
                <a:spcPct val="0"/>
              </a:spcAft>
              <a:defRPr>
                <a:solidFill>
                  <a:schemeClr val="tx1"/>
                </a:solidFill>
                <a:latin typeface="Arial" charset="0"/>
              </a:defRPr>
            </a:lvl8pPr>
            <a:lvl9pPr marL="3921564" indent="-230680" eaLnBrk="0" fontAlgn="base" hangingPunct="0">
              <a:spcBef>
                <a:spcPct val="0"/>
              </a:spcBef>
              <a:spcAft>
                <a:spcPct val="0"/>
              </a:spcAft>
              <a:defRPr>
                <a:solidFill>
                  <a:schemeClr val="tx1"/>
                </a:solidFill>
                <a:latin typeface="Arial" charset="0"/>
              </a:defRPr>
            </a:lvl9pPr>
          </a:lstStyle>
          <a:p>
            <a:pPr eaLnBrk="1" hangingPunct="1"/>
            <a:fld id="{186EC857-D101-4D01-B3C2-0E271FA3A320}" type="slidenum">
              <a:rPr lang="en-GB" smtClean="0"/>
              <a:pPr eaLnBrk="1" hangingPunct="1"/>
              <a:t>8</a:t>
            </a:fld>
            <a:endParaRPr lang="en-GB"/>
          </a:p>
        </p:txBody>
      </p:sp>
    </p:spTree>
    <p:extLst>
      <p:ext uri="{BB962C8B-B14F-4D97-AF65-F5344CB8AC3E}">
        <p14:creationId xmlns:p14="http://schemas.microsoft.com/office/powerpoint/2010/main" val="1551918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9711" indent="-288350" eaLnBrk="0" hangingPunct="0">
              <a:defRPr>
                <a:solidFill>
                  <a:schemeClr val="tx1"/>
                </a:solidFill>
                <a:latin typeface="Arial" charset="0"/>
              </a:defRPr>
            </a:lvl2pPr>
            <a:lvl3pPr marL="1153401" indent="-230680" eaLnBrk="0" hangingPunct="0">
              <a:defRPr>
                <a:solidFill>
                  <a:schemeClr val="tx1"/>
                </a:solidFill>
                <a:latin typeface="Arial" charset="0"/>
              </a:defRPr>
            </a:lvl3pPr>
            <a:lvl4pPr marL="1614762" indent="-230680" eaLnBrk="0" hangingPunct="0">
              <a:defRPr>
                <a:solidFill>
                  <a:schemeClr val="tx1"/>
                </a:solidFill>
                <a:latin typeface="Arial" charset="0"/>
              </a:defRPr>
            </a:lvl4pPr>
            <a:lvl5pPr marL="2076122" indent="-230680" eaLnBrk="0" hangingPunct="0">
              <a:defRPr>
                <a:solidFill>
                  <a:schemeClr val="tx1"/>
                </a:solidFill>
                <a:latin typeface="Arial" charset="0"/>
              </a:defRPr>
            </a:lvl5pPr>
            <a:lvl6pPr marL="2537483" indent="-230680" eaLnBrk="0" fontAlgn="base" hangingPunct="0">
              <a:spcBef>
                <a:spcPct val="0"/>
              </a:spcBef>
              <a:spcAft>
                <a:spcPct val="0"/>
              </a:spcAft>
              <a:defRPr>
                <a:solidFill>
                  <a:schemeClr val="tx1"/>
                </a:solidFill>
                <a:latin typeface="Arial" charset="0"/>
              </a:defRPr>
            </a:lvl6pPr>
            <a:lvl7pPr marL="2998843" indent="-230680" eaLnBrk="0" fontAlgn="base" hangingPunct="0">
              <a:spcBef>
                <a:spcPct val="0"/>
              </a:spcBef>
              <a:spcAft>
                <a:spcPct val="0"/>
              </a:spcAft>
              <a:defRPr>
                <a:solidFill>
                  <a:schemeClr val="tx1"/>
                </a:solidFill>
                <a:latin typeface="Arial" charset="0"/>
              </a:defRPr>
            </a:lvl7pPr>
            <a:lvl8pPr marL="3460204" indent="-230680" eaLnBrk="0" fontAlgn="base" hangingPunct="0">
              <a:spcBef>
                <a:spcPct val="0"/>
              </a:spcBef>
              <a:spcAft>
                <a:spcPct val="0"/>
              </a:spcAft>
              <a:defRPr>
                <a:solidFill>
                  <a:schemeClr val="tx1"/>
                </a:solidFill>
                <a:latin typeface="Arial" charset="0"/>
              </a:defRPr>
            </a:lvl8pPr>
            <a:lvl9pPr marL="3921564" indent="-230680" eaLnBrk="0" fontAlgn="base" hangingPunct="0">
              <a:spcBef>
                <a:spcPct val="0"/>
              </a:spcBef>
              <a:spcAft>
                <a:spcPct val="0"/>
              </a:spcAft>
              <a:defRPr>
                <a:solidFill>
                  <a:schemeClr val="tx1"/>
                </a:solidFill>
                <a:latin typeface="Arial" charset="0"/>
              </a:defRPr>
            </a:lvl9pPr>
          </a:lstStyle>
          <a:p>
            <a:pPr eaLnBrk="1" hangingPunct="1"/>
            <a:fld id="{835A029C-E94A-4F2A-81DE-66D8FA804A52}" type="slidenum">
              <a:rPr lang="en-GB" smtClean="0"/>
              <a:pPr eaLnBrk="1" hangingPunct="1"/>
              <a:t>10</a:t>
            </a:fld>
            <a:endParaRPr lang="en-GB"/>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971685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pPr eaLnBrk="1" hangingPunct="1"/>
            <a:r>
              <a:rPr lang="en-GB"/>
              <a:t>Update figures</a:t>
            </a:r>
          </a:p>
        </p:txBody>
      </p:sp>
      <p:sp>
        <p:nvSpPr>
          <p:cNvPr id="63492"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9711" indent="-288350" eaLnBrk="0" hangingPunct="0">
              <a:defRPr>
                <a:solidFill>
                  <a:schemeClr val="tx1"/>
                </a:solidFill>
                <a:latin typeface="Arial" charset="0"/>
              </a:defRPr>
            </a:lvl2pPr>
            <a:lvl3pPr marL="1153401" indent="-230680" eaLnBrk="0" hangingPunct="0">
              <a:defRPr>
                <a:solidFill>
                  <a:schemeClr val="tx1"/>
                </a:solidFill>
                <a:latin typeface="Arial" charset="0"/>
              </a:defRPr>
            </a:lvl3pPr>
            <a:lvl4pPr marL="1614762" indent="-230680" eaLnBrk="0" hangingPunct="0">
              <a:defRPr>
                <a:solidFill>
                  <a:schemeClr val="tx1"/>
                </a:solidFill>
                <a:latin typeface="Arial" charset="0"/>
              </a:defRPr>
            </a:lvl4pPr>
            <a:lvl5pPr marL="2076122" indent="-230680" eaLnBrk="0" hangingPunct="0">
              <a:defRPr>
                <a:solidFill>
                  <a:schemeClr val="tx1"/>
                </a:solidFill>
                <a:latin typeface="Arial" charset="0"/>
              </a:defRPr>
            </a:lvl5pPr>
            <a:lvl6pPr marL="2537483" indent="-230680" eaLnBrk="0" fontAlgn="base" hangingPunct="0">
              <a:spcBef>
                <a:spcPct val="0"/>
              </a:spcBef>
              <a:spcAft>
                <a:spcPct val="0"/>
              </a:spcAft>
              <a:defRPr>
                <a:solidFill>
                  <a:schemeClr val="tx1"/>
                </a:solidFill>
                <a:latin typeface="Arial" charset="0"/>
              </a:defRPr>
            </a:lvl6pPr>
            <a:lvl7pPr marL="2998843" indent="-230680" eaLnBrk="0" fontAlgn="base" hangingPunct="0">
              <a:spcBef>
                <a:spcPct val="0"/>
              </a:spcBef>
              <a:spcAft>
                <a:spcPct val="0"/>
              </a:spcAft>
              <a:defRPr>
                <a:solidFill>
                  <a:schemeClr val="tx1"/>
                </a:solidFill>
                <a:latin typeface="Arial" charset="0"/>
              </a:defRPr>
            </a:lvl7pPr>
            <a:lvl8pPr marL="3460204" indent="-230680" eaLnBrk="0" fontAlgn="base" hangingPunct="0">
              <a:spcBef>
                <a:spcPct val="0"/>
              </a:spcBef>
              <a:spcAft>
                <a:spcPct val="0"/>
              </a:spcAft>
              <a:defRPr>
                <a:solidFill>
                  <a:schemeClr val="tx1"/>
                </a:solidFill>
                <a:latin typeface="Arial" charset="0"/>
              </a:defRPr>
            </a:lvl8pPr>
            <a:lvl9pPr marL="3921564" indent="-230680" eaLnBrk="0" fontAlgn="base" hangingPunct="0">
              <a:spcBef>
                <a:spcPct val="0"/>
              </a:spcBef>
              <a:spcAft>
                <a:spcPct val="0"/>
              </a:spcAft>
              <a:defRPr>
                <a:solidFill>
                  <a:schemeClr val="tx1"/>
                </a:solidFill>
                <a:latin typeface="Arial" charset="0"/>
              </a:defRPr>
            </a:lvl9pPr>
          </a:lstStyle>
          <a:p>
            <a:pPr eaLnBrk="1" hangingPunct="1"/>
            <a:fld id="{EA571E07-907B-4329-868C-C016A29D6A87}" type="slidenum">
              <a:rPr lang="en-GB" smtClean="0"/>
              <a:pPr eaLnBrk="1" hangingPunct="1"/>
              <a:t>11</a:t>
            </a:fld>
            <a:endParaRPr lang="en-GB"/>
          </a:p>
        </p:txBody>
      </p:sp>
    </p:spTree>
    <p:extLst>
      <p:ext uri="{BB962C8B-B14F-4D97-AF65-F5344CB8AC3E}">
        <p14:creationId xmlns:p14="http://schemas.microsoft.com/office/powerpoint/2010/main" val="2520637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pPr eaLnBrk="1" hangingPunct="1"/>
            <a:r>
              <a:rPr lang="en-GB"/>
              <a:t>Update figures</a:t>
            </a:r>
          </a:p>
        </p:txBody>
      </p:sp>
      <p:sp>
        <p:nvSpPr>
          <p:cNvPr id="63492"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9711" indent="-288350" eaLnBrk="0" hangingPunct="0">
              <a:defRPr>
                <a:solidFill>
                  <a:schemeClr val="tx1"/>
                </a:solidFill>
                <a:latin typeface="Arial" charset="0"/>
              </a:defRPr>
            </a:lvl2pPr>
            <a:lvl3pPr marL="1153401" indent="-230680" eaLnBrk="0" hangingPunct="0">
              <a:defRPr>
                <a:solidFill>
                  <a:schemeClr val="tx1"/>
                </a:solidFill>
                <a:latin typeface="Arial" charset="0"/>
              </a:defRPr>
            </a:lvl3pPr>
            <a:lvl4pPr marL="1614762" indent="-230680" eaLnBrk="0" hangingPunct="0">
              <a:defRPr>
                <a:solidFill>
                  <a:schemeClr val="tx1"/>
                </a:solidFill>
                <a:latin typeface="Arial" charset="0"/>
              </a:defRPr>
            </a:lvl4pPr>
            <a:lvl5pPr marL="2076122" indent="-230680" eaLnBrk="0" hangingPunct="0">
              <a:defRPr>
                <a:solidFill>
                  <a:schemeClr val="tx1"/>
                </a:solidFill>
                <a:latin typeface="Arial" charset="0"/>
              </a:defRPr>
            </a:lvl5pPr>
            <a:lvl6pPr marL="2537483" indent="-230680" eaLnBrk="0" fontAlgn="base" hangingPunct="0">
              <a:spcBef>
                <a:spcPct val="0"/>
              </a:spcBef>
              <a:spcAft>
                <a:spcPct val="0"/>
              </a:spcAft>
              <a:defRPr>
                <a:solidFill>
                  <a:schemeClr val="tx1"/>
                </a:solidFill>
                <a:latin typeface="Arial" charset="0"/>
              </a:defRPr>
            </a:lvl6pPr>
            <a:lvl7pPr marL="2998843" indent="-230680" eaLnBrk="0" fontAlgn="base" hangingPunct="0">
              <a:spcBef>
                <a:spcPct val="0"/>
              </a:spcBef>
              <a:spcAft>
                <a:spcPct val="0"/>
              </a:spcAft>
              <a:defRPr>
                <a:solidFill>
                  <a:schemeClr val="tx1"/>
                </a:solidFill>
                <a:latin typeface="Arial" charset="0"/>
              </a:defRPr>
            </a:lvl7pPr>
            <a:lvl8pPr marL="3460204" indent="-230680" eaLnBrk="0" fontAlgn="base" hangingPunct="0">
              <a:spcBef>
                <a:spcPct val="0"/>
              </a:spcBef>
              <a:spcAft>
                <a:spcPct val="0"/>
              </a:spcAft>
              <a:defRPr>
                <a:solidFill>
                  <a:schemeClr val="tx1"/>
                </a:solidFill>
                <a:latin typeface="Arial" charset="0"/>
              </a:defRPr>
            </a:lvl8pPr>
            <a:lvl9pPr marL="3921564" indent="-230680" eaLnBrk="0" fontAlgn="base" hangingPunct="0">
              <a:spcBef>
                <a:spcPct val="0"/>
              </a:spcBef>
              <a:spcAft>
                <a:spcPct val="0"/>
              </a:spcAft>
              <a:defRPr>
                <a:solidFill>
                  <a:schemeClr val="tx1"/>
                </a:solidFill>
                <a:latin typeface="Arial" charset="0"/>
              </a:defRPr>
            </a:lvl9pPr>
          </a:lstStyle>
          <a:p>
            <a:pPr eaLnBrk="1" hangingPunct="1"/>
            <a:fld id="{EA571E07-907B-4329-868C-C016A29D6A87}" type="slidenum">
              <a:rPr lang="en-GB" smtClean="0"/>
              <a:pPr eaLnBrk="1" hangingPunct="1"/>
              <a:t>12</a:t>
            </a:fld>
            <a:endParaRPr lang="en-GB"/>
          </a:p>
        </p:txBody>
      </p:sp>
    </p:spTree>
    <p:extLst>
      <p:ext uri="{BB962C8B-B14F-4D97-AF65-F5344CB8AC3E}">
        <p14:creationId xmlns:p14="http://schemas.microsoft.com/office/powerpoint/2010/main" val="1680688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EE59BDB-652A-4DAA-8306-71F8930D04A0}" type="slidenum">
              <a:rPr lang="en-GB" smtClean="0"/>
              <a:pPr>
                <a:defRPr/>
              </a:pPr>
              <a:t>14</a:t>
            </a:fld>
            <a:endParaRPr lang="en-GB"/>
          </a:p>
        </p:txBody>
      </p:sp>
    </p:spTree>
    <p:extLst>
      <p:ext uri="{BB962C8B-B14F-4D97-AF65-F5344CB8AC3E}">
        <p14:creationId xmlns:p14="http://schemas.microsoft.com/office/powerpoint/2010/main" val="1868006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a:t>Higher</a:t>
            </a:r>
            <a:r>
              <a:rPr lang="en-GB" baseline="0" dirty="0"/>
              <a:t> in males than females</a:t>
            </a:r>
          </a:p>
          <a:p>
            <a:pPr>
              <a:spcBef>
                <a:spcPct val="0"/>
              </a:spcBef>
            </a:pPr>
            <a:r>
              <a:rPr lang="en-GB" baseline="0" dirty="0"/>
              <a:t>Driving &gt; cycling in males &lt;21; </a:t>
            </a:r>
          </a:p>
          <a:p>
            <a:pPr>
              <a:spcBef>
                <a:spcPct val="0"/>
              </a:spcBef>
            </a:pPr>
            <a:r>
              <a:rPr lang="en-GB" baseline="0" dirty="0"/>
              <a:t>Driving </a:t>
            </a:r>
            <a:r>
              <a:rPr lang="en-GB" baseline="0" dirty="0" err="1"/>
              <a:t>signif</a:t>
            </a:r>
            <a:r>
              <a:rPr lang="en-GB" baseline="0" dirty="0"/>
              <a:t> &lt; cycling aged 30+ (M &amp; F)</a:t>
            </a:r>
          </a:p>
          <a:p>
            <a:pPr>
              <a:spcBef>
                <a:spcPct val="0"/>
              </a:spcBef>
            </a:pPr>
            <a:r>
              <a:rPr lang="en-GB" baseline="0" dirty="0"/>
              <a:t>Driving &gt; walking in males &amp; females&lt;30</a:t>
            </a:r>
          </a:p>
          <a:p>
            <a:pPr>
              <a:spcBef>
                <a:spcPct val="0"/>
              </a:spcBef>
            </a:pPr>
            <a:r>
              <a:rPr lang="en-GB" baseline="0" dirty="0"/>
              <a:t>Increase in risk cycling:50+ M, 60+ F</a:t>
            </a:r>
          </a:p>
          <a:p>
            <a:pPr>
              <a:spcBef>
                <a:spcPct val="0"/>
              </a:spcBef>
            </a:pPr>
            <a:r>
              <a:rPr lang="en-GB" baseline="0" dirty="0"/>
              <a:t>Walking 65+ M</a:t>
            </a:r>
            <a:endParaRPr lang="en-GB" dirty="0"/>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20BA2FE-B73E-4E88-9313-3B00540D326C}" type="slidenum">
              <a:rPr lang="en-GB">
                <a:solidFill>
                  <a:prstClr val="black"/>
                </a:solidFill>
                <a:cs typeface="Arial" charset="0"/>
              </a:rPr>
              <a:pPr/>
              <a:t>32</a:t>
            </a:fld>
            <a:endParaRPr lang="en-GB">
              <a:solidFill>
                <a:prstClr val="black"/>
              </a:solidFill>
              <a:cs typeface="Arial" charset="0"/>
            </a:endParaRPr>
          </a:p>
        </p:txBody>
      </p:sp>
    </p:spTree>
    <p:extLst>
      <p:ext uri="{BB962C8B-B14F-4D97-AF65-F5344CB8AC3E}">
        <p14:creationId xmlns:p14="http://schemas.microsoft.com/office/powerpoint/2010/main" val="2308601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a:t>Rates separate in older men but overlap more for older women (NS</a:t>
            </a:r>
            <a:r>
              <a:rPr lang="en-GB" baseline="0" dirty="0"/>
              <a:t> diff 70+)</a:t>
            </a:r>
            <a:endParaRPr lang="en-GB" dirty="0"/>
          </a:p>
          <a:p>
            <a:pPr>
              <a:spcBef>
                <a:spcPct val="0"/>
              </a:spcBef>
            </a:pPr>
            <a:endParaRPr lang="en-GB" dirty="0"/>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0BA2FE-B73E-4E88-9313-3B00540D326C}" type="slidenum">
              <a:rPr lang="en-GB">
                <a:cs typeface="Arial" charset="0"/>
              </a:rPr>
              <a:pPr fontAlgn="base">
                <a:spcBef>
                  <a:spcPct val="0"/>
                </a:spcBef>
                <a:spcAft>
                  <a:spcPct val="0"/>
                </a:spcAft>
              </a:pPr>
              <a:t>33</a:t>
            </a:fld>
            <a:endParaRPr lang="en-GB">
              <a:cs typeface="Arial" charset="0"/>
            </a:endParaRPr>
          </a:p>
        </p:txBody>
      </p:sp>
    </p:spTree>
    <p:extLst>
      <p:ext uri="{BB962C8B-B14F-4D97-AF65-F5344CB8AC3E}">
        <p14:creationId xmlns:p14="http://schemas.microsoft.com/office/powerpoint/2010/main" val="563012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01767E9-CE24-407A-AF55-FA3700F13F7F}" type="slidenum">
              <a:rPr lang="en-GB"/>
              <a:pPr>
                <a:defRPr/>
              </a:pPr>
              <a:t>‹#›</a:t>
            </a:fld>
            <a:endParaRPr lang="en-GB"/>
          </a:p>
        </p:txBody>
      </p:sp>
    </p:spTree>
    <p:extLst>
      <p:ext uri="{BB962C8B-B14F-4D97-AF65-F5344CB8AC3E}">
        <p14:creationId xmlns:p14="http://schemas.microsoft.com/office/powerpoint/2010/main" val="2454392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161DCCF-941B-4A87-A109-328674942CB3}" type="slidenum">
              <a:rPr lang="en-GB"/>
              <a:pPr>
                <a:defRPr/>
              </a:pPr>
              <a:t>‹#›</a:t>
            </a:fld>
            <a:endParaRPr lang="en-GB"/>
          </a:p>
        </p:txBody>
      </p:sp>
    </p:spTree>
    <p:extLst>
      <p:ext uri="{BB962C8B-B14F-4D97-AF65-F5344CB8AC3E}">
        <p14:creationId xmlns:p14="http://schemas.microsoft.com/office/powerpoint/2010/main" val="2465468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56D6110-E407-46AC-9DEC-9DEB93E6E958}" type="slidenum">
              <a:rPr lang="en-GB"/>
              <a:pPr>
                <a:defRPr/>
              </a:pPr>
              <a:t>‹#›</a:t>
            </a:fld>
            <a:endParaRPr lang="en-GB"/>
          </a:p>
        </p:txBody>
      </p:sp>
    </p:spTree>
    <p:extLst>
      <p:ext uri="{BB962C8B-B14F-4D97-AF65-F5344CB8AC3E}">
        <p14:creationId xmlns:p14="http://schemas.microsoft.com/office/powerpoint/2010/main" val="2260378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23850" y="1484313"/>
            <a:ext cx="8496300" cy="1368425"/>
          </a:xfrm>
        </p:spPr>
        <p:txBody>
          <a:bodyPr/>
          <a:lstStyle>
            <a:lvl1pPr>
              <a:defRPr/>
            </a:lvl1pPr>
          </a:lstStyle>
          <a:p>
            <a:pPr lvl="0"/>
            <a:r>
              <a:rPr lang="en-US" altLang="en-US" noProof="0"/>
              <a:t>Click to edit Master title style</a:t>
            </a:r>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pPr lvl="0"/>
            <a:r>
              <a:rPr lang="en-US" altLang="en-US" noProof="0"/>
              <a:t>Click to edit Master subtitle style</a:t>
            </a:r>
          </a:p>
        </p:txBody>
      </p:sp>
      <p:sp>
        <p:nvSpPr>
          <p:cNvPr id="4105" name="Rectangle 9"/>
          <p:cNvSpPr>
            <a:spLocks noGrp="1" noChangeArrowheads="1"/>
          </p:cNvSpPr>
          <p:nvPr>
            <p:ph type="ftr" sz="quarter" idx="3"/>
          </p:nvPr>
        </p:nvSpPr>
        <p:spPr bwMode="auto">
          <a:xfrm>
            <a:off x="323850" y="6245225"/>
            <a:ext cx="84963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400"/>
            </a:lvl1pPr>
          </a:lstStyle>
          <a:p>
            <a:endParaRPr lang="en-US" altLang="en-US">
              <a:solidFill>
                <a:srgbClr val="000000"/>
              </a:solidFill>
            </a:endParaRPr>
          </a:p>
        </p:txBody>
      </p:sp>
      <p:pic>
        <p:nvPicPr>
          <p:cNvPr id="4111" name="Picture 15" descr="DarkPurple10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325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lvl1pPr>
              <a:defRPr/>
            </a:lvl1pPr>
          </a:lstStyle>
          <a:p>
            <a:fld id="{26FC3DA5-5D1F-4D0F-8FD9-3D6E52BE565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4542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A17FC248-4235-4131-9922-CD8903F3E25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74054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4"/>
          <p:cNvSpPr>
            <a:spLocks noGrp="1"/>
          </p:cNvSpPr>
          <p:nvPr>
            <p:ph type="sldNum" sz="quarter" idx="10"/>
          </p:nvPr>
        </p:nvSpPr>
        <p:spPr/>
        <p:txBody>
          <a:bodyPr/>
          <a:lstStyle>
            <a:lvl1pPr>
              <a:defRPr/>
            </a:lvl1pPr>
          </a:lstStyle>
          <a:p>
            <a:fld id="{5739EAD0-09DE-4A91-8EBF-04467EED53E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28035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0"/>
          </p:nvPr>
        </p:nvSpPr>
        <p:spPr/>
        <p:txBody>
          <a:bodyPr/>
          <a:lstStyle>
            <a:lvl1pPr>
              <a:defRPr/>
            </a:lvl1pPr>
          </a:lstStyle>
          <a:p>
            <a:fld id="{485D026C-B4DF-4A8C-A5BF-EDAFCE9887E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81737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BA760A7A-B826-4B56-916E-D8FBDF0A495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21284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8DE51A7-45D9-4A6F-A5C8-D967E9E6A6E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79269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7F30909F-D739-4493-8FCE-FDBC17DA1A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4306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EE0A96A-E966-4AF6-8701-86597EBBE1E9}" type="slidenum">
              <a:rPr lang="en-GB"/>
              <a:pPr>
                <a:defRPr/>
              </a:pPr>
              <a:t>‹#›</a:t>
            </a:fld>
            <a:endParaRPr lang="en-GB"/>
          </a:p>
        </p:txBody>
      </p:sp>
    </p:spTree>
    <p:extLst>
      <p:ext uri="{BB962C8B-B14F-4D97-AF65-F5344CB8AC3E}">
        <p14:creationId xmlns:p14="http://schemas.microsoft.com/office/powerpoint/2010/main" val="150960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26FEA189-4835-4F49-8DA8-E542662DE59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3228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lvl1pPr>
              <a:defRPr/>
            </a:lvl1pPr>
          </a:lstStyle>
          <a:p>
            <a:fld id="{12A0BD8D-E51F-40BF-97A4-01A508B0EFA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1637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lvl1pPr>
              <a:defRPr/>
            </a:lvl1pPr>
          </a:lstStyle>
          <a:p>
            <a:fld id="{F4446805-B793-440E-9601-DDF732EC14E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67320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697788" cy="650875"/>
          </a:xfrm>
        </p:spPr>
        <p:txBody>
          <a:bodyPr/>
          <a:lstStyle/>
          <a:p>
            <a:r>
              <a:rPr lang="en-US"/>
              <a:t>Click to edit Master title style</a:t>
            </a:r>
            <a:endParaRPr lang="en-GB"/>
          </a:p>
        </p:txBody>
      </p:sp>
      <p:sp>
        <p:nvSpPr>
          <p:cNvPr id="3" name="Table Placeholder 2"/>
          <p:cNvSpPr>
            <a:spLocks noGrp="1"/>
          </p:cNvSpPr>
          <p:nvPr>
            <p:ph type="tbl" idx="1"/>
          </p:nvPr>
        </p:nvSpPr>
        <p:spPr>
          <a:xfrm>
            <a:off x="838200" y="1844675"/>
            <a:ext cx="7693025" cy="4241800"/>
          </a:xfrm>
        </p:spPr>
        <p:txBody>
          <a:bodyPr/>
          <a:lstStyle/>
          <a:p>
            <a:pPr lvl="0"/>
            <a:endParaRPr lang="en-GB" noProof="0"/>
          </a:p>
        </p:txBody>
      </p:sp>
      <p:sp>
        <p:nvSpPr>
          <p:cNvPr id="4" name="Rectangle 11"/>
          <p:cNvSpPr>
            <a:spLocks noGrp="1" noChangeArrowheads="1"/>
          </p:cNvSpPr>
          <p:nvPr>
            <p:ph type="dt" sz="half" idx="10"/>
          </p:nvPr>
        </p:nvSpPr>
        <p:spPr>
          <a:xfrm>
            <a:off x="2438400" y="6248400"/>
            <a:ext cx="2130425" cy="474663"/>
          </a:xfrm>
          <a:prstGeom prst="rect">
            <a:avLst/>
          </a:prstGeom>
          <a:ln/>
        </p:spPr>
        <p:txBody>
          <a:bodyPr/>
          <a:lstStyle>
            <a:lvl1pPr>
              <a:defRPr/>
            </a:lvl1pPr>
          </a:lstStyle>
          <a:p>
            <a:pPr>
              <a:defRPr/>
            </a:pPr>
            <a:endParaRPr lang="en-GB"/>
          </a:p>
        </p:txBody>
      </p:sp>
      <p:sp>
        <p:nvSpPr>
          <p:cNvPr id="5" name="Rectangle 12"/>
          <p:cNvSpPr>
            <a:spLocks noGrp="1" noChangeArrowheads="1"/>
          </p:cNvSpPr>
          <p:nvPr>
            <p:ph type="ftr" sz="quarter" idx="11"/>
          </p:nvPr>
        </p:nvSpPr>
        <p:spPr>
          <a:xfrm>
            <a:off x="5791200" y="6248400"/>
            <a:ext cx="2897188" cy="474663"/>
          </a:xfrm>
          <a:prstGeom prst="rect">
            <a:avLst/>
          </a:prstGeom>
          <a:ln/>
        </p:spPr>
        <p:txBody>
          <a:bodyPr/>
          <a:lstStyle>
            <a:lvl1pPr>
              <a:defRPr/>
            </a:lvl1pPr>
          </a:lstStyle>
          <a:p>
            <a:pPr>
              <a:defRPr/>
            </a:pPr>
            <a:endParaRPr lang="en-GB"/>
          </a:p>
        </p:txBody>
      </p:sp>
      <p:sp>
        <p:nvSpPr>
          <p:cNvPr id="6" name="Rectangle 13"/>
          <p:cNvSpPr>
            <a:spLocks noGrp="1" noChangeArrowheads="1"/>
          </p:cNvSpPr>
          <p:nvPr>
            <p:ph type="sldNum" sz="quarter" idx="12"/>
          </p:nvPr>
        </p:nvSpPr>
        <p:spPr>
          <a:ln/>
        </p:spPr>
        <p:txBody>
          <a:bodyPr/>
          <a:lstStyle>
            <a:lvl1pPr>
              <a:defRPr/>
            </a:lvl1pPr>
          </a:lstStyle>
          <a:p>
            <a:pPr>
              <a:defRPr/>
            </a:pPr>
            <a:fld id="{77A82A02-523A-4BC7-AF22-00065EB8D7D0}" type="slidenum">
              <a:rPr lang="en-GB"/>
              <a:pPr>
                <a:defRPr/>
              </a:pPr>
              <a:t>‹#›</a:t>
            </a:fld>
            <a:endParaRPr lang="en-GB"/>
          </a:p>
        </p:txBody>
      </p:sp>
    </p:spTree>
    <p:extLst>
      <p:ext uri="{BB962C8B-B14F-4D97-AF65-F5344CB8AC3E}">
        <p14:creationId xmlns:p14="http://schemas.microsoft.com/office/powerpoint/2010/main" val="17522874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697788" cy="650875"/>
          </a:xfrm>
        </p:spPr>
        <p:txBody>
          <a:bodyPr/>
          <a:lstStyle/>
          <a:p>
            <a:r>
              <a:rPr lang="en-US"/>
              <a:t>Click to edit Master title style</a:t>
            </a:r>
            <a:endParaRPr lang="en-GB"/>
          </a:p>
        </p:txBody>
      </p:sp>
      <p:sp>
        <p:nvSpPr>
          <p:cNvPr id="3" name="Text Placeholder 2"/>
          <p:cNvSpPr>
            <a:spLocks noGrp="1"/>
          </p:cNvSpPr>
          <p:nvPr>
            <p:ph type="body" sz="half" idx="1"/>
          </p:nvPr>
        </p:nvSpPr>
        <p:spPr>
          <a:xfrm>
            <a:off x="838200" y="1844675"/>
            <a:ext cx="3770313" cy="424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60913" y="1844675"/>
            <a:ext cx="3770312" cy="424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1"/>
          <p:cNvSpPr>
            <a:spLocks noGrp="1" noChangeArrowheads="1"/>
          </p:cNvSpPr>
          <p:nvPr>
            <p:ph type="dt" sz="half" idx="10"/>
          </p:nvPr>
        </p:nvSpPr>
        <p:spPr>
          <a:xfrm>
            <a:off x="2438400" y="6248400"/>
            <a:ext cx="2130425" cy="474663"/>
          </a:xfrm>
          <a:prstGeom prst="rect">
            <a:avLst/>
          </a:prstGeom>
          <a:ln/>
        </p:spPr>
        <p:txBody>
          <a:bodyPr/>
          <a:lstStyle>
            <a:lvl1pPr>
              <a:defRPr/>
            </a:lvl1pPr>
          </a:lstStyle>
          <a:p>
            <a:pPr>
              <a:defRPr/>
            </a:pPr>
            <a:endParaRPr lang="en-GB"/>
          </a:p>
        </p:txBody>
      </p:sp>
      <p:sp>
        <p:nvSpPr>
          <p:cNvPr id="6" name="Rectangle 12"/>
          <p:cNvSpPr>
            <a:spLocks noGrp="1" noChangeArrowheads="1"/>
          </p:cNvSpPr>
          <p:nvPr>
            <p:ph type="ftr" sz="quarter" idx="11"/>
          </p:nvPr>
        </p:nvSpPr>
        <p:spPr>
          <a:xfrm>
            <a:off x="5791200" y="6248400"/>
            <a:ext cx="2897188" cy="474663"/>
          </a:xfrm>
          <a:prstGeom prst="rect">
            <a:avLst/>
          </a:prstGeom>
          <a:ln/>
        </p:spPr>
        <p:txBody>
          <a:bodyPr/>
          <a:lstStyle>
            <a:lvl1pPr>
              <a:defRPr/>
            </a:lvl1pPr>
          </a:lstStyle>
          <a:p>
            <a:pPr>
              <a:defRPr/>
            </a:pPr>
            <a:endParaRPr lang="en-GB"/>
          </a:p>
        </p:txBody>
      </p:sp>
      <p:sp>
        <p:nvSpPr>
          <p:cNvPr id="7" name="Rectangle 13"/>
          <p:cNvSpPr>
            <a:spLocks noGrp="1" noChangeArrowheads="1"/>
          </p:cNvSpPr>
          <p:nvPr>
            <p:ph type="sldNum" sz="quarter" idx="12"/>
          </p:nvPr>
        </p:nvSpPr>
        <p:spPr>
          <a:ln/>
        </p:spPr>
        <p:txBody>
          <a:bodyPr/>
          <a:lstStyle>
            <a:lvl1pPr>
              <a:defRPr/>
            </a:lvl1pPr>
          </a:lstStyle>
          <a:p>
            <a:pPr>
              <a:defRPr/>
            </a:pPr>
            <a:fld id="{D021D391-4C91-45E0-BE0E-E0864A72CBC7}" type="slidenum">
              <a:rPr lang="en-GB"/>
              <a:pPr>
                <a:defRPr/>
              </a:pPr>
              <a:t>‹#›</a:t>
            </a:fld>
            <a:endParaRPr lang="en-GB"/>
          </a:p>
        </p:txBody>
      </p:sp>
    </p:spTree>
    <p:extLst>
      <p:ext uri="{BB962C8B-B14F-4D97-AF65-F5344CB8AC3E}">
        <p14:creationId xmlns:p14="http://schemas.microsoft.com/office/powerpoint/2010/main" val="26102466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23850" y="1484313"/>
            <a:ext cx="8496300" cy="1368425"/>
          </a:xfrm>
        </p:spPr>
        <p:txBody>
          <a:bodyPr/>
          <a:lstStyle>
            <a:lvl1pPr>
              <a:defRPr/>
            </a:lvl1pPr>
          </a:lstStyle>
          <a:p>
            <a:pPr lvl="0"/>
            <a:r>
              <a:rPr lang="en-US" altLang="en-US" noProof="0"/>
              <a:t>Click to edit Master title style</a:t>
            </a:r>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pPr lvl="0"/>
            <a:r>
              <a:rPr lang="en-US" altLang="en-US" noProof="0"/>
              <a:t>Click to edit Master subtitle style</a:t>
            </a:r>
          </a:p>
        </p:txBody>
      </p:sp>
      <p:sp>
        <p:nvSpPr>
          <p:cNvPr id="4105" name="Rectangle 9"/>
          <p:cNvSpPr>
            <a:spLocks noGrp="1" noChangeArrowheads="1"/>
          </p:cNvSpPr>
          <p:nvPr>
            <p:ph type="ftr" sz="quarter" idx="3"/>
          </p:nvPr>
        </p:nvSpPr>
        <p:spPr bwMode="auto">
          <a:xfrm>
            <a:off x="323850" y="6245225"/>
            <a:ext cx="84963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400"/>
            </a:lvl1pPr>
          </a:lstStyle>
          <a:p>
            <a:endParaRPr lang="en-US" altLang="en-US">
              <a:solidFill>
                <a:srgbClr val="000000"/>
              </a:solidFill>
            </a:endParaRPr>
          </a:p>
        </p:txBody>
      </p:sp>
      <p:pic>
        <p:nvPicPr>
          <p:cNvPr id="4111" name="Picture 15" descr="DarkPurple10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647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lvl1pPr>
              <a:defRPr/>
            </a:lvl1pPr>
          </a:lstStyle>
          <a:p>
            <a:fld id="{26FC3DA5-5D1F-4D0F-8FD9-3D6E52BE565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993991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A17FC248-4235-4131-9922-CD8903F3E25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72254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4"/>
          <p:cNvSpPr>
            <a:spLocks noGrp="1"/>
          </p:cNvSpPr>
          <p:nvPr>
            <p:ph type="sldNum" sz="quarter" idx="10"/>
          </p:nvPr>
        </p:nvSpPr>
        <p:spPr/>
        <p:txBody>
          <a:bodyPr/>
          <a:lstStyle>
            <a:lvl1pPr>
              <a:defRPr/>
            </a:lvl1pPr>
          </a:lstStyle>
          <a:p>
            <a:fld id="{5739EAD0-09DE-4A91-8EBF-04467EED53E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12185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0"/>
          </p:nvPr>
        </p:nvSpPr>
        <p:spPr/>
        <p:txBody>
          <a:bodyPr/>
          <a:lstStyle>
            <a:lvl1pPr>
              <a:defRPr/>
            </a:lvl1pPr>
          </a:lstStyle>
          <a:p>
            <a:fld id="{485D026C-B4DF-4A8C-A5BF-EDAFCE9887E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73128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4AF0740-5275-4F2F-92E6-C9802C426662}" type="slidenum">
              <a:rPr lang="en-GB"/>
              <a:pPr>
                <a:defRPr/>
              </a:pPr>
              <a:t>‹#›</a:t>
            </a:fld>
            <a:endParaRPr lang="en-GB"/>
          </a:p>
        </p:txBody>
      </p:sp>
    </p:spTree>
    <p:extLst>
      <p:ext uri="{BB962C8B-B14F-4D97-AF65-F5344CB8AC3E}">
        <p14:creationId xmlns:p14="http://schemas.microsoft.com/office/powerpoint/2010/main" val="29634070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BA760A7A-B826-4B56-916E-D8FBDF0A495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196325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8DE51A7-45D9-4A6F-A5C8-D967E9E6A6E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1133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7F30909F-D739-4493-8FCE-FDBC17DA1A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536095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26FEA189-4835-4F49-8DA8-E542662DE59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02489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lvl1pPr>
              <a:defRPr/>
            </a:lvl1pPr>
          </a:lstStyle>
          <a:p>
            <a:fld id="{12A0BD8D-E51F-40BF-97A4-01A508B0EFA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58713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lvl1pPr>
              <a:defRPr/>
            </a:lvl1pPr>
          </a:lstStyle>
          <a:p>
            <a:fld id="{F4446805-B793-440E-9601-DDF732EC14E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08149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697788" cy="650875"/>
          </a:xfrm>
        </p:spPr>
        <p:txBody>
          <a:bodyPr/>
          <a:lstStyle/>
          <a:p>
            <a:r>
              <a:rPr lang="en-US"/>
              <a:t>Click to edit Master title style</a:t>
            </a:r>
            <a:endParaRPr lang="en-GB"/>
          </a:p>
        </p:txBody>
      </p:sp>
      <p:sp>
        <p:nvSpPr>
          <p:cNvPr id="3" name="Text Placeholder 2"/>
          <p:cNvSpPr>
            <a:spLocks noGrp="1"/>
          </p:cNvSpPr>
          <p:nvPr>
            <p:ph type="body" sz="half" idx="1"/>
          </p:nvPr>
        </p:nvSpPr>
        <p:spPr>
          <a:xfrm>
            <a:off x="838200" y="1844675"/>
            <a:ext cx="3770313" cy="424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60913" y="1844675"/>
            <a:ext cx="3770312" cy="424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1"/>
          <p:cNvSpPr>
            <a:spLocks noGrp="1" noChangeArrowheads="1"/>
          </p:cNvSpPr>
          <p:nvPr>
            <p:ph type="dt" sz="half" idx="10"/>
          </p:nvPr>
        </p:nvSpPr>
        <p:spPr>
          <a:xfrm>
            <a:off x="2438400" y="6248400"/>
            <a:ext cx="2130425" cy="474663"/>
          </a:xfrm>
          <a:prstGeom prst="rect">
            <a:avLst/>
          </a:prstGeom>
          <a:ln/>
        </p:spPr>
        <p:txBody>
          <a:bodyPr/>
          <a:lstStyle>
            <a:lvl1pPr>
              <a:defRPr/>
            </a:lvl1pPr>
          </a:lstStyle>
          <a:p>
            <a:pPr>
              <a:defRPr/>
            </a:pPr>
            <a:endParaRPr lang="en-GB"/>
          </a:p>
        </p:txBody>
      </p:sp>
      <p:sp>
        <p:nvSpPr>
          <p:cNvPr id="6" name="Rectangle 12"/>
          <p:cNvSpPr>
            <a:spLocks noGrp="1" noChangeArrowheads="1"/>
          </p:cNvSpPr>
          <p:nvPr>
            <p:ph type="ftr" sz="quarter" idx="11"/>
          </p:nvPr>
        </p:nvSpPr>
        <p:spPr>
          <a:xfrm>
            <a:off x="5791200" y="6248400"/>
            <a:ext cx="2897188" cy="474663"/>
          </a:xfrm>
          <a:prstGeom prst="rect">
            <a:avLst/>
          </a:prstGeom>
          <a:ln/>
        </p:spPr>
        <p:txBody>
          <a:bodyPr/>
          <a:lstStyle>
            <a:lvl1pPr>
              <a:defRPr/>
            </a:lvl1pPr>
          </a:lstStyle>
          <a:p>
            <a:pPr>
              <a:defRPr/>
            </a:pPr>
            <a:endParaRPr lang="en-GB"/>
          </a:p>
        </p:txBody>
      </p:sp>
      <p:sp>
        <p:nvSpPr>
          <p:cNvPr id="7" name="Rectangle 13"/>
          <p:cNvSpPr>
            <a:spLocks noGrp="1" noChangeArrowheads="1"/>
          </p:cNvSpPr>
          <p:nvPr>
            <p:ph type="sldNum" sz="quarter" idx="12"/>
          </p:nvPr>
        </p:nvSpPr>
        <p:spPr>
          <a:ln/>
        </p:spPr>
        <p:txBody>
          <a:bodyPr/>
          <a:lstStyle>
            <a:lvl1pPr>
              <a:defRPr/>
            </a:lvl1pPr>
          </a:lstStyle>
          <a:p>
            <a:pPr>
              <a:defRPr/>
            </a:pPr>
            <a:fld id="{D021D391-4C91-45E0-BE0E-E0864A72CBC7}" type="slidenum">
              <a:rPr lang="en-GB"/>
              <a:pPr>
                <a:defRPr/>
              </a:pPr>
              <a:t>‹#›</a:t>
            </a:fld>
            <a:endParaRPr lang="en-GB"/>
          </a:p>
        </p:txBody>
      </p:sp>
    </p:spTree>
    <p:extLst>
      <p:ext uri="{BB962C8B-B14F-4D97-AF65-F5344CB8AC3E}">
        <p14:creationId xmlns:p14="http://schemas.microsoft.com/office/powerpoint/2010/main" val="1951806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E262DBA-72D7-42F8-8F32-6AAE1604EAEA}" type="slidenum">
              <a:rPr lang="en-GB"/>
              <a:pPr>
                <a:defRPr/>
              </a:pPr>
              <a:t>‹#›</a:t>
            </a:fld>
            <a:endParaRPr lang="en-GB"/>
          </a:p>
        </p:txBody>
      </p:sp>
    </p:spTree>
    <p:extLst>
      <p:ext uri="{BB962C8B-B14F-4D97-AF65-F5344CB8AC3E}">
        <p14:creationId xmlns:p14="http://schemas.microsoft.com/office/powerpoint/2010/main" val="3258298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62CB2EC6-9213-4CF1-A721-6FFA41257B7A}" type="slidenum">
              <a:rPr lang="en-GB"/>
              <a:pPr>
                <a:defRPr/>
              </a:pPr>
              <a:t>‹#›</a:t>
            </a:fld>
            <a:endParaRPr lang="en-GB"/>
          </a:p>
        </p:txBody>
      </p:sp>
    </p:spTree>
    <p:extLst>
      <p:ext uri="{BB962C8B-B14F-4D97-AF65-F5344CB8AC3E}">
        <p14:creationId xmlns:p14="http://schemas.microsoft.com/office/powerpoint/2010/main" val="1904828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AE26BE60-41F3-46C9-8BAB-D0510B1862C4}" type="slidenum">
              <a:rPr lang="en-GB"/>
              <a:pPr>
                <a:defRPr/>
              </a:pPr>
              <a:t>‹#›</a:t>
            </a:fld>
            <a:endParaRPr lang="en-GB"/>
          </a:p>
        </p:txBody>
      </p:sp>
    </p:spTree>
    <p:extLst>
      <p:ext uri="{BB962C8B-B14F-4D97-AF65-F5344CB8AC3E}">
        <p14:creationId xmlns:p14="http://schemas.microsoft.com/office/powerpoint/2010/main" val="1322773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3E1DF88D-7848-41B3-836B-B103DE5B3A88}" type="slidenum">
              <a:rPr lang="en-GB"/>
              <a:pPr>
                <a:defRPr/>
              </a:pPr>
              <a:t>‹#›</a:t>
            </a:fld>
            <a:endParaRPr lang="en-GB"/>
          </a:p>
        </p:txBody>
      </p:sp>
    </p:spTree>
    <p:extLst>
      <p:ext uri="{BB962C8B-B14F-4D97-AF65-F5344CB8AC3E}">
        <p14:creationId xmlns:p14="http://schemas.microsoft.com/office/powerpoint/2010/main" val="4200021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D9D0023-59E1-4D1E-954D-69D0158065A5}" type="slidenum">
              <a:rPr lang="en-GB"/>
              <a:pPr>
                <a:defRPr/>
              </a:pPr>
              <a:t>‹#›</a:t>
            </a:fld>
            <a:endParaRPr lang="en-GB"/>
          </a:p>
        </p:txBody>
      </p:sp>
    </p:spTree>
    <p:extLst>
      <p:ext uri="{BB962C8B-B14F-4D97-AF65-F5344CB8AC3E}">
        <p14:creationId xmlns:p14="http://schemas.microsoft.com/office/powerpoint/2010/main" val="3465263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A2758B3-897A-4B89-9714-810C50E9E562}" type="slidenum">
              <a:rPr lang="en-GB"/>
              <a:pPr>
                <a:defRPr/>
              </a:pPr>
              <a:t>‹#›</a:t>
            </a:fld>
            <a:endParaRPr lang="en-GB"/>
          </a:p>
        </p:txBody>
      </p:sp>
    </p:spTree>
    <p:extLst>
      <p:ext uri="{BB962C8B-B14F-4D97-AF65-F5344CB8AC3E}">
        <p14:creationId xmlns:p14="http://schemas.microsoft.com/office/powerpoint/2010/main" val="378386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658A76F-37A1-4413-8166-A4F3CD14BBF0}" type="slidenum">
              <a:rPr lang="en-GB"/>
              <a:pPr>
                <a:defRPr/>
              </a:pPr>
              <a:t>‹#›</a:t>
            </a:fld>
            <a:endParaRPr lang="en-GB"/>
          </a:p>
        </p:txBody>
      </p:sp>
      <p:pic>
        <p:nvPicPr>
          <p:cNvPr id="1031" name="Picture 7" descr="THSG logo"/>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235825" y="115888"/>
            <a:ext cx="1747838"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30200" y="908050"/>
            <a:ext cx="84899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330200" y="2708275"/>
            <a:ext cx="848995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11AC16B-31D0-4C47-8B52-1EE96BFEA2BE}" type="slidenum">
              <a:rPr lang="en-US" altLang="en-US" smtClean="0">
                <a:solidFill>
                  <a:srgbClr val="000000"/>
                </a:solidFill>
              </a:rPr>
              <a:pPr/>
              <a:t>‹#›</a:t>
            </a:fld>
            <a:endParaRPr lang="en-US" altLang="en-US">
              <a:solidFill>
                <a:srgbClr val="000000"/>
              </a:solidFill>
            </a:endParaRPr>
          </a:p>
        </p:txBody>
      </p:sp>
      <p:pic>
        <p:nvPicPr>
          <p:cNvPr id="3087" name="Picture 15" descr="DarkPurple90"/>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331263"/>
      </p:ext>
    </p:extLst>
  </p:cSld>
  <p:clrMap bg1="dk2" tx1="lt1" bg2="dk1" tx2="lt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96" r:id="rId12"/>
    <p:sldLayoutId id="2147483897" r:id="rId13"/>
  </p:sldLayoutIdLst>
  <p:txStyles>
    <p:titleStyle>
      <a:lvl1pPr algn="l" rtl="0" fontAlgn="base">
        <a:spcBef>
          <a:spcPct val="0"/>
        </a:spcBef>
        <a:spcAft>
          <a:spcPct val="0"/>
        </a:spcAft>
        <a:defRPr sz="3000" b="1">
          <a:solidFill>
            <a:schemeClr val="tx2"/>
          </a:solidFill>
          <a:latin typeface="+mj-lt"/>
          <a:ea typeface="+mj-ea"/>
          <a:cs typeface="+mj-cs"/>
        </a:defRPr>
      </a:lvl1pPr>
      <a:lvl2pPr algn="l" rtl="0" fontAlgn="base">
        <a:spcBef>
          <a:spcPct val="0"/>
        </a:spcBef>
        <a:spcAft>
          <a:spcPct val="0"/>
        </a:spcAft>
        <a:defRPr sz="3000" b="1">
          <a:solidFill>
            <a:schemeClr val="tx2"/>
          </a:solidFill>
          <a:latin typeface="Arial" charset="0"/>
        </a:defRPr>
      </a:lvl2pPr>
      <a:lvl3pPr algn="l" rtl="0" fontAlgn="base">
        <a:spcBef>
          <a:spcPct val="0"/>
        </a:spcBef>
        <a:spcAft>
          <a:spcPct val="0"/>
        </a:spcAft>
        <a:defRPr sz="3000" b="1">
          <a:solidFill>
            <a:schemeClr val="tx2"/>
          </a:solidFill>
          <a:latin typeface="Arial" charset="0"/>
        </a:defRPr>
      </a:lvl3pPr>
      <a:lvl4pPr algn="l" rtl="0" fontAlgn="base">
        <a:spcBef>
          <a:spcPct val="0"/>
        </a:spcBef>
        <a:spcAft>
          <a:spcPct val="0"/>
        </a:spcAft>
        <a:defRPr sz="3000" b="1">
          <a:solidFill>
            <a:schemeClr val="tx2"/>
          </a:solidFill>
          <a:latin typeface="Arial" charset="0"/>
        </a:defRPr>
      </a:lvl4pPr>
      <a:lvl5pPr algn="l" rtl="0" fontAlgn="base">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30200" y="908050"/>
            <a:ext cx="84899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330200" y="2708275"/>
            <a:ext cx="848995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11AC16B-31D0-4C47-8B52-1EE96BFEA2BE}" type="slidenum">
              <a:rPr lang="en-US" altLang="en-US" smtClean="0">
                <a:solidFill>
                  <a:srgbClr val="000000"/>
                </a:solidFill>
              </a:rPr>
              <a:pPr/>
              <a:t>‹#›</a:t>
            </a:fld>
            <a:endParaRPr lang="en-US" altLang="en-US">
              <a:solidFill>
                <a:srgbClr val="000000"/>
              </a:solidFill>
            </a:endParaRPr>
          </a:p>
        </p:txBody>
      </p:sp>
      <p:pic>
        <p:nvPicPr>
          <p:cNvPr id="3087" name="Picture 15" descr="DarkPurple90"/>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156692"/>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9" r:id="rId12"/>
  </p:sldLayoutIdLst>
  <p:txStyles>
    <p:titleStyle>
      <a:lvl1pPr algn="l" rtl="0" fontAlgn="base">
        <a:spcBef>
          <a:spcPct val="0"/>
        </a:spcBef>
        <a:spcAft>
          <a:spcPct val="0"/>
        </a:spcAft>
        <a:defRPr sz="3000" b="1">
          <a:solidFill>
            <a:schemeClr val="tx2"/>
          </a:solidFill>
          <a:latin typeface="+mj-lt"/>
          <a:ea typeface="+mj-ea"/>
          <a:cs typeface="+mj-cs"/>
        </a:defRPr>
      </a:lvl1pPr>
      <a:lvl2pPr algn="l" rtl="0" fontAlgn="base">
        <a:spcBef>
          <a:spcPct val="0"/>
        </a:spcBef>
        <a:spcAft>
          <a:spcPct val="0"/>
        </a:spcAft>
        <a:defRPr sz="3000" b="1">
          <a:solidFill>
            <a:schemeClr val="tx2"/>
          </a:solidFill>
          <a:latin typeface="Arial" charset="0"/>
        </a:defRPr>
      </a:lvl2pPr>
      <a:lvl3pPr algn="l" rtl="0" fontAlgn="base">
        <a:spcBef>
          <a:spcPct val="0"/>
        </a:spcBef>
        <a:spcAft>
          <a:spcPct val="0"/>
        </a:spcAft>
        <a:defRPr sz="3000" b="1">
          <a:solidFill>
            <a:schemeClr val="tx2"/>
          </a:solidFill>
          <a:latin typeface="Arial" charset="0"/>
        </a:defRPr>
      </a:lvl3pPr>
      <a:lvl4pPr algn="l" rtl="0" fontAlgn="base">
        <a:spcBef>
          <a:spcPct val="0"/>
        </a:spcBef>
        <a:spcAft>
          <a:spcPct val="0"/>
        </a:spcAft>
        <a:defRPr sz="3000" b="1">
          <a:solidFill>
            <a:schemeClr val="tx2"/>
          </a:solidFill>
          <a:latin typeface="Arial" charset="0"/>
        </a:defRPr>
      </a:lvl4pPr>
      <a:lvl5pPr algn="l" rtl="0" fontAlgn="base">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j.mindell@ucl.ac.uk" TargetMode="Externa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hyperlink" Target="https://www.health.govt.nz/your-health/healthy-living/food-activity-and-sleep/physical-activity/activity-levels-new-zealand" TargetMode="External"/><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v.uk/government/publications/obesity-and-the-environment-briefing-increasing-physical-activity-and-active-travel" TargetMode="External"/><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hyperlink" Target="http://www.mfe.govt.nz/environmental-reporting/air/air-domain-report-2014/index.html" TargetMode="Externa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hyperlink" Target="http://www.hapinz.org.nz/" TargetMode="Externa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hyperlink" Target="https://www.stats.govt.nz/indicators/air-pollutant-emissions" TargetMode="Externa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hyperlink" Target="http://ec.europa.eu/eurostat/statistics-explained/index.php/File:Greenhouse_gas_emissions,_analysis_by_source_sector,_EU-28,_1990_and_2015_(percentage_of_total)_new.png" TargetMode="External"/><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hyperlink" Target="https://www.transport.govt.nz/mot-resources/road-safety-resources/road-deaths/annual-number-of-road-deaths-historical-information/" TargetMode="Externa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1.xml"/><Relationship Id="rId4" Type="http://schemas.openxmlformats.org/officeDocument/2006/relationships/chart" Target="../charts/chart3.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chart" Target="../charts/chart5.xml"/></Relationships>
</file>

<file path=ppt/slides/_rels/slide3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chart" Target="../charts/chart7.xml"/></Relationships>
</file>

<file path=ppt/slides/_rels/slide3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31.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hyperlink" Target="http://www.20splenty.org/30kmh" TargetMode="External"/><Relationship Id="rId2" Type="http://schemas.openxmlformats.org/officeDocument/2006/relationships/hyperlink" Target="https://www.gov.uk/government/publications/20-mph-speed-limits-on-roads" TargetMode="Externa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3" Type="http://schemas.openxmlformats.org/officeDocument/2006/relationships/hyperlink" Target="http://thecityfix.com/blog/china-clean-air-challenge-health-impacts-transport-emissision-pollution-sustainable-su-song/" TargetMode="External"/><Relationship Id="rId2" Type="http://schemas.openxmlformats.org/officeDocument/2006/relationships/image" Target="../media/image16.jpeg"/><Relationship Id="rId1" Type="http://schemas.openxmlformats.org/officeDocument/2006/relationships/slideLayout" Target="../slideLayouts/slideLayout31.xml"/></Relationships>
</file>

<file path=ppt/slides/_rels/slide4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7.jpeg"/><Relationship Id="rId1" Type="http://schemas.openxmlformats.org/officeDocument/2006/relationships/slideLayout" Target="../slideLayouts/slideLayout30.xml"/><Relationship Id="rId4" Type="http://schemas.openxmlformats.org/officeDocument/2006/relationships/image" Target="../media/image18.png"/></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sciencedirect.com/science/article/pii/S2214140515006775" TargetMode="Externa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hyperlink" Target="http://www.elsevier.com/locate/jth" TargetMode="External"/><Relationship Id="rId2" Type="http://schemas.openxmlformats.org/officeDocument/2006/relationships/hyperlink" Target="http://www.transportandhealth.org.uk/" TargetMode="External"/><Relationship Id="rId1" Type="http://schemas.openxmlformats.org/officeDocument/2006/relationships/slideLayout" Target="../slideLayouts/slideLayout26.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hyperlink" Target="https://www.sciencedirect.com/science/article/pii/S2214140514000504" TargetMode="External"/><Relationship Id="rId2" Type="http://schemas.openxmlformats.org/officeDocument/2006/relationships/image" Target="../media/image20.png"/><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6.xml"/><Relationship Id="rId5" Type="http://schemas.openxmlformats.org/officeDocument/2006/relationships/image" Target="../media/image22.gif"/><Relationship Id="rId4" Type="http://schemas.openxmlformats.org/officeDocument/2006/relationships/hyperlink" Target="http://www.dailymail.co.uk/"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1.xml"/><Relationship Id="rId5" Type="http://schemas.openxmlformats.org/officeDocument/2006/relationships/hyperlink" Target="https://www.youtube.com/watch?v=lpwboQxVJtg" TargetMode="External"/><Relationship Id="rId4" Type="http://schemas.openxmlformats.org/officeDocument/2006/relationships/image" Target="../media/image24.png"/></Relationships>
</file>

<file path=ppt/slides/_rels/slide57.xml.rels><?xml version="1.0" encoding="UTF-8" standalone="yes"?>
<Relationships xmlns="http://schemas.openxmlformats.org/package/2006/relationships"><Relationship Id="rId3" Type="http://schemas.openxmlformats.org/officeDocument/2006/relationships/hyperlink" Target="http://www.sciencedirect.com/science/article/pii/S2214140514000504" TargetMode="External"/><Relationship Id="rId2" Type="http://schemas.openxmlformats.org/officeDocument/2006/relationships/hyperlink" Target="http://www.sciencedirect.com/science/article/pii/S2214140515006775" TargetMode="External"/><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2" Type="http://schemas.openxmlformats.org/officeDocument/2006/relationships/hyperlink" Target="http://www.sciencedirect.com/science/article/pii/S2214140515002224" TargetMode="External"/><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3" Type="http://schemas.openxmlformats.org/officeDocument/2006/relationships/hyperlink" Target="http://dx.doi.org/10.1136/bmj.d4521" TargetMode="External"/><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3" Type="http://schemas.openxmlformats.org/officeDocument/2006/relationships/hyperlink" Target="http://www.heatwalkingcycling.org/" TargetMode="External"/><Relationship Id="rId2" Type="http://schemas.openxmlformats.org/officeDocument/2006/relationships/hyperlink" Target="http://www.sciencedirect.com/science/article/pii/S2214140515005125" TargetMode="External"/><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ctrTitle"/>
          </p:nvPr>
        </p:nvSpPr>
        <p:spPr>
          <a:xfrm>
            <a:off x="611560" y="1484313"/>
            <a:ext cx="8208590" cy="1728663"/>
          </a:xfrm>
        </p:spPr>
        <p:txBody>
          <a:bodyPr/>
          <a:lstStyle/>
          <a:p>
            <a:pPr eaLnBrk="1" hangingPunct="1"/>
            <a:r>
              <a:rPr lang="en-GB" sz="4800" dirty="0"/>
              <a:t>Transport, Health, and Inequalities</a:t>
            </a:r>
            <a:br>
              <a:rPr lang="en-GB" sz="4800" dirty="0"/>
            </a:br>
            <a:endParaRPr lang="en-GB" sz="4400" dirty="0"/>
          </a:p>
        </p:txBody>
      </p:sp>
      <p:sp>
        <p:nvSpPr>
          <p:cNvPr id="9219" name="Rectangle 3"/>
          <p:cNvSpPr>
            <a:spLocks noGrp="1" noChangeArrowheads="1"/>
          </p:cNvSpPr>
          <p:nvPr>
            <p:ph type="subTitle" idx="1"/>
          </p:nvPr>
        </p:nvSpPr>
        <p:spPr>
          <a:xfrm>
            <a:off x="683568" y="2924944"/>
            <a:ext cx="8457108" cy="3240359"/>
          </a:xfrm>
        </p:spPr>
        <p:txBody>
          <a:bodyPr/>
          <a:lstStyle/>
          <a:p>
            <a:pPr eaLnBrk="1" hangingPunct="1">
              <a:lnSpc>
                <a:spcPct val="90000"/>
              </a:lnSpc>
            </a:pPr>
            <a:endParaRPr lang="en-GB" sz="2400" dirty="0"/>
          </a:p>
          <a:p>
            <a:pPr eaLnBrk="1" hangingPunct="1">
              <a:lnSpc>
                <a:spcPct val="90000"/>
              </a:lnSpc>
            </a:pPr>
            <a:r>
              <a:rPr lang="en-GB" sz="2400" dirty="0"/>
              <a:t>28</a:t>
            </a:r>
            <a:r>
              <a:rPr lang="en-GB" sz="2400" baseline="30000" dirty="0"/>
              <a:t>th</a:t>
            </a:r>
            <a:r>
              <a:rPr lang="en-GB" sz="2400" dirty="0"/>
              <a:t> March 2019</a:t>
            </a:r>
            <a:endParaRPr lang="en-GB" dirty="0"/>
          </a:p>
          <a:p>
            <a:pPr eaLnBrk="1" hangingPunct="1">
              <a:lnSpc>
                <a:spcPct val="90000"/>
              </a:lnSpc>
            </a:pPr>
            <a:r>
              <a:rPr lang="en-GB" dirty="0"/>
              <a:t>Prof Jennifer Mindell</a:t>
            </a:r>
          </a:p>
          <a:p>
            <a:pPr eaLnBrk="1" hangingPunct="1">
              <a:lnSpc>
                <a:spcPct val="90000"/>
              </a:lnSpc>
            </a:pPr>
            <a:r>
              <a:rPr lang="en-GB" dirty="0"/>
              <a:t>Professor of Public Health</a:t>
            </a:r>
          </a:p>
          <a:p>
            <a:pPr eaLnBrk="1" hangingPunct="1">
              <a:lnSpc>
                <a:spcPct val="90000"/>
              </a:lnSpc>
            </a:pPr>
            <a:r>
              <a:rPr lang="en-GB" i="1" dirty="0"/>
              <a:t>William Evans Visiting Professor</a:t>
            </a:r>
            <a:r>
              <a:rPr lang="en-GB" dirty="0"/>
              <a:t> </a:t>
            </a:r>
            <a:endParaRPr lang="en-GB" i="1" dirty="0"/>
          </a:p>
          <a:p>
            <a:pPr eaLnBrk="1" hangingPunct="1">
              <a:lnSpc>
                <a:spcPct val="90000"/>
              </a:lnSpc>
            </a:pPr>
            <a:r>
              <a:rPr lang="en-GB" dirty="0">
                <a:solidFill>
                  <a:srgbClr val="0070C0"/>
                </a:solidFill>
                <a:hlinkClick r:id="rId2">
                  <a:extLst>
                    <a:ext uri="{A12FA001-AC4F-418D-AE19-62706E023703}">
                      <ahyp:hlinkClr xmlns:ahyp="http://schemas.microsoft.com/office/drawing/2018/hyperlinkcolor" xmlns="" val="tx"/>
                    </a:ext>
                  </a:extLst>
                </a:hlinkClick>
              </a:rPr>
              <a:t>j.mindell@ucl.ac.uk</a:t>
            </a:r>
            <a:endParaRPr lang="en-GB" dirty="0">
              <a:solidFill>
                <a:srgbClr val="0070C0"/>
              </a:solidFill>
            </a:endParaRPr>
          </a:p>
          <a:p>
            <a:pPr eaLnBrk="1" hangingPunct="1">
              <a:lnSpc>
                <a:spcPct val="90000"/>
              </a:lnSpc>
            </a:pPr>
            <a:r>
              <a:rPr lang="en-GB" dirty="0">
                <a:solidFill>
                  <a:srgbClr val="0070C0"/>
                </a:solidFill>
              </a:rPr>
              <a:t>@</a:t>
            </a:r>
            <a:r>
              <a:rPr lang="en-GB" dirty="0" err="1">
                <a:solidFill>
                  <a:srgbClr val="0070C0"/>
                </a:solidFill>
              </a:rPr>
              <a:t>j_mindell</a:t>
            </a:r>
            <a:endParaRPr lang="en-GB" dirty="0">
              <a:solidFill>
                <a:srgbClr val="0070C0"/>
              </a:solidFill>
            </a:endParaRPr>
          </a:p>
        </p:txBody>
      </p:sp>
      <p:pic>
        <p:nvPicPr>
          <p:cNvPr id="9220" name="Picture 4" descr="DarkPurple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08725"/>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8492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a:xfrm>
            <a:off x="611188" y="476250"/>
            <a:ext cx="8532812" cy="1114425"/>
          </a:xfrm>
        </p:spPr>
        <p:txBody>
          <a:bodyPr/>
          <a:lstStyle/>
          <a:p>
            <a:pPr eaLnBrk="1" hangingPunct="1"/>
            <a:r>
              <a:rPr lang="en-GB" sz="3200"/>
              <a:t>Physical activity, trends in walking and cycling &amp; the obesity epidemic</a:t>
            </a:r>
            <a:endParaRPr lang="en-US" sz="3200"/>
          </a:p>
        </p:txBody>
      </p:sp>
      <p:sp>
        <p:nvSpPr>
          <p:cNvPr id="16387" name="Rectangle 3"/>
          <p:cNvSpPr>
            <a:spLocks noGrp="1" noChangeArrowheads="1"/>
          </p:cNvSpPr>
          <p:nvPr>
            <p:ph idx="1"/>
          </p:nvPr>
        </p:nvSpPr>
        <p:spPr>
          <a:xfrm>
            <a:off x="755650" y="1916113"/>
            <a:ext cx="4227513" cy="4321175"/>
          </a:xfrm>
        </p:spPr>
        <p:txBody>
          <a:bodyPr/>
          <a:lstStyle/>
          <a:p>
            <a:pPr eaLnBrk="1" hangingPunct="1"/>
            <a:r>
              <a:rPr lang="en-GB" dirty="0"/>
              <a:t>In England, obesity: </a:t>
            </a:r>
          </a:p>
          <a:p>
            <a:pPr lvl="1" eaLnBrk="1" hangingPunct="1"/>
            <a:r>
              <a:rPr lang="en-GB" dirty="0"/>
              <a:t>causes c.9,000 premature deaths annually,</a:t>
            </a:r>
          </a:p>
          <a:p>
            <a:pPr lvl="1" eaLnBrk="1" hangingPunct="1"/>
            <a:r>
              <a:rPr lang="en-GB" dirty="0"/>
              <a:t>each losing nine years of life on average,</a:t>
            </a:r>
          </a:p>
          <a:p>
            <a:pPr lvl="1" eaLnBrk="1" hangingPunct="1"/>
            <a:r>
              <a:rPr lang="en-GB" dirty="0"/>
              <a:t>and costs &gt; £5bn per year</a:t>
            </a:r>
            <a:endParaRPr lang="en-US" dirty="0"/>
          </a:p>
        </p:txBody>
      </p:sp>
      <p:sp>
        <p:nvSpPr>
          <p:cNvPr id="16389" name="Rectangle 5"/>
          <p:cNvSpPr>
            <a:spLocks noChangeArrowheads="1"/>
          </p:cNvSpPr>
          <p:nvPr/>
        </p:nvSpPr>
        <p:spPr bwMode="auto">
          <a:xfrm>
            <a:off x="7451725" y="2708275"/>
            <a:ext cx="649288" cy="215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a:xfrm>
            <a:off x="327025" y="836712"/>
            <a:ext cx="8489950" cy="791544"/>
          </a:xfrm>
        </p:spPr>
        <p:txBody>
          <a:bodyPr/>
          <a:lstStyle/>
          <a:p>
            <a:pPr eaLnBrk="1" hangingPunct="1"/>
            <a:r>
              <a:rPr lang="en-GB" sz="3200" b="0"/>
              <a:t>Health benefits of walking and cycling</a:t>
            </a:r>
          </a:p>
        </p:txBody>
      </p:sp>
      <p:sp>
        <p:nvSpPr>
          <p:cNvPr id="19459" name="Rectangle 3"/>
          <p:cNvSpPr>
            <a:spLocks noGrp="1" noChangeArrowheads="1"/>
          </p:cNvSpPr>
          <p:nvPr>
            <p:ph idx="1"/>
          </p:nvPr>
        </p:nvSpPr>
        <p:spPr>
          <a:xfrm>
            <a:off x="395536" y="1844675"/>
            <a:ext cx="6264696" cy="4321175"/>
          </a:xfrm>
        </p:spPr>
        <p:txBody>
          <a:bodyPr/>
          <a:lstStyle/>
          <a:p>
            <a:pPr eaLnBrk="1" hangingPunct="1"/>
            <a:r>
              <a:rPr lang="en-GB" dirty="0"/>
              <a:t>49% of the adult population in New Zealand in 2013/14 were insufficiently active</a:t>
            </a:r>
          </a:p>
          <a:p>
            <a:pPr lvl="1" eaLnBrk="1" hangingPunct="1"/>
            <a:r>
              <a:rPr lang="en-GB" dirty="0"/>
              <a:t>excluded active travel and work!</a:t>
            </a:r>
          </a:p>
          <a:p>
            <a:pPr lvl="1" eaLnBrk="1" hangingPunct="1"/>
            <a:r>
              <a:rPr lang="en-GB" dirty="0">
                <a:solidFill>
                  <a:srgbClr val="0070C0"/>
                </a:solidFill>
                <a:hlinkClick r:id="rId3">
                  <a:extLst>
                    <a:ext uri="{A12FA001-AC4F-418D-AE19-62706E023703}">
                      <ahyp:hlinkClr xmlns:ahyp="http://schemas.microsoft.com/office/drawing/2018/hyperlinkcolor" xmlns="" val="tx"/>
                    </a:ext>
                  </a:extLst>
                </a:hlinkClick>
              </a:rPr>
              <a:t>https://www.health.govt.nz/your-health/healthy-living/food-activity-and-sleep/physical-activity/activity-levels-new-zealand</a:t>
            </a:r>
            <a:r>
              <a:rPr lang="en-GB" dirty="0">
                <a:solidFill>
                  <a:srgbClr val="0070C0"/>
                </a:solidFill>
              </a:rPr>
              <a:t> </a:t>
            </a:r>
          </a:p>
          <a:p>
            <a:pPr eaLnBrk="1" hangingPunct="1">
              <a:spcBef>
                <a:spcPct val="0"/>
              </a:spcBef>
            </a:pPr>
            <a:endParaRPr lang="en-GB" dirty="0"/>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1599"/>
            <a:ext cx="1368152" cy="542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p:txBody>
          <a:bodyPr/>
          <a:lstStyle/>
          <a:p>
            <a:pPr eaLnBrk="1" hangingPunct="1"/>
            <a:r>
              <a:rPr lang="en-GB" sz="3200" b="0"/>
              <a:t>Health benefits of walking and cycling</a:t>
            </a:r>
          </a:p>
        </p:txBody>
      </p:sp>
      <p:sp>
        <p:nvSpPr>
          <p:cNvPr id="19459" name="Rectangle 3"/>
          <p:cNvSpPr>
            <a:spLocks noGrp="1" noChangeArrowheads="1"/>
          </p:cNvSpPr>
          <p:nvPr>
            <p:ph idx="1"/>
          </p:nvPr>
        </p:nvSpPr>
        <p:spPr>
          <a:xfrm>
            <a:off x="395536" y="1844675"/>
            <a:ext cx="6768752" cy="4321175"/>
          </a:xfrm>
        </p:spPr>
        <p:txBody>
          <a:bodyPr/>
          <a:lstStyle/>
          <a:p>
            <a:pPr eaLnBrk="1" hangingPunct="1"/>
            <a:r>
              <a:rPr lang="en-GB" dirty="0"/>
              <a:t>Walking and cycling:</a:t>
            </a:r>
          </a:p>
          <a:p>
            <a:pPr lvl="1" eaLnBrk="1" hangingPunct="1"/>
            <a:r>
              <a:rPr lang="en-GB" dirty="0"/>
              <a:t>can provide the same health benefits as sports or other exercise</a:t>
            </a:r>
          </a:p>
          <a:p>
            <a:pPr lvl="1" eaLnBrk="1" hangingPunct="1"/>
            <a:r>
              <a:rPr lang="en-GB" dirty="0"/>
              <a:t>can increase cardiorespiratory fitness</a:t>
            </a:r>
          </a:p>
          <a:p>
            <a:pPr lvl="1" eaLnBrk="1" hangingPunct="1"/>
            <a:r>
              <a:rPr lang="en-GB" dirty="0"/>
              <a:t>to work is as effective as a training programme and can fulfil the recommendations for physical activity.</a:t>
            </a:r>
          </a:p>
          <a:p>
            <a:pPr eaLnBrk="1" hangingPunct="1">
              <a:spcBef>
                <a:spcPct val="0"/>
              </a:spcBef>
            </a:pPr>
            <a:endParaRPr lang="en-GB" dirty="0"/>
          </a:p>
        </p:txBody>
      </p:sp>
    </p:spTree>
    <p:extLst>
      <p:ext uri="{BB962C8B-B14F-4D97-AF65-F5344CB8AC3E}">
        <p14:creationId xmlns:p14="http://schemas.microsoft.com/office/powerpoint/2010/main" val="1009613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Grp="1" noChangeArrowheads="1"/>
          </p:cNvSpPr>
          <p:nvPr>
            <p:ph type="title"/>
          </p:nvPr>
        </p:nvSpPr>
        <p:spPr>
          <a:xfrm>
            <a:off x="762000" y="762000"/>
            <a:ext cx="8131175" cy="650875"/>
          </a:xfrm>
        </p:spPr>
        <p:txBody>
          <a:bodyPr/>
          <a:lstStyle/>
          <a:p>
            <a:pPr eaLnBrk="1" hangingPunct="1"/>
            <a:r>
              <a:rPr lang="en-GB" dirty="0"/>
              <a:t>Health benefits of active travel</a:t>
            </a:r>
          </a:p>
        </p:txBody>
      </p:sp>
      <p:sp>
        <p:nvSpPr>
          <p:cNvPr id="20483" name="Rectangle 3"/>
          <p:cNvSpPr>
            <a:spLocks noGrp="1" noChangeArrowheads="1"/>
          </p:cNvSpPr>
          <p:nvPr>
            <p:ph idx="1"/>
          </p:nvPr>
        </p:nvSpPr>
        <p:spPr>
          <a:xfrm>
            <a:off x="838200" y="1844675"/>
            <a:ext cx="8305800" cy="4824413"/>
          </a:xfrm>
        </p:spPr>
        <p:txBody>
          <a:bodyPr/>
          <a:lstStyle/>
          <a:p>
            <a:pPr eaLnBrk="1" hangingPunct="1">
              <a:lnSpc>
                <a:spcPct val="90000"/>
              </a:lnSpc>
              <a:spcBef>
                <a:spcPts val="1200"/>
              </a:spcBef>
            </a:pPr>
            <a:r>
              <a:rPr lang="en-GB" sz="2400" dirty="0"/>
              <a:t>Even in men from households with cars, men who walk or cycle to work have a lower rate of death from ischaemic heart disease than men who travel to work by car - with public transport users having in-between rates.</a:t>
            </a:r>
          </a:p>
          <a:p>
            <a:pPr eaLnBrk="1" hangingPunct="1">
              <a:lnSpc>
                <a:spcPct val="90000"/>
              </a:lnSpc>
              <a:spcBef>
                <a:spcPts val="1200"/>
              </a:spcBef>
            </a:pPr>
            <a:r>
              <a:rPr lang="en-GB" sz="2400" dirty="0"/>
              <a:t>Studies in Denmark, China, and the UK have found substantial benefits of regular cycling on lower death rates.</a:t>
            </a:r>
          </a:p>
          <a:p>
            <a:pPr eaLnBrk="1" hangingPunct="1">
              <a:lnSpc>
                <a:spcPct val="90000"/>
              </a:lnSpc>
              <a:spcBef>
                <a:spcPts val="1200"/>
              </a:spcBef>
            </a:pPr>
            <a:r>
              <a:rPr lang="en-GB" sz="2400" dirty="0"/>
              <a:t>Physically active men and women (including cyclists) have the explosive muscle power of someone 10 years younger</a:t>
            </a:r>
          </a:p>
          <a:p>
            <a:pPr eaLnBrk="1" hangingPunct="1">
              <a:lnSpc>
                <a:spcPct val="90000"/>
              </a:lnSpc>
            </a:pPr>
            <a:r>
              <a:rPr lang="en-GB" sz="2400" dirty="0"/>
              <a:t>55-year-old cyclists had the aerobic fitness of people 30 years younger.</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Grp="1" noChangeArrowheads="1"/>
          </p:cNvSpPr>
          <p:nvPr>
            <p:ph type="title"/>
          </p:nvPr>
        </p:nvSpPr>
        <p:spPr>
          <a:xfrm>
            <a:off x="762000" y="762000"/>
            <a:ext cx="7697788" cy="396875"/>
          </a:xfrm>
        </p:spPr>
        <p:txBody>
          <a:bodyPr/>
          <a:lstStyle/>
          <a:p>
            <a:pPr eaLnBrk="1" hangingPunct="1"/>
            <a:r>
              <a:rPr lang="en-GB" sz="3200"/>
              <a:t>Obesity </a:t>
            </a:r>
          </a:p>
        </p:txBody>
      </p:sp>
      <p:sp>
        <p:nvSpPr>
          <p:cNvPr id="23555" name="Rectangle 3"/>
          <p:cNvSpPr>
            <a:spLocks noGrp="1" noChangeArrowheads="1"/>
          </p:cNvSpPr>
          <p:nvPr>
            <p:ph idx="1"/>
          </p:nvPr>
        </p:nvSpPr>
        <p:spPr>
          <a:xfrm>
            <a:off x="755576" y="1772817"/>
            <a:ext cx="8136904" cy="3672408"/>
          </a:xfrm>
        </p:spPr>
        <p:txBody>
          <a:bodyPr/>
          <a:lstStyle/>
          <a:p>
            <a:pPr eaLnBrk="1" hangingPunct="1">
              <a:lnSpc>
                <a:spcPct val="80000"/>
              </a:lnSpc>
            </a:pPr>
            <a:r>
              <a:rPr lang="en-GB" sz="2400" dirty="0"/>
              <a:t>Walking uses 4kJ (1kcal) /km/kg bodyweight, almost independent of pace.</a:t>
            </a:r>
          </a:p>
          <a:p>
            <a:pPr eaLnBrk="1" hangingPunct="1">
              <a:lnSpc>
                <a:spcPct val="80000"/>
              </a:lnSpc>
            </a:pPr>
            <a:endParaRPr lang="en-GB" sz="2400" dirty="0"/>
          </a:p>
          <a:p>
            <a:pPr eaLnBrk="1" hangingPunct="1">
              <a:lnSpc>
                <a:spcPct val="80000"/>
              </a:lnSpc>
            </a:pPr>
            <a:r>
              <a:rPr lang="en-GB" sz="2400" dirty="0"/>
              <a:t>Obesity risk:</a:t>
            </a:r>
          </a:p>
          <a:p>
            <a:pPr lvl="1" eaLnBrk="1" hangingPunct="1">
              <a:lnSpc>
                <a:spcPct val="80000"/>
              </a:lnSpc>
            </a:pPr>
            <a:r>
              <a:rPr lang="en-GB" dirty="0"/>
              <a:t>increases by 6% for each hour spent in a car per day</a:t>
            </a:r>
          </a:p>
          <a:p>
            <a:pPr lvl="1" eaLnBrk="1" hangingPunct="1">
              <a:lnSpc>
                <a:spcPct val="80000"/>
              </a:lnSpc>
            </a:pPr>
            <a:r>
              <a:rPr lang="en-GB" dirty="0"/>
              <a:t>falls by 4.8% for each km walked per day</a:t>
            </a:r>
          </a:p>
          <a:p>
            <a:pPr eaLnBrk="1" hangingPunct="1">
              <a:lnSpc>
                <a:spcPct val="80000"/>
              </a:lnSpc>
            </a:pPr>
            <a:endParaRPr lang="en-GB" sz="2400" dirty="0"/>
          </a:p>
          <a:p>
            <a:pPr eaLnBrk="1" hangingPunct="1">
              <a:lnSpc>
                <a:spcPct val="80000"/>
              </a:lnSpc>
            </a:pPr>
            <a:r>
              <a:rPr lang="en-GB" sz="2400" dirty="0"/>
              <a:t>Pedestrian-permeable street designs are associated with 6lb lower mean population weight than pedestrian-impermeable environments.</a:t>
            </a:r>
          </a:p>
        </p:txBody>
      </p:sp>
      <p:sp>
        <p:nvSpPr>
          <p:cNvPr id="2" name="TextBox 1"/>
          <p:cNvSpPr txBox="1"/>
          <p:nvPr/>
        </p:nvSpPr>
        <p:spPr>
          <a:xfrm>
            <a:off x="755576" y="5805264"/>
            <a:ext cx="6480720" cy="757130"/>
          </a:xfrm>
          <a:prstGeom prst="rect">
            <a:avLst/>
          </a:prstGeom>
          <a:noFill/>
        </p:spPr>
        <p:txBody>
          <a:bodyPr wrap="square" rtlCol="0">
            <a:spAutoFit/>
          </a:bodyPr>
          <a:lstStyle/>
          <a:p>
            <a:pPr eaLnBrk="1" hangingPunct="1">
              <a:lnSpc>
                <a:spcPct val="80000"/>
              </a:lnSpc>
            </a:pPr>
            <a:r>
              <a:rPr lang="en-GB" dirty="0">
                <a:hlinkClick r:id="rId3"/>
              </a:rPr>
              <a:t>https://www.gov.uk/government/publications/obesity-and-the-environment-briefing-increasing-physical-activity-and-active-travel</a:t>
            </a:r>
            <a:r>
              <a:rPr lang="en-GB" dirty="0"/>
              <a:t> by Cavill N, Rutter H. Pub Nov 2013</a:t>
            </a:r>
            <a:endParaRPr lang="en-GB" u="sng"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Even in active people</a:t>
            </a:r>
          </a:p>
        </p:txBody>
      </p:sp>
      <p:sp>
        <p:nvSpPr>
          <p:cNvPr id="3" name="Content Placeholder 2"/>
          <p:cNvSpPr>
            <a:spLocks noGrp="1"/>
          </p:cNvSpPr>
          <p:nvPr>
            <p:ph idx="1"/>
          </p:nvPr>
        </p:nvSpPr>
        <p:spPr/>
        <p:txBody>
          <a:bodyPr/>
          <a:lstStyle/>
          <a:p>
            <a:r>
              <a:rPr lang="en-GB" dirty="0"/>
              <a:t>Car commuters in Adelaide, Australia gained more weight over a 4yr study than non-car commuters.  The effect was particularly pronounced when comparing those who had sufficient leisure time PA. </a:t>
            </a:r>
          </a:p>
          <a:p>
            <a:pPr marL="0" indent="0">
              <a:buNone/>
            </a:pPr>
            <a:r>
              <a:rPr lang="en-GB" dirty="0"/>
              <a:t>Sugiyama et al. </a:t>
            </a:r>
            <a:r>
              <a:rPr lang="en-GB" i="1" dirty="0"/>
              <a:t>Am J </a:t>
            </a:r>
            <a:r>
              <a:rPr lang="en-GB" i="1" dirty="0" err="1"/>
              <a:t>Prev</a:t>
            </a:r>
            <a:r>
              <a:rPr lang="en-GB" i="1" dirty="0"/>
              <a:t> Med.</a:t>
            </a:r>
            <a:r>
              <a:rPr lang="en-GB" dirty="0"/>
              <a:t> 2013;44:169–73.</a:t>
            </a:r>
          </a:p>
        </p:txBody>
      </p:sp>
    </p:spTree>
    <p:extLst>
      <p:ext uri="{BB962C8B-B14F-4D97-AF65-F5344CB8AC3E}">
        <p14:creationId xmlns:p14="http://schemas.microsoft.com/office/powerpoint/2010/main" val="1418871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Changes in mode of travel &amp; BMI </a:t>
            </a:r>
          </a:p>
        </p:txBody>
      </p:sp>
      <p:sp>
        <p:nvSpPr>
          <p:cNvPr id="3" name="Content Placeholder 2"/>
          <p:cNvSpPr>
            <a:spLocks noGrp="1"/>
          </p:cNvSpPr>
          <p:nvPr>
            <p:ph idx="1"/>
          </p:nvPr>
        </p:nvSpPr>
        <p:spPr>
          <a:xfrm>
            <a:off x="838200" y="1844675"/>
            <a:ext cx="8305800" cy="3816574"/>
          </a:xfrm>
        </p:spPr>
        <p:txBody>
          <a:bodyPr/>
          <a:lstStyle/>
          <a:p>
            <a:r>
              <a:rPr lang="en-GB" dirty="0"/>
              <a:t>Switching from car to active travel or public transport: BMI fell 0.32kg/m</a:t>
            </a:r>
            <a:r>
              <a:rPr lang="en-GB" baseline="30000" dirty="0"/>
              <a:t>2 </a:t>
            </a:r>
            <a:r>
              <a:rPr lang="en-GB" dirty="0"/>
              <a:t>(95% CI 0.05-0.60)</a:t>
            </a:r>
          </a:p>
          <a:p>
            <a:r>
              <a:rPr lang="en-GB" dirty="0"/>
              <a:t>Switching from car to active travel: BMI fell 0.45kg/m</a:t>
            </a:r>
            <a:r>
              <a:rPr lang="en-GB" baseline="30000" dirty="0"/>
              <a:t>2 </a:t>
            </a:r>
            <a:r>
              <a:rPr lang="en-GB" dirty="0"/>
              <a:t>(95% CI 0.11-0.78)</a:t>
            </a:r>
          </a:p>
          <a:p>
            <a:r>
              <a:rPr lang="en-GB" dirty="0"/>
              <a:t>Switching from active travel or public transport to car: BMI rose 0.34kg/m</a:t>
            </a:r>
            <a:r>
              <a:rPr lang="en-GB" baseline="30000" dirty="0"/>
              <a:t>2 </a:t>
            </a:r>
            <a:r>
              <a:rPr lang="en-GB" dirty="0"/>
              <a:t>(95% CI 0.05-0.64)</a:t>
            </a:r>
          </a:p>
          <a:p>
            <a:endParaRPr lang="en-GB" dirty="0"/>
          </a:p>
          <a:p>
            <a:pPr marL="0" indent="0">
              <a:buNone/>
            </a:pPr>
            <a:r>
              <a:rPr lang="en-GB" dirty="0"/>
              <a:t>Martin A et al, </a:t>
            </a:r>
            <a:r>
              <a:rPr lang="en-GB" i="1" dirty="0"/>
              <a:t>JECH. </a:t>
            </a:r>
            <a:r>
              <a:rPr lang="en-GB" dirty="0"/>
              <a:t>2015;</a:t>
            </a:r>
            <a:r>
              <a:rPr lang="en-GB" b="1" dirty="0"/>
              <a:t>69</a:t>
            </a:r>
            <a:r>
              <a:rPr lang="en-GB" dirty="0"/>
              <a:t>(8):753-61.</a:t>
            </a:r>
          </a:p>
          <a:p>
            <a:endParaRPr lang="en-GB" dirty="0"/>
          </a:p>
        </p:txBody>
      </p:sp>
    </p:spTree>
    <p:extLst>
      <p:ext uri="{BB962C8B-B14F-4D97-AF65-F5344CB8AC3E}">
        <p14:creationId xmlns:p14="http://schemas.microsoft.com/office/powerpoint/2010/main" val="3498161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Grp="1" noChangeArrowheads="1"/>
          </p:cNvSpPr>
          <p:nvPr>
            <p:ph type="title"/>
          </p:nvPr>
        </p:nvSpPr>
        <p:spPr/>
        <p:txBody>
          <a:bodyPr/>
          <a:lstStyle/>
          <a:p>
            <a:pPr eaLnBrk="1" hangingPunct="1"/>
            <a:r>
              <a:rPr lang="en-GB"/>
              <a:t>“Walking is transport”</a:t>
            </a:r>
          </a:p>
        </p:txBody>
      </p:sp>
      <p:sp>
        <p:nvSpPr>
          <p:cNvPr id="22531" name="Rectangle 3"/>
          <p:cNvSpPr>
            <a:spLocks noGrp="1" noChangeArrowheads="1"/>
          </p:cNvSpPr>
          <p:nvPr>
            <p:ph idx="1"/>
          </p:nvPr>
        </p:nvSpPr>
        <p:spPr>
          <a:xfrm>
            <a:off x="838200" y="1844675"/>
            <a:ext cx="5246688" cy="4537075"/>
          </a:xfrm>
        </p:spPr>
        <p:txBody>
          <a:bodyPr/>
          <a:lstStyle/>
          <a:p>
            <a:pPr eaLnBrk="1" hangingPunct="1">
              <a:lnSpc>
                <a:spcPct val="90000"/>
              </a:lnSpc>
            </a:pPr>
            <a:r>
              <a:rPr lang="en-GB" dirty="0"/>
              <a:t>In a 1994 paper by Jerry Morris, walking was described as </a:t>
            </a:r>
            <a:r>
              <a:rPr lang="en-GB" i="1" dirty="0"/>
              <a:t>‘today’s best buy in public health’.</a:t>
            </a:r>
          </a:p>
          <a:p>
            <a:pPr eaLnBrk="1" hangingPunct="1">
              <a:lnSpc>
                <a:spcPct val="90000"/>
              </a:lnSpc>
            </a:pPr>
            <a:endParaRPr lang="en-GB" dirty="0"/>
          </a:p>
          <a:p>
            <a:pPr eaLnBrk="1" hangingPunct="1">
              <a:lnSpc>
                <a:spcPct val="90000"/>
              </a:lnSpc>
            </a:pPr>
            <a:r>
              <a:rPr lang="en-GB" dirty="0"/>
              <a:t>In 2004, Chief Medical Officer for England: </a:t>
            </a:r>
          </a:p>
          <a:p>
            <a:pPr lvl="1" eaLnBrk="1" hangingPunct="1">
              <a:lnSpc>
                <a:spcPct val="90000"/>
              </a:lnSpc>
            </a:pPr>
            <a:r>
              <a:rPr lang="en-GB" dirty="0"/>
              <a:t>“</a:t>
            </a:r>
            <a:r>
              <a:rPr lang="en-GB" i="1" dirty="0"/>
              <a:t>incorporating activity such as walking and cycling into daily life is the easiest way to be physically active.”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8"/>
          <p:cNvSpPr>
            <a:spLocks noGrp="1" noChangeArrowheads="1"/>
          </p:cNvSpPr>
          <p:nvPr>
            <p:ph sz="half" idx="1"/>
          </p:nvPr>
        </p:nvSpPr>
        <p:spPr>
          <a:xfrm>
            <a:off x="343295" y="1559422"/>
            <a:ext cx="4168775" cy="3457575"/>
          </a:xfrm>
        </p:spPr>
        <p:txBody>
          <a:bodyPr/>
          <a:lstStyle/>
          <a:p>
            <a:pPr eaLnBrk="1" hangingPunct="1">
              <a:lnSpc>
                <a:spcPct val="90000"/>
              </a:lnSpc>
            </a:pPr>
            <a:r>
              <a:rPr lang="en-GB" dirty="0"/>
              <a:t>Activity</a:t>
            </a:r>
          </a:p>
          <a:p>
            <a:pPr eaLnBrk="1" hangingPunct="1">
              <a:lnSpc>
                <a:spcPct val="90000"/>
              </a:lnSpc>
            </a:pPr>
            <a:r>
              <a:rPr lang="en-GB" dirty="0"/>
              <a:t>Age-independent</a:t>
            </a:r>
          </a:p>
          <a:p>
            <a:pPr eaLnBrk="1" hangingPunct="1">
              <a:lnSpc>
                <a:spcPct val="90000"/>
              </a:lnSpc>
            </a:pPr>
            <a:r>
              <a:rPr lang="en-GB" dirty="0"/>
              <a:t>Affordable</a:t>
            </a:r>
          </a:p>
          <a:p>
            <a:pPr eaLnBrk="1" hangingPunct="1">
              <a:lnSpc>
                <a:spcPct val="90000"/>
              </a:lnSpc>
            </a:pPr>
            <a:r>
              <a:rPr lang="en-GB" dirty="0"/>
              <a:t>Access</a:t>
            </a:r>
          </a:p>
          <a:p>
            <a:pPr eaLnBrk="1" hangingPunct="1">
              <a:lnSpc>
                <a:spcPct val="90000"/>
              </a:lnSpc>
            </a:pPr>
            <a:r>
              <a:rPr lang="en-GB" dirty="0"/>
              <a:t>Air quality</a:t>
            </a:r>
          </a:p>
        </p:txBody>
      </p:sp>
      <p:sp>
        <p:nvSpPr>
          <p:cNvPr id="2" name="Content Placeholder 1"/>
          <p:cNvSpPr>
            <a:spLocks noGrp="1"/>
          </p:cNvSpPr>
          <p:nvPr>
            <p:ph sz="half" idx="2"/>
          </p:nvPr>
        </p:nvSpPr>
        <p:spPr>
          <a:xfrm>
            <a:off x="4139952" y="1556792"/>
            <a:ext cx="3200400" cy="3208408"/>
          </a:xfrm>
        </p:spPr>
        <p:txBody>
          <a:bodyPr/>
          <a:lstStyle/>
          <a:p>
            <a:pPr>
              <a:lnSpc>
                <a:spcPct val="90000"/>
              </a:lnSpc>
            </a:pPr>
            <a:r>
              <a:rPr lang="en-GB" dirty="0"/>
              <a:t>Flexible</a:t>
            </a:r>
          </a:p>
          <a:p>
            <a:pPr>
              <a:lnSpc>
                <a:spcPct val="90000"/>
              </a:lnSpc>
            </a:pPr>
            <a:r>
              <a:rPr lang="en-GB" dirty="0"/>
              <a:t>Mental health</a:t>
            </a:r>
          </a:p>
          <a:p>
            <a:pPr>
              <a:lnSpc>
                <a:spcPct val="90000"/>
              </a:lnSpc>
            </a:pPr>
            <a:r>
              <a:rPr lang="en-GB" dirty="0"/>
              <a:t>Less sick leave</a:t>
            </a:r>
          </a:p>
          <a:p>
            <a:pPr>
              <a:lnSpc>
                <a:spcPct val="90000"/>
              </a:lnSpc>
            </a:pPr>
            <a:r>
              <a:rPr lang="en-GB" dirty="0"/>
              <a:t>Longevity</a:t>
            </a:r>
          </a:p>
          <a:p>
            <a:endParaRPr lang="en-GB" dirty="0"/>
          </a:p>
        </p:txBody>
      </p:sp>
      <p:sp>
        <p:nvSpPr>
          <p:cNvPr id="24578" name="AutoShape 4"/>
          <p:cNvSpPr>
            <a:spLocks noGrp="1" noChangeArrowheads="1"/>
          </p:cNvSpPr>
          <p:nvPr>
            <p:ph type="title"/>
          </p:nvPr>
        </p:nvSpPr>
        <p:spPr/>
        <p:txBody>
          <a:bodyPr/>
          <a:lstStyle/>
          <a:p>
            <a:pPr eaLnBrk="1" hangingPunct="1"/>
            <a:r>
              <a:rPr lang="en-GB" sz="3200" i="1"/>
              <a:t>Benefits of walking and cycling</a:t>
            </a:r>
          </a:p>
        </p:txBody>
      </p:sp>
    </p:spTree>
    <p:extLst>
      <p:ext uri="{BB962C8B-B14F-4D97-AF65-F5344CB8AC3E}">
        <p14:creationId xmlns:p14="http://schemas.microsoft.com/office/powerpoint/2010/main" val="3423801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99592" y="2492896"/>
            <a:ext cx="3200400" cy="3252952"/>
          </a:xfrm>
        </p:spPr>
        <p:txBody>
          <a:bodyPr/>
          <a:lstStyle/>
          <a:p>
            <a:r>
              <a:rPr lang="en-GB" dirty="0"/>
              <a:t>Asthma</a:t>
            </a:r>
          </a:p>
          <a:p>
            <a:r>
              <a:rPr lang="en-GB" dirty="0"/>
              <a:t>Other respiratory disease</a:t>
            </a:r>
          </a:p>
          <a:p>
            <a:r>
              <a:rPr lang="en-GB" dirty="0"/>
              <a:t>Heart attacks</a:t>
            </a:r>
          </a:p>
          <a:p>
            <a:r>
              <a:rPr lang="en-GB" dirty="0"/>
              <a:t>Stroke</a:t>
            </a:r>
          </a:p>
          <a:p>
            <a:r>
              <a:rPr lang="en-GB" dirty="0"/>
              <a:t>Lung cancer</a:t>
            </a:r>
          </a:p>
          <a:p>
            <a:endParaRPr lang="en-GB" dirty="0"/>
          </a:p>
        </p:txBody>
      </p:sp>
      <p:sp>
        <p:nvSpPr>
          <p:cNvPr id="4" name="Content Placeholder 3"/>
          <p:cNvSpPr>
            <a:spLocks noGrp="1"/>
          </p:cNvSpPr>
          <p:nvPr>
            <p:ph sz="half" idx="2"/>
          </p:nvPr>
        </p:nvSpPr>
        <p:spPr>
          <a:xfrm>
            <a:off x="4175708" y="2348880"/>
            <a:ext cx="3600400" cy="3208408"/>
          </a:xfrm>
        </p:spPr>
        <p:txBody>
          <a:bodyPr/>
          <a:lstStyle/>
          <a:p>
            <a:r>
              <a:rPr lang="en-GB" i="1" dirty="0"/>
              <a:t>Obesity</a:t>
            </a:r>
          </a:p>
          <a:p>
            <a:r>
              <a:rPr lang="en-GB" i="1" dirty="0"/>
              <a:t>Neuro-developmental disorders</a:t>
            </a:r>
          </a:p>
          <a:p>
            <a:r>
              <a:rPr lang="en-GB" i="1" dirty="0"/>
              <a:t>Neuro-degenerative diseases</a:t>
            </a:r>
          </a:p>
          <a:p>
            <a:endParaRPr lang="en-GB" dirty="0"/>
          </a:p>
        </p:txBody>
      </p:sp>
      <p:sp>
        <p:nvSpPr>
          <p:cNvPr id="2" name="Title 1"/>
          <p:cNvSpPr>
            <a:spLocks noGrp="1"/>
          </p:cNvSpPr>
          <p:nvPr>
            <p:ph type="title"/>
          </p:nvPr>
        </p:nvSpPr>
        <p:spPr>
          <a:xfrm>
            <a:off x="683568" y="970614"/>
            <a:ext cx="7660332" cy="548640"/>
          </a:xfrm>
        </p:spPr>
        <p:txBody>
          <a:bodyPr/>
          <a:lstStyle/>
          <a:p>
            <a:r>
              <a:rPr lang="en-GB" dirty="0"/>
              <a:t>Health impacts of Air pollution</a:t>
            </a:r>
          </a:p>
        </p:txBody>
      </p:sp>
      <p:sp>
        <p:nvSpPr>
          <p:cNvPr id="6" name="TextBox 5"/>
          <p:cNvSpPr txBox="1"/>
          <p:nvPr/>
        </p:nvSpPr>
        <p:spPr>
          <a:xfrm>
            <a:off x="1043608" y="5661248"/>
            <a:ext cx="6912768" cy="954107"/>
          </a:xfrm>
          <a:prstGeom prst="rect">
            <a:avLst/>
          </a:prstGeom>
          <a:noFill/>
        </p:spPr>
        <p:txBody>
          <a:bodyPr wrap="square" rtlCol="0">
            <a:spAutoFit/>
          </a:bodyPr>
          <a:lstStyle/>
          <a:p>
            <a:r>
              <a:rPr lang="en-GB" sz="2800" dirty="0"/>
              <a:t>WHO: 7,000,000 deaths pa globally from air pollution exposure</a:t>
            </a:r>
          </a:p>
        </p:txBody>
      </p:sp>
    </p:spTree>
    <p:extLst>
      <p:ext uri="{BB962C8B-B14F-4D97-AF65-F5344CB8AC3E}">
        <p14:creationId xmlns:p14="http://schemas.microsoft.com/office/powerpoint/2010/main" val="2504251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Outline of 2h session</a:t>
            </a:r>
          </a:p>
        </p:txBody>
      </p:sp>
      <p:sp>
        <p:nvSpPr>
          <p:cNvPr id="3" name="Content Placeholder 2"/>
          <p:cNvSpPr>
            <a:spLocks noGrp="1"/>
          </p:cNvSpPr>
          <p:nvPr>
            <p:ph idx="1"/>
          </p:nvPr>
        </p:nvSpPr>
        <p:spPr>
          <a:xfrm>
            <a:off x="330200" y="1988840"/>
            <a:ext cx="8489950" cy="4680519"/>
          </a:xfrm>
        </p:spPr>
        <p:txBody>
          <a:bodyPr/>
          <a:lstStyle/>
          <a:p>
            <a:r>
              <a:rPr lang="en-GB" dirty="0"/>
              <a:t>How transport affects health</a:t>
            </a:r>
          </a:p>
          <a:p>
            <a:pPr lvl="1"/>
            <a:r>
              <a:rPr lang="en-GB" dirty="0"/>
              <a:t>Discussion</a:t>
            </a:r>
          </a:p>
          <a:p>
            <a:pPr lvl="1"/>
            <a:r>
              <a:rPr lang="en-GB" dirty="0"/>
              <a:t>Lecture</a:t>
            </a:r>
          </a:p>
          <a:p>
            <a:r>
              <a:rPr lang="en-GB" dirty="0"/>
              <a:t>Transport and inequalities</a:t>
            </a:r>
          </a:p>
          <a:p>
            <a:pPr lvl="1"/>
            <a:r>
              <a:rPr lang="en-GB" dirty="0"/>
              <a:t>Age</a:t>
            </a:r>
          </a:p>
          <a:p>
            <a:pPr lvl="1"/>
            <a:r>
              <a:rPr lang="en-GB" dirty="0"/>
              <a:t>Sex</a:t>
            </a:r>
          </a:p>
          <a:p>
            <a:pPr lvl="1"/>
            <a:r>
              <a:rPr lang="en-GB" dirty="0"/>
              <a:t>Social inequalities</a:t>
            </a:r>
          </a:p>
          <a:p>
            <a:r>
              <a:rPr lang="en-GB" dirty="0"/>
              <a:t>Health impact assessment</a:t>
            </a:r>
          </a:p>
          <a:p>
            <a:pPr lvl="1"/>
            <a:r>
              <a:rPr lang="en-GB" dirty="0"/>
              <a:t>Lecture</a:t>
            </a:r>
          </a:p>
          <a:p>
            <a:pPr lvl="1"/>
            <a:r>
              <a:rPr lang="en-GB" dirty="0"/>
              <a:t>Practical</a:t>
            </a:r>
          </a:p>
          <a:p>
            <a:pPr lvl="1"/>
            <a:endParaRPr lang="en-GB" dirty="0"/>
          </a:p>
        </p:txBody>
      </p:sp>
    </p:spTree>
    <p:extLst>
      <p:ext uri="{BB962C8B-B14F-4D97-AF65-F5344CB8AC3E}">
        <p14:creationId xmlns:p14="http://schemas.microsoft.com/office/powerpoint/2010/main" val="2674902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Outdoor air pollution is a silent killer of millions of people worldwide each year. Graphic by Su Song/EMBARQ China. Data from WH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79" y="620688"/>
            <a:ext cx="7584843" cy="56886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3528" y="6385004"/>
            <a:ext cx="8424936" cy="369332"/>
          </a:xfrm>
          <a:prstGeom prst="rect">
            <a:avLst/>
          </a:prstGeom>
          <a:noFill/>
        </p:spPr>
        <p:txBody>
          <a:bodyPr wrap="square" rtlCol="0">
            <a:spAutoFit/>
          </a:bodyPr>
          <a:lstStyle/>
          <a:p>
            <a:r>
              <a:rPr lang="en-GB" dirty="0"/>
              <a:t>www.who.int/mediacentre/news/releases/2014/air-pollution/en/</a:t>
            </a:r>
          </a:p>
        </p:txBody>
      </p:sp>
    </p:spTree>
    <p:extLst>
      <p:ext uri="{BB962C8B-B14F-4D97-AF65-F5344CB8AC3E}">
        <p14:creationId xmlns:p14="http://schemas.microsoft.com/office/powerpoint/2010/main" val="1132298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828636-08E8-4624-85D7-4829CDB50D12}"/>
              </a:ext>
            </a:extLst>
          </p:cNvPr>
          <p:cNvSpPr>
            <a:spLocks noGrp="1"/>
          </p:cNvSpPr>
          <p:nvPr>
            <p:ph type="title"/>
          </p:nvPr>
        </p:nvSpPr>
        <p:spPr>
          <a:xfrm>
            <a:off x="330200" y="908050"/>
            <a:ext cx="8634288" cy="1296988"/>
          </a:xfrm>
        </p:spPr>
        <p:txBody>
          <a:bodyPr/>
          <a:lstStyle/>
          <a:p>
            <a:r>
              <a:rPr lang="en-GB" dirty="0"/>
              <a:t>Health impacts of air pollution in New Zealand</a:t>
            </a:r>
          </a:p>
        </p:txBody>
      </p:sp>
      <p:sp>
        <p:nvSpPr>
          <p:cNvPr id="3" name="Content Placeholder 2">
            <a:extLst>
              <a:ext uri="{FF2B5EF4-FFF2-40B4-BE49-F238E27FC236}">
                <a16:creationId xmlns:a16="http://schemas.microsoft.com/office/drawing/2014/main" xmlns="" id="{0147FAB2-D1D0-4E55-A7C0-AA9C7B4831B3}"/>
              </a:ext>
            </a:extLst>
          </p:cNvPr>
          <p:cNvSpPr>
            <a:spLocks noGrp="1"/>
          </p:cNvSpPr>
          <p:nvPr>
            <p:ph idx="1"/>
          </p:nvPr>
        </p:nvSpPr>
        <p:spPr>
          <a:xfrm>
            <a:off x="330200" y="1916833"/>
            <a:ext cx="8489950" cy="4249018"/>
          </a:xfrm>
        </p:spPr>
        <p:txBody>
          <a:bodyPr/>
          <a:lstStyle/>
          <a:p>
            <a:r>
              <a:rPr lang="en-GB" dirty="0"/>
              <a:t>In 2012, air pollution from human-made PM</a:t>
            </a:r>
            <a:r>
              <a:rPr lang="en-GB" baseline="-25000" dirty="0"/>
              <a:t>10</a:t>
            </a:r>
            <a:r>
              <a:rPr lang="en-GB" dirty="0"/>
              <a:t> was associated with an estimated:</a:t>
            </a:r>
          </a:p>
          <a:p>
            <a:pPr lvl="1"/>
            <a:r>
              <a:rPr lang="en-GB" dirty="0"/>
              <a:t>1000 premature deaths </a:t>
            </a:r>
          </a:p>
          <a:p>
            <a:pPr lvl="1"/>
            <a:r>
              <a:rPr lang="en-GB" dirty="0"/>
              <a:t>520 extra hospital admissions for cardiovascular and respiratory diseases</a:t>
            </a:r>
          </a:p>
          <a:p>
            <a:pPr lvl="1"/>
            <a:r>
              <a:rPr lang="en-GB" dirty="0"/>
              <a:t>1.35 million restricted activity days (when symptoms were sufficient to prevent usual activities, such as work or study). </a:t>
            </a:r>
          </a:p>
          <a:p>
            <a:pPr marL="0" indent="0">
              <a:buNone/>
            </a:pPr>
            <a:r>
              <a:rPr lang="en-GB" sz="2000" dirty="0"/>
              <a:t>Ministry for the Environment and Statistics New Zealand. 2014. </a:t>
            </a:r>
            <a:r>
              <a:rPr lang="en-GB" sz="2000" i="1" dirty="0">
                <a:solidFill>
                  <a:srgbClr val="0070C0"/>
                </a:solidFill>
                <a:hlinkClick r:id="rId2">
                  <a:extLst>
                    <a:ext uri="{A12FA001-AC4F-418D-AE19-62706E023703}">
                      <ahyp:hlinkClr xmlns:ahyp="http://schemas.microsoft.com/office/drawing/2018/hyperlinkcolor" xmlns="" val="tx"/>
                    </a:ext>
                  </a:extLst>
                </a:hlinkClick>
              </a:rPr>
              <a:t>New Zealand's Environmental Reporting Series: 2014 Air domain report</a:t>
            </a:r>
            <a:r>
              <a:rPr lang="en-GB" sz="2000" i="1" dirty="0">
                <a:hlinkClick r:id="rId2">
                  <a:extLst>
                    <a:ext uri="{A12FA001-AC4F-418D-AE19-62706E023703}">
                      <ahyp:hlinkClr xmlns:ahyp="http://schemas.microsoft.com/office/drawing/2018/hyperlinkcolor" xmlns="" val="tx"/>
                    </a:ext>
                  </a:extLst>
                </a:hlinkClick>
              </a:rPr>
              <a:t>.</a:t>
            </a:r>
            <a:r>
              <a:rPr lang="en-GB" sz="2000" dirty="0">
                <a:hlinkClick r:id="rId2">
                  <a:extLst>
                    <a:ext uri="{A12FA001-AC4F-418D-AE19-62706E023703}">
                      <ahyp:hlinkClr xmlns:ahyp="http://schemas.microsoft.com/office/drawing/2018/hyperlinkcolor" xmlns="" val="tx"/>
                    </a:ext>
                  </a:extLst>
                </a:hlinkClick>
              </a:rPr>
              <a:t> </a:t>
            </a:r>
            <a:endParaRPr lang="en-GB" sz="2000" dirty="0"/>
          </a:p>
          <a:p>
            <a:endParaRPr lang="en-GB" dirty="0"/>
          </a:p>
        </p:txBody>
      </p:sp>
    </p:spTree>
    <p:extLst>
      <p:ext uri="{BB962C8B-B14F-4D97-AF65-F5344CB8AC3E}">
        <p14:creationId xmlns:p14="http://schemas.microsoft.com/office/powerpoint/2010/main" val="3021281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0739F5-D7BC-45F5-90C6-BE12A0964167}"/>
              </a:ext>
            </a:extLst>
          </p:cNvPr>
          <p:cNvSpPr>
            <a:spLocks noGrp="1"/>
          </p:cNvSpPr>
          <p:nvPr>
            <p:ph type="title"/>
          </p:nvPr>
        </p:nvSpPr>
        <p:spPr/>
        <p:txBody>
          <a:bodyPr/>
          <a:lstStyle/>
          <a:p>
            <a:r>
              <a:rPr lang="en-GB" dirty="0"/>
              <a:t>Air pollution from motor vehicles in New Zealand in 2006 accounted for:</a:t>
            </a:r>
          </a:p>
        </p:txBody>
      </p:sp>
      <p:sp>
        <p:nvSpPr>
          <p:cNvPr id="3" name="Content Placeholder 2">
            <a:extLst>
              <a:ext uri="{FF2B5EF4-FFF2-40B4-BE49-F238E27FC236}">
                <a16:creationId xmlns:a16="http://schemas.microsoft.com/office/drawing/2014/main" xmlns="" id="{1B0FE215-647D-40D6-9424-70E2FEB58D68}"/>
              </a:ext>
            </a:extLst>
          </p:cNvPr>
          <p:cNvSpPr>
            <a:spLocks noGrp="1"/>
          </p:cNvSpPr>
          <p:nvPr>
            <p:ph idx="1"/>
          </p:nvPr>
        </p:nvSpPr>
        <p:spPr>
          <a:xfrm>
            <a:off x="330200" y="2708275"/>
            <a:ext cx="8489950" cy="4033093"/>
          </a:xfrm>
        </p:spPr>
        <p:txBody>
          <a:bodyPr/>
          <a:lstStyle/>
          <a:p>
            <a:r>
              <a:rPr lang="en-GB" dirty="0"/>
              <a:t>Health impacts</a:t>
            </a:r>
          </a:p>
          <a:p>
            <a:pPr lvl="1"/>
            <a:r>
              <a:rPr lang="en-GB" dirty="0"/>
              <a:t>256 premature deaths</a:t>
            </a:r>
          </a:p>
          <a:p>
            <a:pPr lvl="1"/>
            <a:r>
              <a:rPr lang="en-GB" dirty="0"/>
              <a:t>142 cardiorespiratory hospital admissions</a:t>
            </a:r>
          </a:p>
          <a:p>
            <a:r>
              <a:rPr lang="en-GB" dirty="0"/>
              <a:t>Social costs</a:t>
            </a:r>
          </a:p>
          <a:p>
            <a:pPr lvl="1"/>
            <a:r>
              <a:rPr lang="en-GB" dirty="0"/>
              <a:t>$942 million (22% of the social costs of air pollution from human sources in New Zealand)</a:t>
            </a:r>
          </a:p>
          <a:p>
            <a:pPr lvl="1"/>
            <a:r>
              <a:rPr lang="en-GB" dirty="0"/>
              <a:t>$233 per person</a:t>
            </a:r>
          </a:p>
          <a:p>
            <a:pPr marL="57150" indent="0">
              <a:buNone/>
            </a:pPr>
            <a:r>
              <a:rPr lang="en-GB" sz="2000" dirty="0" err="1"/>
              <a:t>Kuschel</a:t>
            </a:r>
            <a:r>
              <a:rPr lang="en-GB" sz="2000" dirty="0"/>
              <a:t> et al. 2012. </a:t>
            </a:r>
            <a:r>
              <a:rPr lang="en-GB" sz="2000" i="1" dirty="0"/>
              <a:t>Updated Health and Air Pollution in New Zealand Study. Volume 1: Summary report.</a:t>
            </a:r>
            <a:r>
              <a:rPr lang="en-GB" sz="2000" dirty="0"/>
              <a:t> </a:t>
            </a:r>
            <a:r>
              <a:rPr lang="en-GB" sz="2000" dirty="0">
                <a:solidFill>
                  <a:srgbClr val="0070C0"/>
                </a:solidFill>
                <a:hlinkClick r:id="rId2">
                  <a:extLst>
                    <a:ext uri="{A12FA001-AC4F-418D-AE19-62706E023703}">
                      <ahyp:hlinkClr xmlns:ahyp="http://schemas.microsoft.com/office/drawing/2018/hyperlinkcolor" xmlns="" val="tx"/>
                    </a:ext>
                  </a:extLst>
                </a:hlinkClick>
              </a:rPr>
              <a:t>www.hapinz.org.nz</a:t>
            </a:r>
            <a:endParaRPr lang="en-GB" sz="2000" dirty="0">
              <a:solidFill>
                <a:srgbClr val="0070C0"/>
              </a:solidFill>
            </a:endParaRPr>
          </a:p>
          <a:p>
            <a:endParaRPr lang="en-GB" dirty="0"/>
          </a:p>
        </p:txBody>
      </p:sp>
    </p:spTree>
    <p:extLst>
      <p:ext uri="{BB962C8B-B14F-4D97-AF65-F5344CB8AC3E}">
        <p14:creationId xmlns:p14="http://schemas.microsoft.com/office/powerpoint/2010/main" val="1740510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Grp="1" noChangeArrowheads="1"/>
          </p:cNvSpPr>
          <p:nvPr>
            <p:ph type="title"/>
          </p:nvPr>
        </p:nvSpPr>
        <p:spPr/>
        <p:txBody>
          <a:bodyPr/>
          <a:lstStyle/>
          <a:p>
            <a:pPr eaLnBrk="1" hangingPunct="1"/>
            <a:r>
              <a:rPr lang="en-GB" sz="3200" dirty="0"/>
              <a:t>Air Pollution &amp; Climate Change</a:t>
            </a:r>
          </a:p>
        </p:txBody>
      </p:sp>
      <p:sp>
        <p:nvSpPr>
          <p:cNvPr id="25603" name="Rectangle 3"/>
          <p:cNvSpPr>
            <a:spLocks noGrp="1" noChangeArrowheads="1"/>
          </p:cNvSpPr>
          <p:nvPr>
            <p:ph idx="1"/>
          </p:nvPr>
        </p:nvSpPr>
        <p:spPr/>
        <p:txBody>
          <a:bodyPr/>
          <a:lstStyle/>
          <a:p>
            <a:pPr eaLnBrk="1" hangingPunct="1"/>
            <a:r>
              <a:rPr lang="en-GB" dirty="0"/>
              <a:t>Motor transport a major source of emissions of pollutants: </a:t>
            </a:r>
          </a:p>
          <a:p>
            <a:pPr lvl="1" eaLnBrk="1" hangingPunct="1"/>
            <a:r>
              <a:rPr lang="en-GB" dirty="0"/>
              <a:t>CO, PM, NOx, </a:t>
            </a:r>
          </a:p>
          <a:p>
            <a:pPr lvl="1" eaLnBrk="1" hangingPunct="1"/>
            <a:r>
              <a:rPr lang="en-GB" dirty="0"/>
              <a:t>VOCs: e.g. benzene,1,3-butadiene, polycyclic aromatic hydrocarbons (PAHs) </a:t>
            </a:r>
          </a:p>
          <a:p>
            <a:pPr eaLnBrk="1" hangingPunct="1"/>
            <a:r>
              <a:rPr lang="en-GB" dirty="0"/>
              <a:t>Photochemical reaction in sunlight between NOx and VOCs to form ozone</a:t>
            </a:r>
          </a:p>
          <a:p>
            <a:pPr eaLnBrk="1" hangingPunct="1"/>
            <a:r>
              <a:rPr lang="en-GB" dirty="0"/>
              <a:t>Cardio-respiratory effects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Main sources of emissions in New Zealand</a:t>
            </a:r>
          </a:p>
        </p:txBody>
      </p:sp>
      <p:sp>
        <p:nvSpPr>
          <p:cNvPr id="3" name="Content Placeholder 2"/>
          <p:cNvSpPr>
            <a:spLocks noGrp="1"/>
          </p:cNvSpPr>
          <p:nvPr>
            <p:ph idx="1"/>
          </p:nvPr>
        </p:nvSpPr>
        <p:spPr>
          <a:xfrm>
            <a:off x="330200" y="1916833"/>
            <a:ext cx="8489950" cy="4249018"/>
          </a:xfrm>
        </p:spPr>
        <p:txBody>
          <a:bodyPr/>
          <a:lstStyle/>
          <a:p>
            <a:r>
              <a:rPr lang="en-GB" dirty="0"/>
              <a:t>Nationally in 2015, residential emissions, primarily burning wood for home heating, were the main human-generated source of PM</a:t>
            </a:r>
            <a:r>
              <a:rPr lang="en-GB" baseline="-25000" dirty="0"/>
              <a:t>10</a:t>
            </a:r>
            <a:r>
              <a:rPr lang="en-GB" dirty="0"/>
              <a:t> (25%), PM</a:t>
            </a:r>
            <a:r>
              <a:rPr lang="en-GB" baseline="-25000" dirty="0"/>
              <a:t>2.5</a:t>
            </a:r>
            <a:r>
              <a:rPr lang="en-GB" dirty="0"/>
              <a:t> (33%), &amp; CO (38%).</a:t>
            </a:r>
          </a:p>
          <a:p>
            <a:r>
              <a:rPr lang="en-GB" dirty="0"/>
              <a:t>12% of PM</a:t>
            </a:r>
            <a:r>
              <a:rPr lang="en-GB" baseline="-25000" dirty="0"/>
              <a:t>10</a:t>
            </a:r>
            <a:r>
              <a:rPr lang="en-GB" dirty="0"/>
              <a:t> from dust from unsealed roads</a:t>
            </a:r>
          </a:p>
          <a:p>
            <a:r>
              <a:rPr lang="en-GB" dirty="0"/>
              <a:t>On-road vehicles largest single source of NO</a:t>
            </a:r>
            <a:r>
              <a:rPr lang="en-GB" baseline="-25000" dirty="0"/>
              <a:t>x</a:t>
            </a:r>
            <a:r>
              <a:rPr lang="en-GB" dirty="0"/>
              <a:t> (39% of human-generated emissions, 70% of which was from diesel vehicles).</a:t>
            </a:r>
          </a:p>
          <a:p>
            <a:endParaRPr lang="en-GB" dirty="0"/>
          </a:p>
          <a:p>
            <a:pPr marL="0" indent="0">
              <a:buNone/>
            </a:pPr>
            <a:r>
              <a:rPr lang="en-GB" sz="2000" dirty="0">
                <a:solidFill>
                  <a:srgbClr val="0070C0"/>
                </a:solidFill>
                <a:hlinkClick r:id="rId2">
                  <a:extLst>
                    <a:ext uri="{A12FA001-AC4F-418D-AE19-62706E023703}">
                      <ahyp:hlinkClr xmlns:ahyp="http://schemas.microsoft.com/office/drawing/2018/hyperlinkcolor" xmlns="" val="tx"/>
                    </a:ext>
                  </a:extLst>
                </a:hlinkClick>
              </a:rPr>
              <a:t>https://www.stats.govt.nz/indicators/air-pollutant-emissions</a:t>
            </a:r>
            <a:r>
              <a:rPr lang="en-GB" sz="2000" dirty="0">
                <a:solidFill>
                  <a:srgbClr val="0070C0"/>
                </a:solidFill>
              </a:rPr>
              <a:t> </a:t>
            </a:r>
          </a:p>
        </p:txBody>
      </p:sp>
    </p:spTree>
    <p:extLst>
      <p:ext uri="{BB962C8B-B14F-4D97-AF65-F5344CB8AC3E}">
        <p14:creationId xmlns:p14="http://schemas.microsoft.com/office/powerpoint/2010/main" val="768474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Greenhouse gas emissions by source sector, EU-28 1990 and 2015</a:t>
            </a:r>
          </a:p>
        </p:txBody>
      </p:sp>
      <p:pic>
        <p:nvPicPr>
          <p:cNvPr id="2050" name="Picture 2" descr="http://ec.europa.eu/eurostat/statistics-explained/images/1/1c/Greenhouse_gas_emissions%2C_analysis_by_source_sector%2C_EU-28%2C_1990_and_2015_%28percentage_of_total%29_n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10964"/>
            <a:ext cx="9144000" cy="35782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3548" y="5733256"/>
            <a:ext cx="8964488" cy="923330"/>
          </a:xfrm>
          <a:prstGeom prst="rect">
            <a:avLst/>
          </a:prstGeom>
          <a:noFill/>
        </p:spPr>
        <p:txBody>
          <a:bodyPr wrap="square" rtlCol="0">
            <a:spAutoFit/>
          </a:bodyPr>
          <a:lstStyle/>
          <a:p>
            <a:r>
              <a:rPr lang="en-GB" dirty="0">
                <a:solidFill>
                  <a:srgbClr val="0070C0"/>
                </a:solidFill>
                <a:hlinkClick r:id="rId3">
                  <a:extLst>
                    <a:ext uri="{A12FA001-AC4F-418D-AE19-62706E023703}">
                      <ahyp:hlinkClr xmlns:ahyp="http://schemas.microsoft.com/office/drawing/2018/hyperlinkcolor" xmlns="" val="tx"/>
                    </a:ext>
                  </a:extLst>
                </a:hlinkClick>
              </a:rPr>
              <a:t>http://ec.europa.eu/eurostat/statistics-explained/index.php/File:Greenhouse_gas_emissions,_analysis_by_source_sector,_EU-28,_1990_and_2015_(percentage_of_total)_new.png</a:t>
            </a:r>
            <a:r>
              <a:rPr lang="en-GB" dirty="0">
                <a:solidFill>
                  <a:srgbClr val="0070C0"/>
                </a:solidFill>
              </a:rPr>
              <a:t> </a:t>
            </a:r>
          </a:p>
        </p:txBody>
      </p:sp>
      <p:cxnSp>
        <p:nvCxnSpPr>
          <p:cNvPr id="5" name="Straight Arrow Connector 4"/>
          <p:cNvCxnSpPr/>
          <p:nvPr/>
        </p:nvCxnSpPr>
        <p:spPr>
          <a:xfrm flipV="1">
            <a:off x="203548" y="4149080"/>
            <a:ext cx="1200100" cy="1296144"/>
          </a:xfrm>
          <a:prstGeom prst="straightConnector1">
            <a:avLst/>
          </a:prstGeom>
          <a:ln>
            <a:solidFill>
              <a:srgbClr val="FFC000"/>
            </a:solidFill>
            <a:tailEnd type="triangle"/>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flipV="1">
            <a:off x="5076056" y="4293096"/>
            <a:ext cx="864096" cy="1296144"/>
          </a:xfrm>
          <a:prstGeom prst="straightConnector1">
            <a:avLst/>
          </a:prstGeom>
          <a:ln>
            <a:solidFill>
              <a:srgbClr val="FFC000"/>
            </a:solidFill>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957273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Greenhouse gas emissions by sector</a:t>
            </a:r>
          </a:p>
        </p:txBody>
      </p:sp>
      <p:pic>
        <p:nvPicPr>
          <p:cNvPr id="1026" name="Picture 2" descr="https://www.epa.gov/sites/production/files/2016-05/global_emissions_sector_20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879" y="1484783"/>
            <a:ext cx="4695825" cy="51720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524328" y="1128061"/>
            <a:ext cx="1619672" cy="369332"/>
          </a:xfrm>
          <a:prstGeom prst="rect">
            <a:avLst/>
          </a:prstGeom>
          <a:noFill/>
        </p:spPr>
        <p:txBody>
          <a:bodyPr wrap="square" rtlCol="0">
            <a:spAutoFit/>
          </a:bodyPr>
          <a:lstStyle/>
          <a:p>
            <a:r>
              <a:rPr lang="en-GB" dirty="0"/>
              <a:t>IPCC 2014</a:t>
            </a:r>
          </a:p>
        </p:txBody>
      </p:sp>
      <p:pic>
        <p:nvPicPr>
          <p:cNvPr id="1028" name="Picture 4" descr="Pie chart of total U.S. greenhouse gas emissions by economic sector in 2015. 29 percent is from electricity, 27 percent is from transportation, 21 percent is from industry, 12 percent is from commercial and residential, and 9 percent is from agricul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7704" y="1473233"/>
            <a:ext cx="3914775" cy="435292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V="1">
            <a:off x="107504" y="5589240"/>
            <a:ext cx="1440160" cy="576064"/>
          </a:xfrm>
          <a:prstGeom prst="straightConnector1">
            <a:avLst/>
          </a:prstGeom>
          <a:ln>
            <a:solidFill>
              <a:srgbClr val="FFC000"/>
            </a:solidFill>
            <a:tailEnd type="triangle"/>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flipV="1">
            <a:off x="7005091" y="5085185"/>
            <a:ext cx="663253" cy="1368151"/>
          </a:xfrm>
          <a:prstGeom prst="straightConnector1">
            <a:avLst/>
          </a:prstGeom>
          <a:ln>
            <a:solidFill>
              <a:srgbClr val="FFC000"/>
            </a:solidFill>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048304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greenseat.nl/wp-files/110819-grafiek-co2uitstoot-U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396" y="551857"/>
            <a:ext cx="8753566" cy="6189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494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Grp="1" noChangeArrowheads="1"/>
          </p:cNvSpPr>
          <p:nvPr>
            <p:ph type="title"/>
          </p:nvPr>
        </p:nvSpPr>
        <p:spPr>
          <a:xfrm>
            <a:off x="899592" y="908050"/>
            <a:ext cx="7920558" cy="864766"/>
          </a:xfrm>
        </p:spPr>
        <p:txBody>
          <a:bodyPr/>
          <a:lstStyle/>
          <a:p>
            <a:pPr eaLnBrk="1" hangingPunct="1"/>
            <a:r>
              <a:rPr lang="en-GB" sz="3200" dirty="0"/>
              <a:t>Injuries – New Zealand, 2016</a:t>
            </a:r>
          </a:p>
        </p:txBody>
      </p:sp>
      <p:sp>
        <p:nvSpPr>
          <p:cNvPr id="28675" name="Rectangle 3"/>
          <p:cNvSpPr>
            <a:spLocks noGrp="1" noChangeArrowheads="1"/>
          </p:cNvSpPr>
          <p:nvPr>
            <p:ph idx="1"/>
          </p:nvPr>
        </p:nvSpPr>
        <p:spPr>
          <a:xfrm>
            <a:off x="755575" y="2060848"/>
            <a:ext cx="7848873" cy="4536503"/>
          </a:xfrm>
        </p:spPr>
        <p:txBody>
          <a:bodyPr/>
          <a:lstStyle/>
          <a:p>
            <a:r>
              <a:rPr lang="en-GB" sz="2400" dirty="0"/>
              <a:t>     328 deaths in 286 fatal road crashes</a:t>
            </a:r>
          </a:p>
          <a:p>
            <a:r>
              <a:rPr lang="en-GB" sz="2400" dirty="0"/>
              <a:t>12,456 people injured in 9,682 injury crashes</a:t>
            </a:r>
          </a:p>
          <a:p>
            <a:pPr>
              <a:lnSpc>
                <a:spcPct val="90000"/>
              </a:lnSpc>
            </a:pPr>
            <a:endParaRPr lang="en-GB" sz="2800" dirty="0"/>
          </a:p>
          <a:p>
            <a:pPr eaLnBrk="1" hangingPunct="1">
              <a:lnSpc>
                <a:spcPct val="90000"/>
              </a:lnSpc>
              <a:spcBef>
                <a:spcPts val="0"/>
              </a:spcBef>
            </a:pPr>
            <a:endParaRPr lang="en-GB" sz="2400" dirty="0"/>
          </a:p>
          <a:p>
            <a:pPr>
              <a:lnSpc>
                <a:spcPct val="90000"/>
              </a:lnSpc>
            </a:pPr>
            <a:r>
              <a:rPr lang="en-GB" i="1" dirty="0"/>
              <a:t>i.e. on average, 1 death almost every day, and 34 injuries per day from motor vehicle crashes</a:t>
            </a:r>
            <a:endParaRPr lang="en-GB" sz="2400" dirty="0"/>
          </a:p>
          <a:p>
            <a:pPr lvl="1">
              <a:lnSpc>
                <a:spcPct val="90000"/>
              </a:lnSpc>
            </a:pPr>
            <a:endParaRPr lang="en-GB" sz="2000" dirty="0"/>
          </a:p>
          <a:p>
            <a:pPr marL="57150" indent="0">
              <a:lnSpc>
                <a:spcPct val="90000"/>
              </a:lnSpc>
              <a:buNone/>
            </a:pPr>
            <a:r>
              <a:rPr lang="en-GB" sz="2400" dirty="0">
                <a:solidFill>
                  <a:srgbClr val="0070C0"/>
                </a:solidFill>
                <a:hlinkClick r:id="rId2">
                  <a:extLst>
                    <a:ext uri="{A12FA001-AC4F-418D-AE19-62706E023703}">
                      <ahyp:hlinkClr xmlns:ahyp="http://schemas.microsoft.com/office/drawing/2018/hyperlinkcolor" xmlns="" val="tx"/>
                    </a:ext>
                  </a:extLst>
                </a:hlinkClick>
              </a:rPr>
              <a:t>https://www.transport.govt.nz/mot-resources/road-safety-resources/road-deaths/annual-number-of-road-deaths-historical-information/</a:t>
            </a:r>
            <a:r>
              <a:rPr lang="en-GB" sz="2400" dirty="0">
                <a:solidFill>
                  <a:srgbClr val="0070C0"/>
                </a:solidFill>
              </a:rPr>
              <a:t> </a:t>
            </a:r>
          </a:p>
        </p:txBody>
      </p:sp>
    </p:spTree>
    <p:extLst>
      <p:ext uri="{BB962C8B-B14F-4D97-AF65-F5344CB8AC3E}">
        <p14:creationId xmlns:p14="http://schemas.microsoft.com/office/powerpoint/2010/main" val="352332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idx="4294967295"/>
          </p:nvPr>
        </p:nvSpPr>
        <p:spPr>
          <a:xfrm>
            <a:off x="487363" y="908720"/>
            <a:ext cx="4300537" cy="3744416"/>
          </a:xfrm>
        </p:spPr>
        <p:txBody>
          <a:bodyPr/>
          <a:lstStyle/>
          <a:p>
            <a:pPr eaLnBrk="1" hangingPunct="1"/>
            <a:r>
              <a:rPr lang="en-GB" dirty="0"/>
              <a:t>Is cycling dangerous?</a:t>
            </a:r>
            <a:br>
              <a:rPr lang="en-GB" dirty="0"/>
            </a:br>
            <a:r>
              <a:rPr lang="en-GB" dirty="0"/>
              <a:t/>
            </a:r>
            <a:br>
              <a:rPr lang="en-GB" dirty="0"/>
            </a:br>
            <a:r>
              <a:rPr lang="en-GB" sz="3600" dirty="0"/>
              <a:t>Like-for-like comparisons </a:t>
            </a:r>
            <a:r>
              <a:rPr lang="en-GB" dirty="0"/>
              <a:t>across travel mode by age and sex</a:t>
            </a:r>
          </a:p>
        </p:txBody>
      </p:sp>
    </p:spTree>
    <p:extLst>
      <p:ext uri="{BB962C8B-B14F-4D97-AF65-F5344CB8AC3E}">
        <p14:creationId xmlns:p14="http://schemas.microsoft.com/office/powerpoint/2010/main" val="78849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Objectives</a:t>
            </a:r>
          </a:p>
        </p:txBody>
      </p:sp>
      <p:sp>
        <p:nvSpPr>
          <p:cNvPr id="3" name="Content Placeholder 2"/>
          <p:cNvSpPr>
            <a:spLocks noGrp="1"/>
          </p:cNvSpPr>
          <p:nvPr>
            <p:ph idx="1"/>
          </p:nvPr>
        </p:nvSpPr>
        <p:spPr>
          <a:xfrm>
            <a:off x="330200" y="2708275"/>
            <a:ext cx="5897984" cy="3457575"/>
          </a:xfrm>
        </p:spPr>
        <p:txBody>
          <a:bodyPr/>
          <a:lstStyle/>
          <a:p>
            <a:pPr marL="0" indent="0">
              <a:buNone/>
            </a:pPr>
            <a:r>
              <a:rPr lang="en-GB" dirty="0"/>
              <a:t>By the end of this session, you should be able to:</a:t>
            </a:r>
          </a:p>
          <a:p>
            <a:r>
              <a:rPr lang="en-GB" dirty="0"/>
              <a:t>List the main impacts of transport on health</a:t>
            </a:r>
          </a:p>
          <a:p>
            <a:r>
              <a:rPr lang="en-GB" dirty="0"/>
              <a:t>Discuss the main impacts of transport on inequalities in health</a:t>
            </a:r>
          </a:p>
          <a:p>
            <a:endParaRPr lang="en-GB" dirty="0"/>
          </a:p>
          <a:p>
            <a:r>
              <a:rPr lang="en-GB" i="1" dirty="0"/>
              <a:t>Health impact assessment</a:t>
            </a:r>
          </a:p>
        </p:txBody>
      </p:sp>
    </p:spTree>
    <p:extLst>
      <p:ext uri="{BB962C8B-B14F-4D97-AF65-F5344CB8AC3E}">
        <p14:creationId xmlns:p14="http://schemas.microsoft.com/office/powerpoint/2010/main" val="2389823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680"/>
            <a:ext cx="9144000" cy="9236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8623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nvPr>
        </p:nvGraphicFramePr>
        <p:xfrm>
          <a:off x="4572000" y="404664"/>
          <a:ext cx="45720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1520" y="476672"/>
            <a:ext cx="4104456" cy="2092881"/>
          </a:xfrm>
          <a:prstGeom prst="rect">
            <a:avLst/>
          </a:prstGeom>
          <a:noFill/>
        </p:spPr>
        <p:txBody>
          <a:bodyPr wrap="square" rtlCol="0">
            <a:spAutoFit/>
          </a:bodyPr>
          <a:lstStyle/>
          <a:p>
            <a:r>
              <a:rPr lang="en-GB" sz="2800" b="1" dirty="0"/>
              <a:t>Fatality rates </a:t>
            </a:r>
            <a:r>
              <a:rPr lang="en-GB" sz="2800" b="1" u="sng" dirty="0"/>
              <a:t>by time spent travelling </a:t>
            </a:r>
            <a:r>
              <a:rPr lang="en-GB" sz="2800" b="1" dirty="0"/>
              <a:t>by age, males 2007-12, all ages &amp; 17+</a:t>
            </a:r>
          </a:p>
          <a:p>
            <a:endParaRPr lang="en-GB" dirty="0"/>
          </a:p>
        </p:txBody>
      </p:sp>
      <p:graphicFrame>
        <p:nvGraphicFramePr>
          <p:cNvPr id="4" name="Chart 3"/>
          <p:cNvGraphicFramePr/>
          <p:nvPr>
            <p:extLst/>
          </p:nvPr>
        </p:nvGraphicFramePr>
        <p:xfrm>
          <a:off x="4572000" y="3617640"/>
          <a:ext cx="4572000" cy="3429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nvPr>
        </p:nvGraphicFramePr>
        <p:xfrm>
          <a:off x="0" y="3568931"/>
          <a:ext cx="4572000" cy="3289069"/>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p:nvPr/>
        </p:nvSpPr>
        <p:spPr>
          <a:xfrm>
            <a:off x="5076056" y="6093296"/>
            <a:ext cx="216024"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463217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7584" y="548680"/>
            <a:ext cx="8132762" cy="935385"/>
          </a:xfrm>
        </p:spPr>
        <p:txBody>
          <a:bodyPr/>
          <a:lstStyle/>
          <a:p>
            <a:r>
              <a:rPr lang="en-GB" dirty="0"/>
              <a:t>Fatalities </a:t>
            </a:r>
            <a:r>
              <a:rPr lang="en-GB" u="sng" dirty="0"/>
              <a:t>per million hours </a:t>
            </a:r>
            <a:r>
              <a:rPr lang="en-GB" dirty="0"/>
              <a:t>by mode</a:t>
            </a:r>
            <a:br>
              <a:rPr lang="en-GB" dirty="0"/>
            </a:br>
            <a:r>
              <a:rPr lang="en-GB" dirty="0"/>
              <a:t>Aged 17-69, 2007-2012</a:t>
            </a:r>
          </a:p>
        </p:txBody>
      </p:sp>
      <p:sp>
        <p:nvSpPr>
          <p:cNvPr id="2" name="TextBox 1"/>
          <p:cNvSpPr txBox="1"/>
          <p:nvPr/>
        </p:nvSpPr>
        <p:spPr>
          <a:xfrm>
            <a:off x="1547664" y="2348880"/>
            <a:ext cx="1440160" cy="369332"/>
          </a:xfrm>
          <a:prstGeom prst="rect">
            <a:avLst/>
          </a:prstGeom>
          <a:noFill/>
        </p:spPr>
        <p:txBody>
          <a:bodyPr wrap="square" rtlCol="0">
            <a:spAutoFit/>
          </a:bodyPr>
          <a:lstStyle/>
          <a:p>
            <a:pPr fontAlgn="base">
              <a:spcBef>
                <a:spcPct val="0"/>
              </a:spcBef>
              <a:spcAft>
                <a:spcPct val="0"/>
              </a:spcAft>
            </a:pPr>
            <a:r>
              <a:rPr lang="en-GB" b="1" dirty="0">
                <a:solidFill>
                  <a:srgbClr val="000000"/>
                </a:solidFill>
              </a:rPr>
              <a:t>Males</a:t>
            </a:r>
          </a:p>
        </p:txBody>
      </p:sp>
      <p:graphicFrame>
        <p:nvGraphicFramePr>
          <p:cNvPr id="6" name="Chart 5"/>
          <p:cNvGraphicFramePr>
            <a:graphicFrameLocks/>
          </p:cNvGraphicFramePr>
          <p:nvPr>
            <p:extLst/>
          </p:nvPr>
        </p:nvGraphicFramePr>
        <p:xfrm>
          <a:off x="0" y="1556792"/>
          <a:ext cx="4568464" cy="50903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nvPr>
        </p:nvGraphicFramePr>
        <p:xfrm>
          <a:off x="4572000" y="1556792"/>
          <a:ext cx="4558392" cy="5301208"/>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5724128" y="2348880"/>
            <a:ext cx="2088232" cy="369332"/>
          </a:xfrm>
          <a:prstGeom prst="rect">
            <a:avLst/>
          </a:prstGeom>
          <a:noFill/>
        </p:spPr>
        <p:txBody>
          <a:bodyPr wrap="square" rtlCol="0">
            <a:spAutoFit/>
          </a:bodyPr>
          <a:lstStyle/>
          <a:p>
            <a:r>
              <a:rPr lang="en-GB" b="1" dirty="0"/>
              <a:t>Females</a:t>
            </a:r>
          </a:p>
        </p:txBody>
      </p:sp>
      <p:sp>
        <p:nvSpPr>
          <p:cNvPr id="8" name="Rectangle 7">
            <a:extLst>
              <a:ext uri="{FF2B5EF4-FFF2-40B4-BE49-F238E27FC236}">
                <a16:creationId xmlns:a16="http://schemas.microsoft.com/office/drawing/2014/main" xmlns="" id="{B31851BD-79FD-44FD-8E85-E511CF89B885}"/>
              </a:ext>
            </a:extLst>
          </p:cNvPr>
          <p:cNvSpPr/>
          <p:nvPr/>
        </p:nvSpPr>
        <p:spPr>
          <a:xfrm>
            <a:off x="8609358" y="5445224"/>
            <a:ext cx="360040"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400" dirty="0">
                <a:solidFill>
                  <a:schemeClr val="tx1"/>
                </a:solidFill>
              </a:rPr>
              <a:t>17+</a:t>
            </a:r>
          </a:p>
        </p:txBody>
      </p:sp>
    </p:spTree>
    <p:extLst>
      <p:ext uri="{BB962C8B-B14F-4D97-AF65-F5344CB8AC3E}">
        <p14:creationId xmlns:p14="http://schemas.microsoft.com/office/powerpoint/2010/main" val="5438331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5576" y="548680"/>
            <a:ext cx="8132762" cy="935385"/>
          </a:xfrm>
        </p:spPr>
        <p:txBody>
          <a:bodyPr/>
          <a:lstStyle/>
          <a:p>
            <a:r>
              <a:rPr lang="en-GB" dirty="0"/>
              <a:t>Fatalities </a:t>
            </a:r>
            <a:r>
              <a:rPr lang="en-GB" u="sng" dirty="0"/>
              <a:t>per million hours </a:t>
            </a:r>
            <a:r>
              <a:rPr lang="en-GB" dirty="0"/>
              <a:t>travel by mode</a:t>
            </a:r>
            <a:br>
              <a:rPr lang="en-GB" dirty="0"/>
            </a:br>
            <a:r>
              <a:rPr lang="en-GB" dirty="0"/>
              <a:t>Aged 70+, 2007-2012</a:t>
            </a:r>
          </a:p>
        </p:txBody>
      </p:sp>
      <p:graphicFrame>
        <p:nvGraphicFramePr>
          <p:cNvPr id="8" name="Chart 7"/>
          <p:cNvGraphicFramePr>
            <a:graphicFrameLocks/>
          </p:cNvGraphicFramePr>
          <p:nvPr>
            <p:extLst/>
          </p:nvPr>
        </p:nvGraphicFramePr>
        <p:xfrm>
          <a:off x="0" y="1916832"/>
          <a:ext cx="4572000" cy="45811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nvPr>
        </p:nvGraphicFramePr>
        <p:xfrm>
          <a:off x="4592945" y="1930946"/>
          <a:ext cx="4549120" cy="466916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1"/>
          <p:cNvSpPr txBox="1"/>
          <p:nvPr/>
        </p:nvSpPr>
        <p:spPr>
          <a:xfrm>
            <a:off x="1115616" y="1628800"/>
            <a:ext cx="2304256" cy="57606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b="1" dirty="0"/>
              <a:t>Male</a:t>
            </a:r>
          </a:p>
        </p:txBody>
      </p:sp>
      <p:sp>
        <p:nvSpPr>
          <p:cNvPr id="6" name="TextBox 1"/>
          <p:cNvSpPr txBox="1"/>
          <p:nvPr/>
        </p:nvSpPr>
        <p:spPr>
          <a:xfrm>
            <a:off x="5580112" y="1628800"/>
            <a:ext cx="2304256" cy="57606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b="1" dirty="0"/>
              <a:t>Female</a:t>
            </a:r>
          </a:p>
        </p:txBody>
      </p:sp>
    </p:spTree>
    <p:extLst>
      <p:ext uri="{BB962C8B-B14F-4D97-AF65-F5344CB8AC3E}">
        <p14:creationId xmlns:p14="http://schemas.microsoft.com/office/powerpoint/2010/main" val="31795516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nvPr>
        </p:nvGraphicFramePr>
        <p:xfrm>
          <a:off x="4572000" y="3789040"/>
          <a:ext cx="4572000" cy="30689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p:cNvGraphicFramePr/>
          <p:nvPr>
            <p:extLst/>
          </p:nvPr>
        </p:nvGraphicFramePr>
        <p:xfrm>
          <a:off x="1" y="3789040"/>
          <a:ext cx="4572000" cy="30689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p:cNvGraphicFramePr/>
          <p:nvPr>
            <p:extLst>
              <p:ext uri="{D42A27DB-BD31-4B8C-83A1-F6EECF244321}">
                <p14:modId xmlns:p14="http://schemas.microsoft.com/office/powerpoint/2010/main" val="3795367447"/>
              </p:ext>
            </p:extLst>
          </p:nvPr>
        </p:nvGraphicFramePr>
        <p:xfrm>
          <a:off x="4563088" y="548680"/>
          <a:ext cx="4572000" cy="31561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Chart 4"/>
          <p:cNvGraphicFramePr/>
          <p:nvPr>
            <p:extLst>
              <p:ext uri="{D42A27DB-BD31-4B8C-83A1-F6EECF244321}">
                <p14:modId xmlns:p14="http://schemas.microsoft.com/office/powerpoint/2010/main" val="73458579"/>
              </p:ext>
            </p:extLst>
          </p:nvPr>
        </p:nvGraphicFramePr>
        <p:xfrm>
          <a:off x="-9289" y="476672"/>
          <a:ext cx="4571999" cy="327780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6058854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91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447" y="548680"/>
            <a:ext cx="9092553" cy="8208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49516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Default national speed limit of 20mph (30kph) on residential streets</a:t>
            </a:r>
          </a:p>
        </p:txBody>
      </p:sp>
      <p:sp>
        <p:nvSpPr>
          <p:cNvPr id="3" name="TextBox 2"/>
          <p:cNvSpPr txBox="1"/>
          <p:nvPr/>
        </p:nvSpPr>
        <p:spPr>
          <a:xfrm>
            <a:off x="539552" y="3933056"/>
            <a:ext cx="8208912" cy="1938992"/>
          </a:xfrm>
          <a:prstGeom prst="rect">
            <a:avLst/>
          </a:prstGeom>
          <a:noFill/>
        </p:spPr>
        <p:txBody>
          <a:bodyPr wrap="square" rtlCol="0">
            <a:spAutoFit/>
          </a:bodyPr>
          <a:lstStyle/>
          <a:p>
            <a:r>
              <a:rPr lang="en-GB" sz="2400" dirty="0">
                <a:solidFill>
                  <a:srgbClr val="0070C0"/>
                </a:solidFill>
                <a:hlinkClick r:id="rId2">
                  <a:extLst>
                    <a:ext uri="{A12FA001-AC4F-418D-AE19-62706E023703}">
                      <ahyp:hlinkClr xmlns:ahyp="http://schemas.microsoft.com/office/drawing/2018/hyperlinkcolor" xmlns="" val="tx"/>
                    </a:ext>
                  </a:extLst>
                </a:hlinkClick>
              </a:rPr>
              <a:t>https://www.gov.uk/government/publications/20-mph-speed-limits-on-roads</a:t>
            </a:r>
            <a:endParaRPr lang="en-GB" sz="2400" dirty="0">
              <a:solidFill>
                <a:srgbClr val="0070C0"/>
              </a:solidFill>
            </a:endParaRPr>
          </a:p>
          <a:p>
            <a:endParaRPr lang="en-GB" sz="2400" dirty="0">
              <a:solidFill>
                <a:srgbClr val="0070C0"/>
              </a:solidFill>
            </a:endParaRPr>
          </a:p>
          <a:p>
            <a:r>
              <a:rPr lang="en-GB" sz="2400" dirty="0">
                <a:solidFill>
                  <a:srgbClr val="0070C0"/>
                </a:solidFill>
                <a:hlinkClick r:id="rId3">
                  <a:extLst>
                    <a:ext uri="{A12FA001-AC4F-418D-AE19-62706E023703}">
                      <ahyp:hlinkClr xmlns:ahyp="http://schemas.microsoft.com/office/drawing/2018/hyperlinkcolor" xmlns="" val="tx"/>
                    </a:ext>
                  </a:extLst>
                </a:hlinkClick>
              </a:rPr>
              <a:t>http://www.20splenty.org/30kmh</a:t>
            </a:r>
            <a:r>
              <a:rPr lang="en-GB" sz="2400" dirty="0">
                <a:solidFill>
                  <a:srgbClr val="0070C0"/>
                </a:solidFill>
              </a:rPr>
              <a:t> </a:t>
            </a:r>
          </a:p>
          <a:p>
            <a:endParaRPr lang="en-GB" sz="2400" dirty="0"/>
          </a:p>
        </p:txBody>
      </p:sp>
    </p:spTree>
    <p:extLst>
      <p:ext uri="{BB962C8B-B14F-4D97-AF65-F5344CB8AC3E}">
        <p14:creationId xmlns:p14="http://schemas.microsoft.com/office/powerpoint/2010/main" val="38665796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394768" y="1628800"/>
            <a:ext cx="6264696" cy="4148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GB" dirty="0"/>
              <a:t>Fatality risk related to speed (</a:t>
            </a:r>
            <a:r>
              <a:rPr lang="en-GB" dirty="0" err="1"/>
              <a:t>kph</a:t>
            </a:r>
            <a:r>
              <a:rPr lang="en-GB" dirty="0"/>
              <a:t>)</a:t>
            </a:r>
          </a:p>
        </p:txBody>
      </p:sp>
      <p:sp>
        <p:nvSpPr>
          <p:cNvPr id="6" name="TextBox 5"/>
          <p:cNvSpPr txBox="1"/>
          <p:nvPr/>
        </p:nvSpPr>
        <p:spPr>
          <a:xfrm>
            <a:off x="3059832" y="4149080"/>
            <a:ext cx="504056" cy="369332"/>
          </a:xfrm>
          <a:prstGeom prst="rect">
            <a:avLst/>
          </a:prstGeom>
          <a:noFill/>
        </p:spPr>
        <p:txBody>
          <a:bodyPr wrap="square" rtlCol="0">
            <a:spAutoFit/>
          </a:bodyPr>
          <a:lstStyle/>
          <a:p>
            <a:r>
              <a:rPr lang="en-GB" dirty="0">
                <a:solidFill>
                  <a:schemeClr val="accent2">
                    <a:lumMod val="75000"/>
                  </a:schemeClr>
                </a:solidFill>
              </a:rPr>
              <a:t>20</a:t>
            </a:r>
          </a:p>
        </p:txBody>
      </p:sp>
      <p:sp>
        <p:nvSpPr>
          <p:cNvPr id="8" name="TextBox 7"/>
          <p:cNvSpPr txBox="1"/>
          <p:nvPr/>
        </p:nvSpPr>
        <p:spPr>
          <a:xfrm>
            <a:off x="4572000" y="4259501"/>
            <a:ext cx="504056" cy="369332"/>
          </a:xfrm>
          <a:prstGeom prst="rect">
            <a:avLst/>
          </a:prstGeom>
          <a:noFill/>
        </p:spPr>
        <p:txBody>
          <a:bodyPr wrap="square" rtlCol="0">
            <a:spAutoFit/>
          </a:bodyPr>
          <a:lstStyle/>
          <a:p>
            <a:r>
              <a:rPr lang="en-GB" dirty="0">
                <a:solidFill>
                  <a:schemeClr val="accent2">
                    <a:lumMod val="75000"/>
                  </a:schemeClr>
                </a:solidFill>
              </a:rPr>
              <a:t>31</a:t>
            </a:r>
          </a:p>
        </p:txBody>
      </p:sp>
      <p:sp>
        <p:nvSpPr>
          <p:cNvPr id="7" name="TextBox 6"/>
          <p:cNvSpPr txBox="1"/>
          <p:nvPr/>
        </p:nvSpPr>
        <p:spPr>
          <a:xfrm>
            <a:off x="1043608" y="4164122"/>
            <a:ext cx="720080" cy="369332"/>
          </a:xfrm>
          <a:prstGeom prst="rect">
            <a:avLst/>
          </a:prstGeom>
          <a:noFill/>
        </p:spPr>
        <p:txBody>
          <a:bodyPr wrap="square" rtlCol="0">
            <a:spAutoFit/>
          </a:bodyPr>
          <a:lstStyle/>
          <a:p>
            <a:r>
              <a:rPr lang="en-GB" dirty="0">
                <a:solidFill>
                  <a:schemeClr val="accent2">
                    <a:lumMod val="75000"/>
                  </a:schemeClr>
                </a:solidFill>
              </a:rPr>
              <a:t>mph</a:t>
            </a:r>
          </a:p>
        </p:txBody>
      </p:sp>
    </p:spTree>
    <p:extLst>
      <p:ext uri="{BB962C8B-B14F-4D97-AF65-F5344CB8AC3E}">
        <p14:creationId xmlns:p14="http://schemas.microsoft.com/office/powerpoint/2010/main" val="33269051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2"/>
          <p:cNvSpPr>
            <a:spLocks noGrp="1"/>
          </p:cNvSpPr>
          <p:nvPr>
            <p:ph type="title"/>
          </p:nvPr>
        </p:nvSpPr>
        <p:spPr>
          <a:xfrm>
            <a:off x="293688" y="476250"/>
            <a:ext cx="8489950" cy="577850"/>
          </a:xfrm>
        </p:spPr>
        <p:txBody>
          <a:bodyPr/>
          <a:lstStyle/>
          <a:p>
            <a:pPr eaLnBrk="1" hangingPunct="1"/>
            <a:r>
              <a:rPr lang="en-GB" altLang="en-US" dirty="0"/>
              <a:t>Community severance - </a:t>
            </a:r>
            <a:br>
              <a:rPr lang="en-GB" altLang="en-US" dirty="0"/>
            </a:br>
            <a:r>
              <a:rPr lang="en-GB" altLang="en-US" dirty="0"/>
              <a:t>the ‘barrier’ effect of busy roads</a:t>
            </a:r>
          </a:p>
        </p:txBody>
      </p:sp>
    </p:spTree>
    <p:extLst>
      <p:ext uri="{BB962C8B-B14F-4D97-AF65-F5344CB8AC3E}">
        <p14:creationId xmlns:p14="http://schemas.microsoft.com/office/powerpoint/2010/main" val="30852812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51A3DA-7F81-43FA-8C64-501A210531F1}"/>
              </a:ext>
            </a:extLst>
          </p:cNvPr>
          <p:cNvSpPr>
            <a:spLocks noGrp="1"/>
          </p:cNvSpPr>
          <p:nvPr>
            <p:ph type="title"/>
          </p:nvPr>
        </p:nvSpPr>
        <p:spPr/>
        <p:txBody>
          <a:bodyPr/>
          <a:lstStyle/>
          <a:p>
            <a:r>
              <a:rPr lang="en-GB" dirty="0"/>
              <a:t>Quigley &amp; Thornley, 2011</a:t>
            </a:r>
            <a:br>
              <a:rPr lang="en-GB" dirty="0"/>
            </a:br>
            <a:r>
              <a:rPr lang="en-GB" dirty="0"/>
              <a:t>Report to the NZ Transport Authority</a:t>
            </a:r>
          </a:p>
        </p:txBody>
      </p:sp>
      <p:sp>
        <p:nvSpPr>
          <p:cNvPr id="3" name="Content Placeholder 2">
            <a:extLst>
              <a:ext uri="{FF2B5EF4-FFF2-40B4-BE49-F238E27FC236}">
                <a16:creationId xmlns:a16="http://schemas.microsoft.com/office/drawing/2014/main" xmlns="" id="{50067FEC-44AE-4D2F-94EB-F39C93A9A4CF}"/>
              </a:ext>
            </a:extLst>
          </p:cNvPr>
          <p:cNvSpPr>
            <a:spLocks noGrp="1"/>
          </p:cNvSpPr>
          <p:nvPr>
            <p:ph idx="1"/>
          </p:nvPr>
        </p:nvSpPr>
        <p:spPr/>
        <p:txBody>
          <a:bodyPr/>
          <a:lstStyle/>
          <a:p>
            <a:r>
              <a:rPr lang="en-GB" i="1" dirty="0"/>
              <a:t>“Separation of people from facilities, services and social networks they wish to use within their community; changes in comfort and attractiveness of areas; and/or people changing travel patterns due to the physical, traffic flow and/or psychological barriers created by transport corridors and their use.”</a:t>
            </a:r>
          </a:p>
        </p:txBody>
      </p:sp>
    </p:spTree>
    <p:extLst>
      <p:ext uri="{BB962C8B-B14F-4D97-AF65-F5344CB8AC3E}">
        <p14:creationId xmlns:p14="http://schemas.microsoft.com/office/powerpoint/2010/main" val="1050976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How does transport affect health?</a:t>
            </a:r>
          </a:p>
        </p:txBody>
      </p:sp>
      <p:sp>
        <p:nvSpPr>
          <p:cNvPr id="5" name="Text Placeholder 4"/>
          <p:cNvSpPr>
            <a:spLocks noGrp="1"/>
          </p:cNvSpPr>
          <p:nvPr>
            <p:ph idx="1"/>
          </p:nvPr>
        </p:nvSpPr>
        <p:spPr/>
        <p:txBody>
          <a:bodyPr/>
          <a:lstStyle/>
          <a:p>
            <a:r>
              <a:rPr lang="en-GB" dirty="0"/>
              <a:t>Benefits</a:t>
            </a:r>
          </a:p>
          <a:p>
            <a:r>
              <a:rPr lang="en-GB" dirty="0"/>
              <a:t>Problems</a:t>
            </a:r>
          </a:p>
          <a:p>
            <a:r>
              <a:rPr lang="en-GB" dirty="0"/>
              <a:t>Synergies with other policies</a:t>
            </a:r>
          </a:p>
          <a:p>
            <a:endParaRPr lang="en-GB" dirty="0"/>
          </a:p>
          <a:p>
            <a:r>
              <a:rPr lang="en-GB" i="1" dirty="0"/>
              <a:t>[Inequalities]</a:t>
            </a:r>
          </a:p>
        </p:txBody>
      </p:sp>
    </p:spTree>
    <p:extLst>
      <p:ext uri="{BB962C8B-B14F-4D97-AF65-F5344CB8AC3E}">
        <p14:creationId xmlns:p14="http://schemas.microsoft.com/office/powerpoint/2010/main" val="18235625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p:cNvSpPr>
            <a:spLocks noGrp="1" noChangeArrowheads="1"/>
          </p:cNvSpPr>
          <p:nvPr>
            <p:ph type="title"/>
          </p:nvPr>
        </p:nvSpPr>
        <p:spPr>
          <a:xfrm>
            <a:off x="755650" y="692150"/>
            <a:ext cx="7697788" cy="863600"/>
          </a:xfrm>
        </p:spPr>
        <p:txBody>
          <a:bodyPr/>
          <a:lstStyle/>
          <a:p>
            <a:pPr marL="609600" indent="-609600" eaLnBrk="1" hangingPunct="1"/>
            <a:r>
              <a:rPr lang="en-GB" sz="3200"/>
              <a:t>Stress, social support, and community severance</a:t>
            </a:r>
          </a:p>
        </p:txBody>
      </p:sp>
      <p:sp>
        <p:nvSpPr>
          <p:cNvPr id="35843" name="Rectangle 3"/>
          <p:cNvSpPr>
            <a:spLocks noGrp="1" noChangeArrowheads="1"/>
          </p:cNvSpPr>
          <p:nvPr>
            <p:ph idx="1"/>
          </p:nvPr>
        </p:nvSpPr>
        <p:spPr>
          <a:xfrm>
            <a:off x="838200" y="1844675"/>
            <a:ext cx="7478713" cy="4679950"/>
          </a:xfrm>
        </p:spPr>
        <p:txBody>
          <a:bodyPr/>
          <a:lstStyle/>
          <a:p>
            <a:pPr marL="0" indent="0" eaLnBrk="1" hangingPunct="1">
              <a:lnSpc>
                <a:spcPct val="90000"/>
              </a:lnSpc>
              <a:buNone/>
            </a:pPr>
            <a:r>
              <a:rPr lang="en-GB" b="1" dirty="0"/>
              <a:t>Stress</a:t>
            </a:r>
            <a:r>
              <a:rPr lang="en-GB" dirty="0"/>
              <a:t> adversely affects health</a:t>
            </a:r>
          </a:p>
          <a:p>
            <a:pPr eaLnBrk="1" hangingPunct="1">
              <a:lnSpc>
                <a:spcPct val="90000"/>
              </a:lnSpc>
            </a:pPr>
            <a:r>
              <a:rPr lang="en-GB" dirty="0"/>
              <a:t>Transport and stress (e.g. noise, driving, lack of transport options)</a:t>
            </a:r>
          </a:p>
          <a:p>
            <a:pPr eaLnBrk="1" hangingPunct="1">
              <a:lnSpc>
                <a:spcPct val="90000"/>
              </a:lnSpc>
            </a:pPr>
            <a:r>
              <a:rPr lang="en-GB" dirty="0"/>
              <a:t>Perceived danger</a:t>
            </a:r>
          </a:p>
          <a:p>
            <a:pPr marL="0" indent="0" eaLnBrk="1" hangingPunct="1">
              <a:lnSpc>
                <a:spcPct val="90000"/>
              </a:lnSpc>
              <a:spcBef>
                <a:spcPts val="2400"/>
              </a:spcBef>
              <a:buNone/>
            </a:pPr>
            <a:r>
              <a:rPr lang="en-GB" b="1" dirty="0"/>
              <a:t>Community severance</a:t>
            </a:r>
          </a:p>
          <a:p>
            <a:pPr eaLnBrk="1" hangingPunct="1">
              <a:lnSpc>
                <a:spcPct val="90000"/>
              </a:lnSpc>
            </a:pPr>
            <a:r>
              <a:rPr lang="en-GB" dirty="0"/>
              <a:t>Social networks</a:t>
            </a:r>
          </a:p>
          <a:p>
            <a:pPr eaLnBrk="1" hangingPunct="1">
              <a:lnSpc>
                <a:spcPct val="90000"/>
              </a:lnSpc>
            </a:pPr>
            <a:r>
              <a:rPr lang="en-GB" dirty="0"/>
              <a:t>Use of streets as social spaces</a:t>
            </a:r>
          </a:p>
          <a:p>
            <a:pPr eaLnBrk="1" hangingPunct="1">
              <a:lnSpc>
                <a:spcPct val="90000"/>
              </a:lnSpc>
            </a:pPr>
            <a:r>
              <a:rPr lang="en-GB" dirty="0"/>
              <a:t>Children’s independence</a:t>
            </a:r>
          </a:p>
          <a:p>
            <a:pPr marL="0" indent="0">
              <a:lnSpc>
                <a:spcPct val="90000"/>
              </a:lnSpc>
              <a:buNone/>
            </a:pPr>
            <a:r>
              <a:rPr lang="en-GB" sz="2000" dirty="0"/>
              <a:t>Mindell JS, Karlsen S. Community severance and health: What do we know? </a:t>
            </a:r>
            <a:r>
              <a:rPr lang="en-GB" sz="2000" i="1" dirty="0"/>
              <a:t>J Urban Health. </a:t>
            </a:r>
            <a:r>
              <a:rPr lang="en-GB" sz="2000" dirty="0"/>
              <a:t>2012;</a:t>
            </a:r>
            <a:r>
              <a:rPr lang="en-GB" sz="2000" b="1" dirty="0"/>
              <a:t>89</a:t>
            </a:r>
            <a:r>
              <a:rPr lang="en-GB" sz="2000" dirty="0"/>
              <a:t>:323-46.</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4"/>
          <p:cNvSpPr>
            <a:spLocks noGrp="1" noChangeArrowheads="1"/>
          </p:cNvSpPr>
          <p:nvPr>
            <p:ph type="title"/>
          </p:nvPr>
        </p:nvSpPr>
        <p:spPr>
          <a:xfrm>
            <a:off x="755650" y="620713"/>
            <a:ext cx="3960813" cy="863600"/>
          </a:xfrm>
        </p:spPr>
        <p:txBody>
          <a:bodyPr/>
          <a:lstStyle/>
          <a:p>
            <a:pPr eaLnBrk="1" hangingPunct="1"/>
            <a:r>
              <a:rPr lang="en-GB" sz="3200"/>
              <a:t>Community</a:t>
            </a:r>
            <a:br>
              <a:rPr lang="en-GB" sz="3200"/>
            </a:br>
            <a:r>
              <a:rPr lang="en-GB" sz="3200"/>
              <a:t>severance</a:t>
            </a:r>
            <a:endParaRPr lang="en-US" sz="3200"/>
          </a:p>
        </p:txBody>
      </p:sp>
      <p:sp>
        <p:nvSpPr>
          <p:cNvPr id="36867" name="Content Placeholder 1"/>
          <p:cNvSpPr>
            <a:spLocks noGrp="1"/>
          </p:cNvSpPr>
          <p:nvPr>
            <p:ph sz="half" idx="1"/>
          </p:nvPr>
        </p:nvSpPr>
        <p:spPr/>
        <p:txBody>
          <a:bodyPr/>
          <a:lstStyle/>
          <a:p>
            <a:r>
              <a:rPr lang="en-GB"/>
              <a:t>Appleyard and Lintell,</a:t>
            </a:r>
          </a:p>
          <a:p>
            <a:r>
              <a:rPr lang="en-GB"/>
              <a:t>San Francisco</a:t>
            </a:r>
          </a:p>
        </p:txBody>
      </p:sp>
      <p:sp>
        <p:nvSpPr>
          <p:cNvPr id="36868" name="Content Placeholder 2"/>
          <p:cNvSpPr>
            <a:spLocks noGrp="1"/>
          </p:cNvSpPr>
          <p:nvPr>
            <p:ph sz="half" idx="2"/>
          </p:nvPr>
        </p:nvSpPr>
        <p:spPr/>
        <p:txBody>
          <a:bodyPr/>
          <a:lstStyle/>
          <a:p>
            <a:endParaRPr lang="en-US"/>
          </a:p>
        </p:txBody>
      </p:sp>
      <p:pic>
        <p:nvPicPr>
          <p:cNvPr id="36869" name="Picture 5" descr="Appley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5850" y="0"/>
            <a:ext cx="4248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Noise pollution from busy roads</a:t>
            </a:r>
            <a:br>
              <a:rPr lang="en-GB" dirty="0"/>
            </a:br>
            <a:endParaRPr lang="en-GB" dirty="0"/>
          </a:p>
        </p:txBody>
      </p:sp>
      <p:sp>
        <p:nvSpPr>
          <p:cNvPr id="3" name="Content Placeholder 2"/>
          <p:cNvSpPr>
            <a:spLocks noGrp="1"/>
          </p:cNvSpPr>
          <p:nvPr>
            <p:ph idx="1"/>
          </p:nvPr>
        </p:nvSpPr>
        <p:spPr/>
        <p:txBody>
          <a:bodyPr/>
          <a:lstStyle/>
          <a:p>
            <a:r>
              <a:rPr lang="en-GB" dirty="0"/>
              <a:t>Raised blood pressure</a:t>
            </a:r>
          </a:p>
          <a:p>
            <a:r>
              <a:rPr lang="en-GB" dirty="0"/>
              <a:t>Interference with concentration and with sleep</a:t>
            </a:r>
          </a:p>
          <a:p>
            <a:r>
              <a:rPr lang="en-GB" dirty="0"/>
              <a:t>Disruption of education</a:t>
            </a:r>
          </a:p>
          <a:p>
            <a:endParaRPr lang="en-GB" dirty="0"/>
          </a:p>
        </p:txBody>
      </p:sp>
    </p:spTree>
    <p:extLst>
      <p:ext uri="{BB962C8B-B14F-4D97-AF65-F5344CB8AC3E}">
        <p14:creationId xmlns:p14="http://schemas.microsoft.com/office/powerpoint/2010/main" val="281705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p:cNvSpPr>
            <a:spLocks noGrp="1" noChangeArrowheads="1"/>
          </p:cNvSpPr>
          <p:nvPr>
            <p:ph type="title"/>
          </p:nvPr>
        </p:nvSpPr>
        <p:spPr/>
        <p:txBody>
          <a:bodyPr/>
          <a:lstStyle/>
          <a:p>
            <a:pPr eaLnBrk="1" hangingPunct="1"/>
            <a:r>
              <a:rPr lang="en-GB" sz="3200"/>
              <a:t>Spatial planning</a:t>
            </a:r>
          </a:p>
        </p:txBody>
      </p:sp>
      <p:sp>
        <p:nvSpPr>
          <p:cNvPr id="41987" name="Rectangle 3"/>
          <p:cNvSpPr>
            <a:spLocks noGrp="1" noChangeArrowheads="1"/>
          </p:cNvSpPr>
          <p:nvPr>
            <p:ph idx="1"/>
          </p:nvPr>
        </p:nvSpPr>
        <p:spPr/>
        <p:txBody>
          <a:bodyPr/>
          <a:lstStyle/>
          <a:p>
            <a:pPr eaLnBrk="1" hangingPunct="1"/>
            <a:r>
              <a:rPr lang="en-US"/>
              <a:t>Urban sprawl increases distances to be travelled</a:t>
            </a:r>
          </a:p>
          <a:p>
            <a:pPr eaLnBrk="1" hangingPunct="1"/>
            <a:r>
              <a:rPr lang="en-US"/>
              <a:t>Mixed development reduces them</a:t>
            </a:r>
          </a:p>
          <a:p>
            <a:pPr eaLnBrk="1" hangingPunct="1"/>
            <a:r>
              <a:rPr lang="en-US"/>
              <a:t>Pedestrian permeability</a:t>
            </a:r>
          </a:p>
          <a:p>
            <a:pPr eaLnBrk="1" hangingPunct="1"/>
            <a:r>
              <a:rPr lang="en-US"/>
              <a:t>Roads vs streets</a:t>
            </a:r>
          </a:p>
          <a:p>
            <a:r>
              <a:rPr lang="en-GB"/>
              <a:t>Parks and green space ↑ walking</a:t>
            </a:r>
          </a:p>
          <a:p>
            <a:r>
              <a:rPr lang="en-GB"/>
              <a:t>Green streets ↑ walking</a:t>
            </a:r>
          </a:p>
          <a:p>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p:cNvSpPr>
            <a:spLocks noGrp="1" noChangeArrowheads="1"/>
          </p:cNvSpPr>
          <p:nvPr>
            <p:ph type="title"/>
          </p:nvPr>
        </p:nvSpPr>
        <p:spPr/>
        <p:txBody>
          <a:bodyPr/>
          <a:lstStyle/>
          <a:p>
            <a:pPr eaLnBrk="1" hangingPunct="1"/>
            <a:r>
              <a:rPr lang="en-GB" sz="3200"/>
              <a:t>Other impacts on health</a:t>
            </a:r>
          </a:p>
        </p:txBody>
      </p:sp>
      <p:sp>
        <p:nvSpPr>
          <p:cNvPr id="43011" name="Rectangle 3"/>
          <p:cNvSpPr>
            <a:spLocks noGrp="1" noChangeArrowheads="1"/>
          </p:cNvSpPr>
          <p:nvPr>
            <p:ph idx="1"/>
          </p:nvPr>
        </p:nvSpPr>
        <p:spPr>
          <a:xfrm>
            <a:off x="838200" y="1844675"/>
            <a:ext cx="5605463" cy="4679950"/>
          </a:xfrm>
        </p:spPr>
        <p:txBody>
          <a:bodyPr/>
          <a:lstStyle/>
          <a:p>
            <a:pPr eaLnBrk="1" hangingPunct="1"/>
            <a:r>
              <a:rPr lang="en-GB" dirty="0"/>
              <a:t>Loss of land e.g. Los Angeles:</a:t>
            </a:r>
          </a:p>
          <a:p>
            <a:pPr lvl="1"/>
            <a:r>
              <a:rPr lang="en-GB" dirty="0"/>
              <a:t>1/3 of LA area is roads</a:t>
            </a:r>
          </a:p>
          <a:p>
            <a:pPr lvl="1"/>
            <a:r>
              <a:rPr lang="en-GB" dirty="0"/>
              <a:t>1/3 of LA land is car parking.</a:t>
            </a:r>
          </a:p>
          <a:p>
            <a:pPr eaLnBrk="1" hangingPunct="1"/>
            <a:r>
              <a:rPr lang="en-GB" dirty="0"/>
              <a:t>Planning blight</a:t>
            </a:r>
          </a:p>
          <a:p>
            <a:pPr eaLnBrk="1" hangingPunct="1"/>
            <a:r>
              <a:rPr lang="en-GB" dirty="0"/>
              <a:t>Tarmac replacing greenery</a:t>
            </a:r>
          </a:p>
          <a:p>
            <a:pPr eaLnBrk="1" hangingPunct="1"/>
            <a:r>
              <a:rPr lang="en-GB" dirty="0"/>
              <a:t>Effects on heat islands, run-off, water contamination, mental wellbeing, physical activity</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GB" dirty="0"/>
              <a:t>Parking</a:t>
            </a:r>
          </a:p>
        </p:txBody>
      </p:sp>
      <p:sp>
        <p:nvSpPr>
          <p:cNvPr id="44035" name="Content Placeholder 2"/>
          <p:cNvSpPr>
            <a:spLocks noGrp="1"/>
          </p:cNvSpPr>
          <p:nvPr>
            <p:ph idx="1"/>
          </p:nvPr>
        </p:nvSpPr>
        <p:spPr>
          <a:xfrm>
            <a:off x="838200" y="1844675"/>
            <a:ext cx="7478713" cy="4321175"/>
          </a:xfrm>
        </p:spPr>
        <p:txBody>
          <a:bodyPr/>
          <a:lstStyle/>
          <a:p>
            <a:r>
              <a:rPr lang="en-GB"/>
              <a:t>Parking distorts the value of land, property and services in favour of car owners.</a:t>
            </a:r>
          </a:p>
          <a:p>
            <a:r>
              <a:rPr lang="en-GB"/>
              <a:t>It enforces the dominance of the car in our built and social environment.</a:t>
            </a:r>
          </a:p>
          <a:p>
            <a:r>
              <a:rPr lang="en-GB"/>
              <a:t>It creates an inhospitable environment for pedestrians. </a:t>
            </a:r>
          </a:p>
          <a:p>
            <a:r>
              <a:rPr lang="en-GB"/>
              <a:t>Parked cars can provide a hazard to everyone and especially to older people, children and visually impaired people</a:t>
            </a: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Inequalities in access to transport modes</a:t>
            </a:r>
          </a:p>
        </p:txBody>
      </p:sp>
      <p:sp>
        <p:nvSpPr>
          <p:cNvPr id="4" name="Content Placeholder 3"/>
          <p:cNvSpPr>
            <a:spLocks noGrp="1"/>
          </p:cNvSpPr>
          <p:nvPr>
            <p:ph idx="1"/>
          </p:nvPr>
        </p:nvSpPr>
        <p:spPr>
          <a:xfrm>
            <a:off x="330200" y="1628800"/>
            <a:ext cx="8489950" cy="4896543"/>
          </a:xfrm>
        </p:spPr>
        <p:txBody>
          <a:bodyPr/>
          <a:lstStyle/>
          <a:p>
            <a:r>
              <a:rPr lang="en-GB" dirty="0"/>
              <a:t>Think about inequalities in BENEFITS as well as HARMS of transport</a:t>
            </a:r>
          </a:p>
          <a:p>
            <a:endParaRPr lang="en-GB" dirty="0"/>
          </a:p>
          <a:p>
            <a:r>
              <a:rPr lang="en-GB" dirty="0"/>
              <a:t>Affordability</a:t>
            </a:r>
          </a:p>
          <a:p>
            <a:r>
              <a:rPr lang="en-GB" dirty="0"/>
              <a:t>Accessibility</a:t>
            </a:r>
          </a:p>
          <a:p>
            <a:r>
              <a:rPr lang="en-GB" dirty="0"/>
              <a:t>Availability</a:t>
            </a:r>
          </a:p>
          <a:p>
            <a:r>
              <a:rPr lang="en-GB" dirty="0"/>
              <a:t>Acceptability</a:t>
            </a:r>
          </a:p>
          <a:p>
            <a:r>
              <a:rPr lang="en-GB" dirty="0"/>
              <a:t>Appropriateness</a:t>
            </a:r>
          </a:p>
          <a:p>
            <a:endParaRPr lang="en-GB" dirty="0"/>
          </a:p>
        </p:txBody>
      </p:sp>
    </p:spTree>
    <p:extLst>
      <p:ext uri="{BB962C8B-B14F-4D97-AF65-F5344CB8AC3E}">
        <p14:creationId xmlns:p14="http://schemas.microsoft.com/office/powerpoint/2010/main" val="2470883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thecityfix.com/files/2014/11/China-transport-air-pollution-car-ownership-income-grow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124744"/>
            <a:ext cx="6096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27584" y="6165304"/>
            <a:ext cx="7416824" cy="646331"/>
          </a:xfrm>
          <a:prstGeom prst="rect">
            <a:avLst/>
          </a:prstGeom>
          <a:noFill/>
        </p:spPr>
        <p:txBody>
          <a:bodyPr wrap="square" rtlCol="0">
            <a:spAutoFit/>
          </a:bodyPr>
          <a:lstStyle/>
          <a:p>
            <a:r>
              <a:rPr lang="en-GB" dirty="0">
                <a:solidFill>
                  <a:srgbClr val="0070C0"/>
                </a:solidFill>
                <a:hlinkClick r:id="rId3">
                  <a:extLst>
                    <a:ext uri="{A12FA001-AC4F-418D-AE19-62706E023703}">
                      <ahyp:hlinkClr xmlns:ahyp="http://schemas.microsoft.com/office/drawing/2018/hyperlinkcolor" xmlns="" val="tx"/>
                    </a:ext>
                  </a:extLst>
                </a:hlinkClick>
              </a:rPr>
              <a:t>http://thecityfix.com/blog/china-clean-air-challenge-health-impacts-transport-emissision-pollution-sustainable-su-song/</a:t>
            </a:r>
            <a:r>
              <a:rPr lang="en-GB" dirty="0">
                <a:solidFill>
                  <a:srgbClr val="0070C0"/>
                </a:solidFill>
              </a:rPr>
              <a:t> </a:t>
            </a:r>
          </a:p>
        </p:txBody>
      </p:sp>
    </p:spTree>
    <p:extLst>
      <p:ext uri="{BB962C8B-B14F-4D97-AF65-F5344CB8AC3E}">
        <p14:creationId xmlns:p14="http://schemas.microsoft.com/office/powerpoint/2010/main" val="2346708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32780"/>
            <a:ext cx="8489950" cy="1296988"/>
          </a:xfrm>
        </p:spPr>
        <p:txBody>
          <a:bodyPr/>
          <a:lstStyle/>
          <a:p>
            <a:r>
              <a:rPr lang="en-GB" dirty="0"/>
              <a:t>Population vehicle ownership rates globally by per capital GDP</a:t>
            </a:r>
          </a:p>
        </p:txBody>
      </p:sp>
      <p:pic>
        <p:nvPicPr>
          <p:cNvPr id="57346" name="Picture 2" descr="http://b.static.trunity.net/images/191216/700x458/sc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00808"/>
            <a:ext cx="7632848" cy="499406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xmlns="" id="{8A32ECE2-C96C-4A2D-82AB-E35386A8963A}"/>
                  </a:ext>
                </a:extLst>
              </p14:cNvPr>
              <p14:cNvContentPartPr/>
              <p14:nvPr/>
            </p14:nvContentPartPr>
            <p14:xfrm>
              <a:off x="3485491" y="2454209"/>
              <a:ext cx="1350720" cy="1473840"/>
            </p14:xfrm>
          </p:contentPart>
        </mc:Choice>
        <mc:Fallback xmlns="">
          <p:pic>
            <p:nvPicPr>
              <p:cNvPr id="6" name="Ink 5">
                <a:extLst>
                  <a:ext uri="{FF2B5EF4-FFF2-40B4-BE49-F238E27FC236}">
                    <a16:creationId xmlns:a16="http://schemas.microsoft.com/office/drawing/2014/main" id="{8A32ECE2-C96C-4A2D-82AB-E35386A8963A}"/>
                  </a:ext>
                </a:extLst>
              </p:cNvPr>
              <p:cNvPicPr/>
              <p:nvPr/>
            </p:nvPicPr>
            <p:blipFill>
              <a:blip r:embed="rId4"/>
              <a:stretch>
                <a:fillRect/>
              </a:stretch>
            </p:blipFill>
            <p:spPr>
              <a:xfrm>
                <a:off x="3476491" y="2445209"/>
                <a:ext cx="1368360" cy="1491480"/>
              </a:xfrm>
              <a:prstGeom prst="rect">
                <a:avLst/>
              </a:prstGeom>
            </p:spPr>
          </p:pic>
        </mc:Fallback>
      </mc:AlternateContent>
    </p:spTree>
    <p:extLst>
      <p:ext uri="{BB962C8B-B14F-4D97-AF65-F5344CB8AC3E}">
        <p14:creationId xmlns:p14="http://schemas.microsoft.com/office/powerpoint/2010/main" val="39780974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Grp="1" noChangeArrowheads="1"/>
          </p:cNvSpPr>
          <p:nvPr>
            <p:ph type="title"/>
          </p:nvPr>
        </p:nvSpPr>
        <p:spPr/>
        <p:txBody>
          <a:bodyPr/>
          <a:lstStyle/>
          <a:p>
            <a:pPr eaLnBrk="1" hangingPunct="1"/>
            <a:r>
              <a:rPr lang="en-GB" sz="3200"/>
              <a:t>Inequalities and social exclusion</a:t>
            </a:r>
          </a:p>
        </p:txBody>
      </p:sp>
      <p:sp>
        <p:nvSpPr>
          <p:cNvPr id="46083" name="Rectangle 3"/>
          <p:cNvSpPr>
            <a:spLocks noGrp="1" noChangeArrowheads="1"/>
          </p:cNvSpPr>
          <p:nvPr>
            <p:ph idx="1"/>
          </p:nvPr>
        </p:nvSpPr>
        <p:spPr>
          <a:xfrm>
            <a:off x="330200" y="1772817"/>
            <a:ext cx="8489950" cy="4393034"/>
          </a:xfrm>
        </p:spPr>
        <p:txBody>
          <a:bodyPr/>
          <a:lstStyle/>
          <a:p>
            <a:pPr eaLnBrk="1" hangingPunct="1">
              <a:lnSpc>
                <a:spcPct val="90000"/>
              </a:lnSpc>
            </a:pPr>
            <a:r>
              <a:rPr lang="en-GB" dirty="0"/>
              <a:t>Access</a:t>
            </a:r>
          </a:p>
          <a:p>
            <a:pPr lvl="1" eaLnBrk="1" hangingPunct="1">
              <a:lnSpc>
                <a:spcPct val="90000"/>
              </a:lnSpc>
            </a:pPr>
            <a:r>
              <a:rPr lang="en-GB" dirty="0"/>
              <a:t>Poverty</a:t>
            </a:r>
          </a:p>
          <a:p>
            <a:pPr lvl="1" eaLnBrk="1" hangingPunct="1">
              <a:lnSpc>
                <a:spcPct val="90000"/>
              </a:lnSpc>
            </a:pPr>
            <a:r>
              <a:rPr lang="en-GB" dirty="0"/>
              <a:t>Gender</a:t>
            </a:r>
          </a:p>
          <a:p>
            <a:pPr lvl="1" eaLnBrk="1" hangingPunct="1">
              <a:lnSpc>
                <a:spcPct val="90000"/>
              </a:lnSpc>
            </a:pPr>
            <a:r>
              <a:rPr lang="en-GB" dirty="0"/>
              <a:t>Age</a:t>
            </a:r>
          </a:p>
          <a:p>
            <a:pPr lvl="1" eaLnBrk="1" hangingPunct="1">
              <a:lnSpc>
                <a:spcPct val="90000"/>
              </a:lnSpc>
            </a:pPr>
            <a:r>
              <a:rPr lang="en-GB" dirty="0" err="1"/>
              <a:t>Rurality</a:t>
            </a:r>
            <a:endParaRPr lang="en-GB" dirty="0"/>
          </a:p>
          <a:p>
            <a:pPr eaLnBrk="1" hangingPunct="1">
              <a:lnSpc>
                <a:spcPct val="90000"/>
              </a:lnSpc>
            </a:pPr>
            <a:endParaRPr lang="en-GB" dirty="0"/>
          </a:p>
          <a:p>
            <a:pPr eaLnBrk="1" hangingPunct="1">
              <a:lnSpc>
                <a:spcPct val="90000"/>
              </a:lnSpc>
            </a:pPr>
            <a:r>
              <a:rPr lang="en-GB" dirty="0"/>
              <a:t>Air pollution</a:t>
            </a:r>
          </a:p>
          <a:p>
            <a:pPr eaLnBrk="1" hangingPunct="1">
              <a:lnSpc>
                <a:spcPct val="90000"/>
              </a:lnSpc>
            </a:pPr>
            <a:r>
              <a:rPr lang="en-GB" dirty="0"/>
              <a:t>Noise pollution</a:t>
            </a:r>
          </a:p>
          <a:p>
            <a:pPr eaLnBrk="1" hangingPunct="1">
              <a:lnSpc>
                <a:spcPct val="90000"/>
              </a:lnSpc>
            </a:pPr>
            <a:r>
              <a:rPr lang="en-GB" dirty="0"/>
              <a:t>Injuries &amp; fatalities</a:t>
            </a:r>
          </a:p>
          <a:p>
            <a:pPr marL="0" indent="0" eaLnBrk="1" hangingPunct="1">
              <a:lnSpc>
                <a:spcPct val="90000"/>
              </a:lnSpc>
              <a:buNone/>
            </a:pPr>
            <a:r>
              <a:rPr lang="en-GB" sz="2000" dirty="0">
                <a:solidFill>
                  <a:srgbClr val="0070C0"/>
                </a:solidFill>
                <a:hlinkClick r:id="rId2">
                  <a:extLst>
                    <a:ext uri="{A12FA001-AC4F-418D-AE19-62706E023703}">
                      <ahyp:hlinkClr xmlns:ahyp="http://schemas.microsoft.com/office/drawing/2018/hyperlinkcolor" xmlns="" val="tx"/>
                    </a:ext>
                  </a:extLst>
                </a:hlinkClick>
              </a:rPr>
              <a:t>https://www.sciencedirect.com/science/article/pii/S2214140515006775</a:t>
            </a:r>
            <a:r>
              <a:rPr lang="en-GB" sz="2000" dirty="0">
                <a:solidFill>
                  <a:srgbClr val="0070C0"/>
                </a:solidFill>
              </a:rPr>
              <a:t> </a:t>
            </a:r>
          </a:p>
        </p:txBody>
      </p:sp>
      <p:pic>
        <p:nvPicPr>
          <p:cNvPr id="2" name="Picture 1">
            <a:extLst>
              <a:ext uri="{FF2B5EF4-FFF2-40B4-BE49-F238E27FC236}">
                <a16:creationId xmlns:a16="http://schemas.microsoft.com/office/drawing/2014/main" xmlns="" id="{FFB1D835-5BFF-412E-AC55-B6F69D5719C3}"/>
              </a:ext>
            </a:extLst>
          </p:cNvPr>
          <p:cNvPicPr>
            <a:picLocks noChangeAspect="1"/>
          </p:cNvPicPr>
          <p:nvPr/>
        </p:nvPicPr>
        <p:blipFill>
          <a:blip r:embed="rId3"/>
          <a:stretch>
            <a:fillRect/>
          </a:stretch>
        </p:blipFill>
        <p:spPr>
          <a:xfrm>
            <a:off x="3131840" y="1412776"/>
            <a:ext cx="6092101" cy="339661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p:txBody>
          <a:bodyPr/>
          <a:lstStyle/>
          <a:p>
            <a:pPr eaLnBrk="1" hangingPunct="1"/>
            <a:r>
              <a:rPr lang="en-GB" sz="3200" i="1"/>
              <a:t>Landmark publications</a:t>
            </a:r>
          </a:p>
        </p:txBody>
      </p:sp>
      <p:sp>
        <p:nvSpPr>
          <p:cNvPr id="10243" name="Rectangle 3"/>
          <p:cNvSpPr>
            <a:spLocks noGrp="1" noChangeArrowheads="1"/>
          </p:cNvSpPr>
          <p:nvPr>
            <p:ph idx="1"/>
          </p:nvPr>
        </p:nvSpPr>
        <p:spPr>
          <a:xfrm>
            <a:off x="838200" y="1844675"/>
            <a:ext cx="8054975" cy="4241800"/>
          </a:xfrm>
        </p:spPr>
        <p:txBody>
          <a:bodyPr/>
          <a:lstStyle/>
          <a:p>
            <a:pPr marL="609600" indent="-609600" eaLnBrk="1" hangingPunct="1">
              <a:spcBef>
                <a:spcPts val="1200"/>
              </a:spcBef>
            </a:pPr>
            <a:r>
              <a:rPr lang="en-GB" sz="2200" dirty="0"/>
              <a:t>Hannah J, Morton S, Watkins S. </a:t>
            </a:r>
            <a:r>
              <a:rPr lang="en-GB" sz="2200" i="1" dirty="0"/>
              <a:t>Health on the Move. </a:t>
            </a:r>
            <a:r>
              <a:rPr lang="en-GB" sz="2200" dirty="0"/>
              <a:t>Manchester: Public Health Alliance,1991. </a:t>
            </a:r>
          </a:p>
          <a:p>
            <a:pPr marL="609600" indent="-609600" eaLnBrk="1" hangingPunct="1">
              <a:spcBef>
                <a:spcPts val="1200"/>
              </a:spcBef>
            </a:pPr>
            <a:r>
              <a:rPr lang="en-GB" sz="2200" dirty="0"/>
              <a:t>Davis A</a:t>
            </a:r>
            <a:r>
              <a:rPr lang="en-GB" sz="2200" dirty="0">
                <a:solidFill>
                  <a:srgbClr val="002060"/>
                </a:solidFill>
              </a:rPr>
              <a:t>. </a:t>
            </a:r>
            <a:r>
              <a:rPr lang="en-GB" sz="2200" i="1" dirty="0"/>
              <a:t>Road transport and health</a:t>
            </a:r>
            <a:r>
              <a:rPr lang="en-GB" sz="2200" dirty="0"/>
              <a:t>. London: BMA, 1997.</a:t>
            </a:r>
          </a:p>
          <a:p>
            <a:pPr marL="609600" indent="-609600" eaLnBrk="1" hangingPunct="1">
              <a:spcBef>
                <a:spcPts val="1200"/>
              </a:spcBef>
            </a:pPr>
            <a:r>
              <a:rPr lang="en-GB" sz="2400" dirty="0"/>
              <a:t>Mindell JS, Watkins SJ, Cohen JM (Eds.). </a:t>
            </a:r>
            <a:r>
              <a:rPr lang="en-GB" sz="2400" i="1" dirty="0"/>
              <a:t>Health on the Move 2. Policies for Health Promoting Transport.</a:t>
            </a:r>
            <a:r>
              <a:rPr lang="en-GB" sz="2400" dirty="0"/>
              <a:t> Stockport: Transport and Health Study Group, 2011</a:t>
            </a:r>
            <a:r>
              <a:rPr lang="en-GB" sz="2600" dirty="0"/>
              <a:t>. </a:t>
            </a:r>
            <a:r>
              <a:rPr lang="en-GB" sz="2600" dirty="0">
                <a:hlinkClick r:id="rId2"/>
              </a:rPr>
              <a:t>www.transportandhealth.org.uk</a:t>
            </a:r>
            <a:r>
              <a:rPr lang="en-GB" sz="2600" dirty="0"/>
              <a:t> </a:t>
            </a:r>
          </a:p>
          <a:p>
            <a:pPr marL="609600" indent="-609600" eaLnBrk="1" hangingPunct="1">
              <a:spcBef>
                <a:spcPts val="1200"/>
              </a:spcBef>
            </a:pPr>
            <a:r>
              <a:rPr lang="en-GB" sz="2000" dirty="0"/>
              <a:t>BMA.</a:t>
            </a:r>
            <a:r>
              <a:rPr lang="en-GB" sz="2000" i="1" dirty="0"/>
              <a:t> Healthy transport = Healthy lives.</a:t>
            </a:r>
            <a:r>
              <a:rPr lang="en-GB" sz="2000" dirty="0"/>
              <a:t> London: BMA, 2012.</a:t>
            </a:r>
          </a:p>
          <a:p>
            <a:pPr marL="609600" indent="-609600">
              <a:spcBef>
                <a:spcPts val="1200"/>
              </a:spcBef>
            </a:pPr>
            <a:r>
              <a:rPr lang="en-GB" sz="2000" i="1" dirty="0"/>
              <a:t>Journal of Transport and Health </a:t>
            </a:r>
            <a:r>
              <a:rPr lang="en-GB" sz="2000" dirty="0"/>
              <a:t>2014 -  </a:t>
            </a:r>
          </a:p>
          <a:p>
            <a:pPr marL="800100" lvl="2" indent="0">
              <a:spcBef>
                <a:spcPts val="1200"/>
              </a:spcBef>
              <a:buNone/>
            </a:pPr>
            <a:r>
              <a:rPr lang="en-US" b="1" dirty="0">
                <a:hlinkClick r:id="rId3"/>
              </a:rPr>
              <a:t>www.elsevier.com/locate/jth</a:t>
            </a:r>
            <a:r>
              <a:rPr lang="en-US" dirty="0"/>
              <a:t> </a:t>
            </a:r>
            <a:endParaRPr lang="en-GB" dirty="0"/>
          </a:p>
        </p:txBody>
      </p:sp>
      <p:pic>
        <p:nvPicPr>
          <p:cNvPr id="512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6265" y="5229200"/>
            <a:ext cx="1076325"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7D47A30-F372-40E8-849F-900E11CB53C0}"/>
              </a:ext>
            </a:extLst>
          </p:cNvPr>
          <p:cNvPicPr>
            <a:picLocks noChangeAspect="1"/>
          </p:cNvPicPr>
          <p:nvPr/>
        </p:nvPicPr>
        <p:blipFill>
          <a:blip r:embed="rId2"/>
          <a:stretch>
            <a:fillRect/>
          </a:stretch>
        </p:blipFill>
        <p:spPr>
          <a:xfrm>
            <a:off x="2473912" y="620688"/>
            <a:ext cx="6670088" cy="3662922"/>
          </a:xfrm>
          <a:prstGeom prst="rect">
            <a:avLst/>
          </a:prstGeom>
        </p:spPr>
      </p:pic>
      <p:sp>
        <p:nvSpPr>
          <p:cNvPr id="3" name="Title 2"/>
          <p:cNvSpPr>
            <a:spLocks noGrp="1"/>
          </p:cNvSpPr>
          <p:nvPr>
            <p:ph type="title"/>
          </p:nvPr>
        </p:nvSpPr>
        <p:spPr/>
        <p:txBody>
          <a:bodyPr/>
          <a:lstStyle/>
          <a:p>
            <a:r>
              <a:rPr lang="en-GB" dirty="0"/>
              <a:t>Inequalities</a:t>
            </a:r>
          </a:p>
        </p:txBody>
      </p:sp>
      <p:sp>
        <p:nvSpPr>
          <p:cNvPr id="4" name="Content Placeholder 3"/>
          <p:cNvSpPr>
            <a:spLocks noGrp="1"/>
          </p:cNvSpPr>
          <p:nvPr>
            <p:ph idx="1"/>
          </p:nvPr>
        </p:nvSpPr>
        <p:spPr>
          <a:xfrm>
            <a:off x="319561" y="3192071"/>
            <a:ext cx="8706296" cy="3477882"/>
          </a:xfrm>
        </p:spPr>
        <p:txBody>
          <a:bodyPr/>
          <a:lstStyle/>
          <a:p>
            <a:r>
              <a:rPr lang="en-GB" dirty="0"/>
              <a:t>Age</a:t>
            </a:r>
          </a:p>
          <a:p>
            <a:r>
              <a:rPr lang="en-GB" dirty="0"/>
              <a:t>Sex</a:t>
            </a:r>
          </a:p>
          <a:p>
            <a:r>
              <a:rPr lang="en-GB" dirty="0"/>
              <a:t>Social </a:t>
            </a:r>
          </a:p>
          <a:p>
            <a:pPr lvl="1"/>
            <a:r>
              <a:rPr lang="en-GB" dirty="0"/>
              <a:t>within countries</a:t>
            </a:r>
          </a:p>
          <a:p>
            <a:pPr lvl="1"/>
            <a:r>
              <a:rPr lang="en-GB" dirty="0"/>
              <a:t>between countries </a:t>
            </a:r>
          </a:p>
          <a:p>
            <a:pPr marL="0" indent="0">
              <a:buNone/>
            </a:pPr>
            <a:endParaRPr lang="en-GB" sz="2000" dirty="0"/>
          </a:p>
          <a:p>
            <a:pPr marL="0" indent="0">
              <a:buNone/>
            </a:pPr>
            <a:r>
              <a:rPr lang="en-GB" sz="2000" dirty="0"/>
              <a:t>e.g. </a:t>
            </a:r>
            <a:r>
              <a:rPr lang="en-GB" sz="2000" dirty="0">
                <a:solidFill>
                  <a:srgbClr val="0070C0"/>
                </a:solidFill>
                <a:hlinkClick r:id="rId3">
                  <a:extLst>
                    <a:ext uri="{A12FA001-AC4F-418D-AE19-62706E023703}">
                      <ahyp:hlinkClr xmlns:ahyp="http://schemas.microsoft.com/office/drawing/2018/hyperlinkcolor" xmlns="" val="tx"/>
                    </a:ext>
                  </a:extLst>
                </a:hlinkClick>
              </a:rPr>
              <a:t>https://www.sciencedirect.com/science/article/pii/S2214140514000504</a:t>
            </a:r>
            <a:r>
              <a:rPr lang="en-GB" sz="2000" dirty="0">
                <a:solidFill>
                  <a:srgbClr val="0070C0"/>
                </a:solidFill>
              </a:rPr>
              <a:t> </a:t>
            </a:r>
          </a:p>
        </p:txBody>
      </p:sp>
    </p:spTree>
    <p:extLst>
      <p:ext uri="{BB962C8B-B14F-4D97-AF65-F5344CB8AC3E}">
        <p14:creationId xmlns:p14="http://schemas.microsoft.com/office/powerpoint/2010/main" val="41783128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Transport </a:t>
            </a:r>
            <a:r>
              <a:rPr lang="en-GB"/>
              <a:t>and inequalities in </a:t>
            </a:r>
            <a:r>
              <a:rPr lang="en-GB" dirty="0"/>
              <a:t>adverse effects</a:t>
            </a:r>
          </a:p>
        </p:txBody>
      </p:sp>
      <p:sp>
        <p:nvSpPr>
          <p:cNvPr id="4" name="Content Placeholder 3"/>
          <p:cNvSpPr>
            <a:spLocks noGrp="1"/>
          </p:cNvSpPr>
          <p:nvPr>
            <p:ph idx="1"/>
          </p:nvPr>
        </p:nvSpPr>
        <p:spPr>
          <a:xfrm>
            <a:off x="330200" y="2060848"/>
            <a:ext cx="8489950" cy="4464495"/>
          </a:xfrm>
        </p:spPr>
        <p:txBody>
          <a:bodyPr/>
          <a:lstStyle/>
          <a:p>
            <a:r>
              <a:rPr lang="en-GB" dirty="0"/>
              <a:t>Age: </a:t>
            </a:r>
          </a:p>
          <a:p>
            <a:pPr lvl="1"/>
            <a:r>
              <a:rPr lang="en-GB" dirty="0"/>
              <a:t>young &amp; old disproportionately in poorer groups</a:t>
            </a:r>
          </a:p>
          <a:p>
            <a:pPr lvl="1"/>
            <a:r>
              <a:rPr lang="en-GB" dirty="0"/>
              <a:t>less car access</a:t>
            </a:r>
          </a:p>
          <a:p>
            <a:pPr lvl="1"/>
            <a:r>
              <a:rPr lang="en-GB" dirty="0"/>
              <a:t>more exposure </a:t>
            </a:r>
            <a:r>
              <a:rPr lang="en-GB" u="sng" dirty="0"/>
              <a:t>&amp;</a:t>
            </a:r>
            <a:r>
              <a:rPr lang="en-GB" dirty="0"/>
              <a:t> more susceptibility </a:t>
            </a:r>
          </a:p>
          <a:p>
            <a:r>
              <a:rPr lang="en-GB" dirty="0"/>
              <a:t>Gender: Women less car access than men</a:t>
            </a:r>
          </a:p>
          <a:p>
            <a:pPr lvl="1"/>
            <a:r>
              <a:rPr lang="en-GB" dirty="0"/>
              <a:t>Girls less independent mobility than boys</a:t>
            </a:r>
          </a:p>
          <a:p>
            <a:r>
              <a:rPr lang="en-GB" dirty="0"/>
              <a:t>Socio-economic </a:t>
            </a:r>
          </a:p>
          <a:p>
            <a:pPr lvl="1"/>
            <a:r>
              <a:rPr lang="en-GB" dirty="0"/>
              <a:t>within countries</a:t>
            </a:r>
          </a:p>
          <a:p>
            <a:pPr lvl="1"/>
            <a:r>
              <a:rPr lang="en-GB" dirty="0"/>
              <a:t>between countries (</a:t>
            </a:r>
            <a:r>
              <a:rPr lang="en-GB" dirty="0" err="1"/>
              <a:t>eg</a:t>
            </a:r>
            <a:r>
              <a:rPr lang="en-GB" dirty="0"/>
              <a:t> effects of climate change)</a:t>
            </a:r>
          </a:p>
          <a:p>
            <a:endParaRPr lang="en-GB" dirty="0"/>
          </a:p>
        </p:txBody>
      </p:sp>
    </p:spTree>
    <p:extLst>
      <p:ext uri="{BB962C8B-B14F-4D97-AF65-F5344CB8AC3E}">
        <p14:creationId xmlns:p14="http://schemas.microsoft.com/office/powerpoint/2010/main" val="17347296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Health inequalities from busy roads</a:t>
            </a:r>
            <a:br>
              <a:rPr lang="en-GB" dirty="0"/>
            </a:br>
            <a:r>
              <a:rPr lang="en-GB" dirty="0"/>
              <a:t>Air pollution</a:t>
            </a:r>
          </a:p>
        </p:txBody>
      </p:sp>
      <p:sp>
        <p:nvSpPr>
          <p:cNvPr id="3" name="Content Placeholder 2"/>
          <p:cNvSpPr>
            <a:spLocks noGrp="1"/>
          </p:cNvSpPr>
          <p:nvPr>
            <p:ph idx="1"/>
          </p:nvPr>
        </p:nvSpPr>
        <p:spPr/>
        <p:txBody>
          <a:bodyPr/>
          <a:lstStyle/>
          <a:p>
            <a:r>
              <a:rPr lang="en-GB" dirty="0"/>
              <a:t>Poorer people:</a:t>
            </a:r>
          </a:p>
          <a:p>
            <a:pPr lvl="1"/>
            <a:r>
              <a:rPr lang="en-GB" dirty="0"/>
              <a:t>More exposed to air pollution from motor traffic</a:t>
            </a:r>
          </a:p>
          <a:p>
            <a:pPr lvl="1"/>
            <a:r>
              <a:rPr lang="en-GB" dirty="0"/>
              <a:t>More susceptible to health impacts of pollution</a:t>
            </a:r>
          </a:p>
        </p:txBody>
      </p:sp>
    </p:spTree>
    <p:extLst>
      <p:ext uri="{BB962C8B-B14F-4D97-AF65-F5344CB8AC3E}">
        <p14:creationId xmlns:p14="http://schemas.microsoft.com/office/powerpoint/2010/main" val="832239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Crossing times</a:t>
            </a:r>
          </a:p>
        </p:txBody>
      </p:sp>
      <p:sp>
        <p:nvSpPr>
          <p:cNvPr id="3" name="Content Placeholder 2"/>
          <p:cNvSpPr>
            <a:spLocks noGrp="1"/>
          </p:cNvSpPr>
          <p:nvPr>
            <p:ph idx="1"/>
          </p:nvPr>
        </p:nvSpPr>
        <p:spPr>
          <a:xfrm>
            <a:off x="107504" y="2708920"/>
            <a:ext cx="5760640" cy="3417243"/>
          </a:xfrm>
        </p:spPr>
        <p:txBody>
          <a:bodyPr/>
          <a:lstStyle/>
          <a:p>
            <a:r>
              <a:rPr lang="en-GB" dirty="0"/>
              <a:t>Pedestrian lights crossing times in UK, Australia, USA assume walking speed 1.2m/s (4.3 km/h)</a:t>
            </a:r>
          </a:p>
          <a:p>
            <a:endParaRPr lang="en-GB" dirty="0"/>
          </a:p>
        </p:txBody>
      </p:sp>
    </p:spTree>
    <p:extLst>
      <p:ext uri="{BB962C8B-B14F-4D97-AF65-F5344CB8AC3E}">
        <p14:creationId xmlns:p14="http://schemas.microsoft.com/office/powerpoint/2010/main" val="3221936523"/>
      </p:ext>
    </p:extLst>
  </p:cSld>
  <p:clrMapOvr>
    <a:masterClrMapping/>
  </p:clrMapOvr>
  <mc:AlternateContent xmlns:mc="http://schemas.openxmlformats.org/markup-compatibility/2006" xmlns:p14="http://schemas.microsoft.com/office/powerpoint/2010/main">
    <mc:Choice Requires="p14">
      <p:transition spd="slow" p14:dur="2000" advTm="70892"/>
    </mc:Choice>
    <mc:Fallback xmlns="">
      <p:transition spd="slow" advTm="70892"/>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8"/>
          <p:cNvGraphicFramePr>
            <a:graphicFrameLocks noChangeAspect="1"/>
          </p:cNvGraphicFramePr>
          <p:nvPr>
            <p:extLst>
              <p:ext uri="{D42A27DB-BD31-4B8C-83A1-F6EECF244321}">
                <p14:modId xmlns:p14="http://schemas.microsoft.com/office/powerpoint/2010/main" val="4100140014"/>
              </p:ext>
            </p:extLst>
          </p:nvPr>
        </p:nvGraphicFramePr>
        <p:xfrm>
          <a:off x="179513" y="1062038"/>
          <a:ext cx="8424936" cy="5463306"/>
        </p:xfrm>
        <a:graphic>
          <a:graphicData uri="http://schemas.openxmlformats.org/drawingml/2006/chart">
            <c:chart xmlns:c="http://schemas.openxmlformats.org/drawingml/2006/chart" xmlns:r="http://schemas.openxmlformats.org/officeDocument/2006/relationships" r:id="rId3"/>
          </a:graphicData>
        </a:graphic>
      </p:graphicFrame>
      <p:sp>
        <p:nvSpPr>
          <p:cNvPr id="676868" name="Title 1"/>
          <p:cNvSpPr>
            <a:spLocks/>
          </p:cNvSpPr>
          <p:nvPr/>
        </p:nvSpPr>
        <p:spPr bwMode="gray">
          <a:xfrm>
            <a:off x="410308" y="234950"/>
            <a:ext cx="7926266"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3800">
                <a:solidFill>
                  <a:schemeClr val="tx1"/>
                </a:solidFill>
                <a:latin typeface="HelveticaNeue LT 67 MdCn" pitchFamily="34" charset="0"/>
              </a:defRPr>
            </a:lvl1pPr>
            <a:lvl2pPr>
              <a:defRPr sz="3800">
                <a:solidFill>
                  <a:schemeClr val="tx1"/>
                </a:solidFill>
                <a:latin typeface="HelveticaNeue LT 67 MdCn" pitchFamily="34" charset="0"/>
              </a:defRPr>
            </a:lvl2pPr>
            <a:lvl3pPr>
              <a:defRPr sz="3800">
                <a:solidFill>
                  <a:schemeClr val="tx1"/>
                </a:solidFill>
                <a:latin typeface="HelveticaNeue LT 67 MdCn" pitchFamily="34" charset="0"/>
              </a:defRPr>
            </a:lvl3pPr>
            <a:lvl4pPr>
              <a:defRPr sz="3800">
                <a:solidFill>
                  <a:schemeClr val="tx1"/>
                </a:solidFill>
                <a:latin typeface="HelveticaNeue LT 67 MdCn" pitchFamily="34" charset="0"/>
              </a:defRPr>
            </a:lvl4pPr>
            <a:lvl5pPr>
              <a:defRPr sz="3800">
                <a:solidFill>
                  <a:schemeClr val="tx1"/>
                </a:solidFill>
                <a:latin typeface="HelveticaNeue LT 67 MdCn" pitchFamily="34" charset="0"/>
              </a:defRPr>
            </a:lvl5pPr>
            <a:lvl6pPr marL="457200" fontAlgn="base">
              <a:spcBef>
                <a:spcPct val="0"/>
              </a:spcBef>
              <a:spcAft>
                <a:spcPct val="0"/>
              </a:spcAft>
              <a:defRPr sz="3800">
                <a:solidFill>
                  <a:schemeClr val="tx1"/>
                </a:solidFill>
                <a:latin typeface="HelveticaNeue LT 67 MdCn" pitchFamily="34" charset="0"/>
              </a:defRPr>
            </a:lvl6pPr>
            <a:lvl7pPr marL="914400" fontAlgn="base">
              <a:spcBef>
                <a:spcPct val="0"/>
              </a:spcBef>
              <a:spcAft>
                <a:spcPct val="0"/>
              </a:spcAft>
              <a:defRPr sz="3800">
                <a:solidFill>
                  <a:schemeClr val="tx1"/>
                </a:solidFill>
                <a:latin typeface="HelveticaNeue LT 67 MdCn" pitchFamily="34" charset="0"/>
              </a:defRPr>
            </a:lvl7pPr>
            <a:lvl8pPr marL="1371600" fontAlgn="base">
              <a:spcBef>
                <a:spcPct val="0"/>
              </a:spcBef>
              <a:spcAft>
                <a:spcPct val="0"/>
              </a:spcAft>
              <a:defRPr sz="3800">
                <a:solidFill>
                  <a:schemeClr val="tx1"/>
                </a:solidFill>
                <a:latin typeface="HelveticaNeue LT 67 MdCn" pitchFamily="34" charset="0"/>
              </a:defRPr>
            </a:lvl8pPr>
            <a:lvl9pPr marL="1828800" fontAlgn="base">
              <a:spcBef>
                <a:spcPct val="0"/>
              </a:spcBef>
              <a:spcAft>
                <a:spcPct val="0"/>
              </a:spcAft>
              <a:defRPr sz="3800">
                <a:solidFill>
                  <a:schemeClr val="tx1"/>
                </a:solidFill>
                <a:latin typeface="HelveticaNeue LT 67 MdCn" pitchFamily="34" charset="0"/>
              </a:defRPr>
            </a:lvl9pPr>
          </a:lstStyle>
          <a:p>
            <a:r>
              <a:rPr lang="en-GB" altLang="en-US"/>
              <a:t>Walking speed by age</a:t>
            </a:r>
          </a:p>
        </p:txBody>
      </p:sp>
    </p:spTree>
    <p:extLst>
      <p:ext uri="{BB962C8B-B14F-4D97-AF65-F5344CB8AC3E}">
        <p14:creationId xmlns:p14="http://schemas.microsoft.com/office/powerpoint/2010/main" val="1623913915"/>
      </p:ext>
    </p:extLst>
  </p:cSld>
  <p:clrMapOvr>
    <a:masterClrMapping/>
  </p:clrMapOvr>
  <p:transition advTm="30907"/>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l="44490" t="27406" r="41061" b="38971"/>
          <a:stretch>
            <a:fillRect/>
          </a:stretch>
        </p:blipFill>
        <p:spPr bwMode="auto">
          <a:xfrm>
            <a:off x="1979712" y="16822488"/>
            <a:ext cx="2247164" cy="2793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descr="MailOnline - news, sport, celebrity, science and health stories">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407903" y="551670"/>
            <a:ext cx="3333750" cy="633095"/>
          </a:xfrm>
          <a:prstGeom prst="rect">
            <a:avLst/>
          </a:prstGeom>
          <a:noFill/>
          <a:ln>
            <a:noFill/>
          </a:ln>
        </p:spPr>
      </p:pic>
      <p:sp>
        <p:nvSpPr>
          <p:cNvPr id="14" name="Content Placeholder 9"/>
          <p:cNvSpPr txBox="1">
            <a:spLocks/>
          </p:cNvSpPr>
          <p:nvPr/>
        </p:nvSpPr>
        <p:spPr bwMode="auto">
          <a:xfrm>
            <a:off x="539552" y="1268760"/>
            <a:ext cx="7056784" cy="40569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o"/>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GB" b="1" kern="0" dirty="0"/>
              <a:t>Pelican racetracks! </a:t>
            </a:r>
          </a:p>
          <a:p>
            <a:pPr marL="0" indent="0">
              <a:spcBef>
                <a:spcPts val="1200"/>
              </a:spcBef>
              <a:buNone/>
            </a:pPr>
            <a:r>
              <a:rPr lang="en-GB" b="1" kern="0" dirty="0"/>
              <a:t>Green man crossings are a death trap for any pensioner not nimble enough to walk at 4ft per second, warn researchers</a:t>
            </a:r>
            <a:endParaRPr lang="en-GB" kern="0" dirty="0"/>
          </a:p>
        </p:txBody>
      </p:sp>
      <p:sp>
        <p:nvSpPr>
          <p:cNvPr id="2" name="TextBox 1"/>
          <p:cNvSpPr txBox="1"/>
          <p:nvPr/>
        </p:nvSpPr>
        <p:spPr>
          <a:xfrm>
            <a:off x="179512" y="4869160"/>
            <a:ext cx="8856984" cy="2092881"/>
          </a:xfrm>
          <a:prstGeom prst="rect">
            <a:avLst/>
          </a:prstGeom>
          <a:noFill/>
        </p:spPr>
        <p:txBody>
          <a:bodyPr wrap="square" rtlCol="0">
            <a:spAutoFit/>
          </a:bodyPr>
          <a:lstStyle/>
          <a:p>
            <a:r>
              <a:rPr lang="en-GB" altLang="en-US" sz="2800" i="1" dirty="0"/>
              <a:t>Paper published online June 2012:</a:t>
            </a:r>
          </a:p>
          <a:p>
            <a:r>
              <a:rPr lang="en-US" altLang="en-US" sz="2800" dirty="0"/>
              <a:t>Asher L, </a:t>
            </a:r>
            <a:r>
              <a:rPr lang="en-US" altLang="en-US" sz="2800" dirty="0" err="1"/>
              <a:t>Aresu</a:t>
            </a:r>
            <a:r>
              <a:rPr lang="en-US" altLang="en-US" sz="2800" dirty="0"/>
              <a:t> M, </a:t>
            </a:r>
            <a:r>
              <a:rPr lang="en-US" altLang="en-US" sz="2800" dirty="0" err="1"/>
              <a:t>Falaschetti</a:t>
            </a:r>
            <a:r>
              <a:rPr lang="en-US" altLang="en-US" sz="2800" dirty="0"/>
              <a:t> E, Mindell JS. </a:t>
            </a:r>
            <a:r>
              <a:rPr lang="en-GB" altLang="en-US" sz="2800" dirty="0"/>
              <a:t>Most older pedestrians are unable to cross the road in time: a cross sectional study. </a:t>
            </a:r>
            <a:r>
              <a:rPr lang="en-US" altLang="en-US" sz="2800" i="1" dirty="0"/>
              <a:t>Age Ageing.</a:t>
            </a:r>
            <a:r>
              <a:rPr lang="en-US" altLang="en-US" sz="2800" dirty="0"/>
              <a:t>2012;</a:t>
            </a:r>
            <a:r>
              <a:rPr lang="en-US" altLang="en-US" sz="2800" b="1" dirty="0"/>
              <a:t>41</a:t>
            </a:r>
            <a:r>
              <a:rPr lang="en-GB" altLang="en-US" sz="2800" dirty="0"/>
              <a:t>:690-4</a:t>
            </a:r>
            <a:endParaRPr lang="en-GB" sz="2800" dirty="0"/>
          </a:p>
          <a:p>
            <a:endParaRPr lang="en-GB" dirty="0"/>
          </a:p>
        </p:txBody>
      </p:sp>
      <p:sp>
        <p:nvSpPr>
          <p:cNvPr id="4" name="Text Placeholder 3">
            <a:extLst>
              <a:ext uri="{FF2B5EF4-FFF2-40B4-BE49-F238E27FC236}">
                <a16:creationId xmlns:a16="http://schemas.microsoft.com/office/drawing/2014/main" xmlns="" id="{C60D479D-432A-41EA-9316-5EBD5B0F411E}"/>
              </a:ext>
            </a:extLst>
          </p:cNvPr>
          <p:cNvSpPr>
            <a:spLocks noGrp="1"/>
          </p:cNvSpPr>
          <p:nvPr>
            <p:ph type="body" sz="half" idx="1"/>
          </p:nvPr>
        </p:nvSpPr>
        <p:spPr/>
        <p:txBody>
          <a:bodyPr/>
          <a:lstStyle/>
          <a:p>
            <a:endParaRPr lang="en-GB" dirty="0"/>
          </a:p>
        </p:txBody>
      </p:sp>
    </p:spTree>
    <p:extLst>
      <p:ext uri="{BB962C8B-B14F-4D97-AF65-F5344CB8AC3E}">
        <p14:creationId xmlns:p14="http://schemas.microsoft.com/office/powerpoint/2010/main" val="32008044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12" name="AutoShape 2"/>
          <p:cNvSpPr>
            <a:spLocks noChangeArrowheads="1"/>
          </p:cNvSpPr>
          <p:nvPr/>
        </p:nvSpPr>
        <p:spPr bwMode="gray">
          <a:xfrm>
            <a:off x="252046" y="116632"/>
            <a:ext cx="8639908" cy="865188"/>
          </a:xfrm>
          <a:prstGeom prst="roundRect">
            <a:avLst>
              <a:gd name="adj" fmla="val 16667"/>
            </a:avLst>
          </a:prstGeom>
          <a:solidFill>
            <a:schemeClr val="bg2"/>
          </a:solidFill>
          <a:ln w="28575" algn="ctr">
            <a:solidFill>
              <a:schemeClr val="bg2"/>
            </a:solidFill>
            <a:round/>
            <a:headEnd/>
            <a:tailEnd/>
          </a:ln>
        </p:spPr>
        <p:txBody>
          <a:bodyPr lIns="72000" tIns="72000" rIns="72000" bIns="72000" anchor="ctr"/>
          <a:lstStyle>
            <a:lvl1pPr eaLnBrk="0" hangingPunct="0">
              <a:defRPr sz="2000">
                <a:solidFill>
                  <a:schemeClr val="tx1"/>
                </a:solidFill>
                <a:latin typeface="HelveticaNeue LT 55 Roman" pitchFamily="34" charset="0"/>
                <a:ea typeface="ヒラギノ角ゴ Pro W3"/>
                <a:cs typeface="ヒラギノ角ゴ Pro W3"/>
              </a:defRPr>
            </a:lvl1pPr>
            <a:lvl2pPr marL="742950" indent="-285750" eaLnBrk="0" hangingPunct="0">
              <a:defRPr sz="2000">
                <a:solidFill>
                  <a:schemeClr val="tx1"/>
                </a:solidFill>
                <a:latin typeface="HelveticaNeue LT 55 Roman" pitchFamily="34" charset="0"/>
                <a:ea typeface="ヒラギノ角ゴ Pro W3"/>
                <a:cs typeface="ヒラギノ角ゴ Pro W3"/>
              </a:defRPr>
            </a:lvl2pPr>
            <a:lvl3pPr marL="1143000" indent="-228600" eaLnBrk="0" hangingPunct="0">
              <a:defRPr sz="2000">
                <a:solidFill>
                  <a:schemeClr val="tx1"/>
                </a:solidFill>
                <a:latin typeface="HelveticaNeue LT 55 Roman" pitchFamily="34" charset="0"/>
                <a:ea typeface="ヒラギノ角ゴ Pro W3"/>
                <a:cs typeface="ヒラギノ角ゴ Pro W3"/>
              </a:defRPr>
            </a:lvl3pPr>
            <a:lvl4pPr marL="1600200" indent="-228600" eaLnBrk="0" hangingPunct="0">
              <a:defRPr sz="2000">
                <a:solidFill>
                  <a:schemeClr val="tx1"/>
                </a:solidFill>
                <a:latin typeface="HelveticaNeue LT 55 Roman" pitchFamily="34" charset="0"/>
                <a:ea typeface="ヒラギノ角ゴ Pro W3"/>
                <a:cs typeface="ヒラギノ角ゴ Pro W3"/>
              </a:defRPr>
            </a:lvl4pPr>
            <a:lvl5pPr marL="2057400" indent="-228600" eaLnBrk="0" hangingPunct="0">
              <a:defRPr sz="2000">
                <a:solidFill>
                  <a:schemeClr val="tx1"/>
                </a:solidFill>
                <a:latin typeface="HelveticaNeue LT 55 Roman"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HelveticaNeue LT 55 Roman"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HelveticaNeue LT 55 Roman"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HelveticaNeue LT 55 Roman"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HelveticaNeue LT 55 Roman" pitchFamily="34" charset="0"/>
                <a:ea typeface="ヒラギノ角ゴ Pro W3"/>
                <a:cs typeface="ヒラギノ角ゴ Pro W3"/>
              </a:defRPr>
            </a:lvl9pPr>
          </a:lstStyle>
          <a:p>
            <a:pPr eaLnBrk="1" hangingPunct="1">
              <a:lnSpc>
                <a:spcPct val="98000"/>
              </a:lnSpc>
              <a:buFont typeface="HelveticaNeue LT 55 Roman" pitchFamily="34" charset="0"/>
              <a:buNone/>
            </a:pPr>
            <a:r>
              <a:rPr lang="en-GB" altLang="en-US" sz="5000" b="1" dirty="0">
                <a:solidFill>
                  <a:srgbClr val="00B050"/>
                </a:solidFill>
              </a:rPr>
              <a:t>Living Streets Campaign</a:t>
            </a:r>
          </a:p>
        </p:txBody>
      </p:sp>
      <p:sp>
        <p:nvSpPr>
          <p:cNvPr id="2" name="AutoShape 9"/>
          <p:cNvSpPr>
            <a:spLocks noChangeArrowheads="1"/>
          </p:cNvSpPr>
          <p:nvPr/>
        </p:nvSpPr>
        <p:spPr bwMode="gray">
          <a:xfrm>
            <a:off x="3924300" y="2492375"/>
            <a:ext cx="4702420" cy="1873250"/>
          </a:xfrm>
          <a:prstGeom prst="roundRect">
            <a:avLst>
              <a:gd name="adj" fmla="val 16083"/>
            </a:avLst>
          </a:prstGeom>
          <a:solidFill>
            <a:schemeClr val="bg1"/>
          </a:solidFill>
          <a:ln w="50800" algn="ctr">
            <a:solidFill>
              <a:srgbClr val="00CC00"/>
            </a:solidFill>
            <a:round/>
            <a:headEnd/>
            <a:tailEnd/>
          </a:ln>
        </p:spPr>
        <p:txBody>
          <a:bodyPr lIns="72000" tIns="72000" rIns="72000" bIns="72000" anchor="ctr"/>
          <a:lstStyle>
            <a:lvl1pPr eaLnBrk="0" hangingPunct="0">
              <a:defRPr sz="2000">
                <a:solidFill>
                  <a:schemeClr val="tx1"/>
                </a:solidFill>
                <a:latin typeface="HelveticaNeue LT 55 Roman" pitchFamily="34" charset="0"/>
                <a:ea typeface="ヒラギノ角ゴ Pro W3"/>
                <a:cs typeface="ヒラギノ角ゴ Pro W3"/>
              </a:defRPr>
            </a:lvl1pPr>
            <a:lvl2pPr marL="742950" indent="-285750" eaLnBrk="0" hangingPunct="0">
              <a:defRPr sz="2000">
                <a:solidFill>
                  <a:schemeClr val="tx1"/>
                </a:solidFill>
                <a:latin typeface="HelveticaNeue LT 55 Roman" pitchFamily="34" charset="0"/>
                <a:ea typeface="ヒラギノ角ゴ Pro W3"/>
                <a:cs typeface="ヒラギノ角ゴ Pro W3"/>
              </a:defRPr>
            </a:lvl2pPr>
            <a:lvl3pPr marL="1143000" indent="-228600" eaLnBrk="0" hangingPunct="0">
              <a:defRPr sz="2000">
                <a:solidFill>
                  <a:schemeClr val="tx1"/>
                </a:solidFill>
                <a:latin typeface="HelveticaNeue LT 55 Roman" pitchFamily="34" charset="0"/>
                <a:ea typeface="ヒラギノ角ゴ Pro W3"/>
                <a:cs typeface="ヒラギノ角ゴ Pro W3"/>
              </a:defRPr>
            </a:lvl3pPr>
            <a:lvl4pPr marL="1600200" indent="-228600" eaLnBrk="0" hangingPunct="0">
              <a:defRPr sz="2000">
                <a:solidFill>
                  <a:schemeClr val="tx1"/>
                </a:solidFill>
                <a:latin typeface="HelveticaNeue LT 55 Roman" pitchFamily="34" charset="0"/>
                <a:ea typeface="ヒラギノ角ゴ Pro W3"/>
                <a:cs typeface="ヒラギノ角ゴ Pro W3"/>
              </a:defRPr>
            </a:lvl4pPr>
            <a:lvl5pPr marL="2057400" indent="-228600" eaLnBrk="0" hangingPunct="0">
              <a:defRPr sz="2000">
                <a:solidFill>
                  <a:schemeClr val="tx1"/>
                </a:solidFill>
                <a:latin typeface="HelveticaNeue LT 55 Roman"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HelveticaNeue LT 55 Roman"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HelveticaNeue LT 55 Roman"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HelveticaNeue LT 55 Roman"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HelveticaNeue LT 55 Roman" pitchFamily="34" charset="0"/>
                <a:ea typeface="ヒラギノ角ゴ Pro W3"/>
                <a:cs typeface="ヒラギノ角ゴ Pro W3"/>
              </a:defRPr>
            </a:lvl9pPr>
          </a:lstStyle>
          <a:p>
            <a:pPr eaLnBrk="1" hangingPunct="1"/>
            <a:r>
              <a:rPr lang="en-GB" altLang="en-US" sz="2400" b="1" dirty="0">
                <a:solidFill>
                  <a:prstClr val="black"/>
                </a:solidFill>
              </a:rPr>
              <a:t>Reduce the assumed walking speed to 0.8 m/s, so most older people could cross comfortably </a:t>
            </a:r>
          </a:p>
        </p:txBody>
      </p:sp>
      <p:sp>
        <p:nvSpPr>
          <p:cNvPr id="3" name="AutoShape 9"/>
          <p:cNvSpPr>
            <a:spLocks noChangeArrowheads="1"/>
          </p:cNvSpPr>
          <p:nvPr/>
        </p:nvSpPr>
        <p:spPr bwMode="gray">
          <a:xfrm>
            <a:off x="252046" y="2781300"/>
            <a:ext cx="1872762" cy="863600"/>
          </a:xfrm>
          <a:prstGeom prst="roundRect">
            <a:avLst>
              <a:gd name="adj" fmla="val 30282"/>
            </a:avLst>
          </a:prstGeom>
          <a:noFill/>
          <a:ln>
            <a:noFill/>
          </a:ln>
          <a:extLst>
            <a:ext uri="{909E8E84-426E-40DD-AFC4-6F175D3DCCD1}">
              <a14:hiddenFill xmlns:a14="http://schemas.microsoft.com/office/drawing/2010/main">
                <a:solidFill>
                  <a:srgbClr val="FEDDA8"/>
                </a:solidFill>
              </a14:hiddenFill>
            </a:ext>
            <a:ext uri="{91240B29-F687-4F45-9708-019B960494DF}">
              <a14:hiddenLine xmlns:a14="http://schemas.microsoft.com/office/drawing/2010/main" w="50800" algn="ctr">
                <a:solidFill>
                  <a:srgbClr val="FEDDA8"/>
                </a:solidFill>
                <a:round/>
                <a:headEnd/>
                <a:tailEnd/>
              </a14:hiddenLine>
            </a:ext>
          </a:extLst>
        </p:spPr>
        <p:txBody>
          <a:bodyPr lIns="72000" tIns="72000" rIns="72000" bIns="72000" anchor="ctr"/>
          <a:lstStyle>
            <a:lvl1pPr eaLnBrk="0" hangingPunct="0">
              <a:defRPr sz="2000">
                <a:solidFill>
                  <a:schemeClr val="tx1"/>
                </a:solidFill>
                <a:latin typeface="HelveticaNeue LT 55 Roman" pitchFamily="34" charset="0"/>
                <a:ea typeface="ヒラギノ角ゴ Pro W3"/>
                <a:cs typeface="ヒラギノ角ゴ Pro W3"/>
              </a:defRPr>
            </a:lvl1pPr>
            <a:lvl2pPr marL="742950" indent="-285750" eaLnBrk="0" hangingPunct="0">
              <a:defRPr sz="2000">
                <a:solidFill>
                  <a:schemeClr val="tx1"/>
                </a:solidFill>
                <a:latin typeface="HelveticaNeue LT 55 Roman" pitchFamily="34" charset="0"/>
                <a:ea typeface="ヒラギノ角ゴ Pro W3"/>
                <a:cs typeface="ヒラギノ角ゴ Pro W3"/>
              </a:defRPr>
            </a:lvl2pPr>
            <a:lvl3pPr marL="1143000" indent="-228600" eaLnBrk="0" hangingPunct="0">
              <a:defRPr sz="2000">
                <a:solidFill>
                  <a:schemeClr val="tx1"/>
                </a:solidFill>
                <a:latin typeface="HelveticaNeue LT 55 Roman" pitchFamily="34" charset="0"/>
                <a:ea typeface="ヒラギノ角ゴ Pro W3"/>
                <a:cs typeface="ヒラギノ角ゴ Pro W3"/>
              </a:defRPr>
            </a:lvl3pPr>
            <a:lvl4pPr marL="1600200" indent="-228600" eaLnBrk="0" hangingPunct="0">
              <a:defRPr sz="2000">
                <a:solidFill>
                  <a:schemeClr val="tx1"/>
                </a:solidFill>
                <a:latin typeface="HelveticaNeue LT 55 Roman" pitchFamily="34" charset="0"/>
                <a:ea typeface="ヒラギノ角ゴ Pro W3"/>
                <a:cs typeface="ヒラギノ角ゴ Pro W3"/>
              </a:defRPr>
            </a:lvl4pPr>
            <a:lvl5pPr marL="2057400" indent="-228600" eaLnBrk="0" hangingPunct="0">
              <a:defRPr sz="2000">
                <a:solidFill>
                  <a:schemeClr val="tx1"/>
                </a:solidFill>
                <a:latin typeface="HelveticaNeue LT 55 Roman"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HelveticaNeue LT 55 Roman"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HelveticaNeue LT 55 Roman"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HelveticaNeue LT 55 Roman"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HelveticaNeue LT 55 Roman" pitchFamily="34" charset="0"/>
                <a:ea typeface="ヒラギノ角ゴ Pro W3"/>
                <a:cs typeface="ヒラギノ角ゴ Pro W3"/>
              </a:defRPr>
            </a:lvl9pPr>
          </a:lstStyle>
          <a:p>
            <a:pPr algn="ctr" eaLnBrk="1" hangingPunct="1"/>
            <a:r>
              <a:rPr lang="en-GB" altLang="en-US" sz="2500" b="1">
                <a:solidFill>
                  <a:srgbClr val="00CC00"/>
                </a:solidFill>
              </a:rPr>
              <a:t>Currently 1.2 m/s</a:t>
            </a:r>
            <a:r>
              <a:rPr lang="en-GB" altLang="en-US" sz="2400" b="1">
                <a:solidFill>
                  <a:srgbClr val="00CC00"/>
                </a:solidFill>
              </a:rPr>
              <a:t> </a:t>
            </a:r>
          </a:p>
        </p:txBody>
      </p:sp>
      <p:sp>
        <p:nvSpPr>
          <p:cNvPr id="4" name="AutoShape 9"/>
          <p:cNvSpPr>
            <a:spLocks noChangeArrowheads="1"/>
          </p:cNvSpPr>
          <p:nvPr/>
        </p:nvSpPr>
        <p:spPr bwMode="gray">
          <a:xfrm>
            <a:off x="203132" y="3717032"/>
            <a:ext cx="2013438" cy="1258987"/>
          </a:xfrm>
          <a:prstGeom prst="roundRect">
            <a:avLst>
              <a:gd name="adj" fmla="val 32806"/>
            </a:avLst>
          </a:prstGeom>
          <a:solidFill>
            <a:schemeClr val="bg1"/>
          </a:solidFill>
          <a:ln w="50800" algn="ctr">
            <a:solidFill>
              <a:srgbClr val="FA9C04"/>
            </a:solidFill>
            <a:round/>
            <a:headEnd/>
            <a:tailEnd/>
          </a:ln>
        </p:spPr>
        <p:txBody>
          <a:bodyPr lIns="72000" tIns="72000" rIns="72000" bIns="72000" anchor="ctr"/>
          <a:lstStyle>
            <a:lvl1pPr eaLnBrk="0" hangingPunct="0">
              <a:defRPr sz="2000">
                <a:solidFill>
                  <a:schemeClr val="tx1"/>
                </a:solidFill>
                <a:latin typeface="HelveticaNeue LT 55 Roman" pitchFamily="34" charset="0"/>
                <a:ea typeface="ヒラギノ角ゴ Pro W3"/>
                <a:cs typeface="ヒラギノ角ゴ Pro W3"/>
              </a:defRPr>
            </a:lvl1pPr>
            <a:lvl2pPr marL="742950" indent="-285750" eaLnBrk="0" hangingPunct="0">
              <a:defRPr sz="2000">
                <a:solidFill>
                  <a:schemeClr val="tx1"/>
                </a:solidFill>
                <a:latin typeface="HelveticaNeue LT 55 Roman" pitchFamily="34" charset="0"/>
                <a:ea typeface="ヒラギノ角ゴ Pro W3"/>
                <a:cs typeface="ヒラギノ角ゴ Pro W3"/>
              </a:defRPr>
            </a:lvl2pPr>
            <a:lvl3pPr marL="1143000" indent="-228600" eaLnBrk="0" hangingPunct="0">
              <a:defRPr sz="2000">
                <a:solidFill>
                  <a:schemeClr val="tx1"/>
                </a:solidFill>
                <a:latin typeface="HelveticaNeue LT 55 Roman" pitchFamily="34" charset="0"/>
                <a:ea typeface="ヒラギノ角ゴ Pro W3"/>
                <a:cs typeface="ヒラギノ角ゴ Pro W3"/>
              </a:defRPr>
            </a:lvl3pPr>
            <a:lvl4pPr marL="1600200" indent="-228600" eaLnBrk="0" hangingPunct="0">
              <a:defRPr sz="2000">
                <a:solidFill>
                  <a:schemeClr val="tx1"/>
                </a:solidFill>
                <a:latin typeface="HelveticaNeue LT 55 Roman" pitchFamily="34" charset="0"/>
                <a:ea typeface="ヒラギノ角ゴ Pro W3"/>
                <a:cs typeface="ヒラギノ角ゴ Pro W3"/>
              </a:defRPr>
            </a:lvl4pPr>
            <a:lvl5pPr marL="2057400" indent="-228600" eaLnBrk="0" hangingPunct="0">
              <a:defRPr sz="2000">
                <a:solidFill>
                  <a:schemeClr val="tx1"/>
                </a:solidFill>
                <a:latin typeface="HelveticaNeue LT 55 Roman"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HelveticaNeue LT 55 Roman"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HelveticaNeue LT 55 Roman"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HelveticaNeue LT 55 Roman"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HelveticaNeue LT 55 Roman" pitchFamily="34" charset="0"/>
                <a:ea typeface="ヒラギノ角ゴ Pro W3"/>
                <a:cs typeface="ヒラギノ角ゴ Pro W3"/>
              </a:defRPr>
            </a:lvl9pPr>
          </a:lstStyle>
          <a:p>
            <a:pPr algn="ctr" eaLnBrk="1" hangingPunct="1"/>
            <a:r>
              <a:rPr lang="en-GB" altLang="en-US" sz="2500" b="1" dirty="0">
                <a:solidFill>
                  <a:prstClr val="black"/>
                </a:solidFill>
              </a:rPr>
              <a:t>Men 65+</a:t>
            </a:r>
          </a:p>
          <a:p>
            <a:pPr algn="ctr" eaLnBrk="1" hangingPunct="1"/>
            <a:r>
              <a:rPr lang="en-GB" altLang="en-US" sz="2500" b="1" dirty="0">
                <a:solidFill>
                  <a:srgbClr val="FA3000"/>
                </a:solidFill>
              </a:rPr>
              <a:t>0.9 m/s (3.2 km/h)</a:t>
            </a:r>
          </a:p>
        </p:txBody>
      </p:sp>
      <p:sp>
        <p:nvSpPr>
          <p:cNvPr id="6" name="AutoShape 9"/>
          <p:cNvSpPr>
            <a:spLocks noChangeArrowheads="1"/>
          </p:cNvSpPr>
          <p:nvPr/>
        </p:nvSpPr>
        <p:spPr bwMode="gray">
          <a:xfrm>
            <a:off x="108439" y="5157788"/>
            <a:ext cx="2159977" cy="1222323"/>
          </a:xfrm>
          <a:prstGeom prst="roundRect">
            <a:avLst>
              <a:gd name="adj" fmla="val 32806"/>
            </a:avLst>
          </a:prstGeom>
          <a:solidFill>
            <a:schemeClr val="bg1"/>
          </a:solidFill>
          <a:ln w="50800" algn="ctr">
            <a:solidFill>
              <a:srgbClr val="FA9C04"/>
            </a:solidFill>
            <a:round/>
            <a:headEnd/>
            <a:tailEnd/>
          </a:ln>
        </p:spPr>
        <p:txBody>
          <a:bodyPr lIns="72000" tIns="72000" rIns="72000" bIns="72000" anchor="ctr"/>
          <a:lstStyle>
            <a:lvl1pPr eaLnBrk="0" hangingPunct="0">
              <a:defRPr sz="2000">
                <a:solidFill>
                  <a:schemeClr val="tx1"/>
                </a:solidFill>
                <a:latin typeface="HelveticaNeue LT 55 Roman" pitchFamily="34" charset="0"/>
                <a:ea typeface="ヒラギノ角ゴ Pro W3"/>
                <a:cs typeface="ヒラギノ角ゴ Pro W3"/>
              </a:defRPr>
            </a:lvl1pPr>
            <a:lvl2pPr marL="742950" indent="-285750" eaLnBrk="0" hangingPunct="0">
              <a:defRPr sz="2000">
                <a:solidFill>
                  <a:schemeClr val="tx1"/>
                </a:solidFill>
                <a:latin typeface="HelveticaNeue LT 55 Roman" pitchFamily="34" charset="0"/>
                <a:ea typeface="ヒラギノ角ゴ Pro W3"/>
                <a:cs typeface="ヒラギノ角ゴ Pro W3"/>
              </a:defRPr>
            </a:lvl2pPr>
            <a:lvl3pPr marL="1143000" indent="-228600" eaLnBrk="0" hangingPunct="0">
              <a:defRPr sz="2000">
                <a:solidFill>
                  <a:schemeClr val="tx1"/>
                </a:solidFill>
                <a:latin typeface="HelveticaNeue LT 55 Roman" pitchFamily="34" charset="0"/>
                <a:ea typeface="ヒラギノ角ゴ Pro W3"/>
                <a:cs typeface="ヒラギノ角ゴ Pro W3"/>
              </a:defRPr>
            </a:lvl3pPr>
            <a:lvl4pPr marL="1600200" indent="-228600" eaLnBrk="0" hangingPunct="0">
              <a:defRPr sz="2000">
                <a:solidFill>
                  <a:schemeClr val="tx1"/>
                </a:solidFill>
                <a:latin typeface="HelveticaNeue LT 55 Roman" pitchFamily="34" charset="0"/>
                <a:ea typeface="ヒラギノ角ゴ Pro W3"/>
                <a:cs typeface="ヒラギノ角ゴ Pro W3"/>
              </a:defRPr>
            </a:lvl4pPr>
            <a:lvl5pPr marL="2057400" indent="-228600" eaLnBrk="0" hangingPunct="0">
              <a:defRPr sz="2000">
                <a:solidFill>
                  <a:schemeClr val="tx1"/>
                </a:solidFill>
                <a:latin typeface="HelveticaNeue LT 55 Roman"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HelveticaNeue LT 55 Roman"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HelveticaNeue LT 55 Roman"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HelveticaNeue LT 55 Roman"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HelveticaNeue LT 55 Roman" pitchFamily="34" charset="0"/>
                <a:ea typeface="ヒラギノ角ゴ Pro W3"/>
                <a:cs typeface="ヒラギノ角ゴ Pro W3"/>
              </a:defRPr>
            </a:lvl9pPr>
          </a:lstStyle>
          <a:p>
            <a:pPr algn="ctr" eaLnBrk="1" hangingPunct="1"/>
            <a:r>
              <a:rPr lang="en-GB" altLang="en-US" sz="2500" b="1" dirty="0">
                <a:solidFill>
                  <a:prstClr val="black"/>
                </a:solidFill>
              </a:rPr>
              <a:t>Women 65+</a:t>
            </a:r>
          </a:p>
          <a:p>
            <a:pPr algn="ctr" eaLnBrk="1" hangingPunct="1"/>
            <a:r>
              <a:rPr lang="en-GB" altLang="en-US" sz="2500" b="1" dirty="0">
                <a:solidFill>
                  <a:srgbClr val="FA3000"/>
                </a:solidFill>
              </a:rPr>
              <a:t>0.8 m/s</a:t>
            </a:r>
          </a:p>
          <a:p>
            <a:pPr algn="ctr" eaLnBrk="1" hangingPunct="1"/>
            <a:r>
              <a:rPr lang="en-GB" altLang="en-US" sz="2500" b="1" dirty="0">
                <a:solidFill>
                  <a:srgbClr val="FA3000"/>
                </a:solidFill>
              </a:rPr>
              <a:t>(2.9 km/h)</a:t>
            </a:r>
          </a:p>
        </p:txBody>
      </p:sp>
      <p:sp>
        <p:nvSpPr>
          <p:cNvPr id="763921" name="Line 17"/>
          <p:cNvSpPr>
            <a:spLocks noChangeShapeType="1"/>
          </p:cNvSpPr>
          <p:nvPr/>
        </p:nvSpPr>
        <p:spPr bwMode="gray">
          <a:xfrm>
            <a:off x="3707423" y="2492375"/>
            <a:ext cx="0" cy="4103688"/>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tIns="72000" rIns="72000" bIns="72000"/>
          <a:lstStyle/>
          <a:p>
            <a:endParaRPr lang="en-GB">
              <a:solidFill>
                <a:prstClr val="black"/>
              </a:solidFill>
            </a:endParaRPr>
          </a:p>
        </p:txBody>
      </p:sp>
      <p:pic>
        <p:nvPicPr>
          <p:cNvPr id="9" name="Picture 8">
            <a:extLst>
              <a:ext uri="{FF2B5EF4-FFF2-40B4-BE49-F238E27FC236}">
                <a16:creationId xmlns:a16="http://schemas.microsoft.com/office/drawing/2014/main" xmlns="" id="{15A1B1D4-E748-4DA2-A132-22016366A064}"/>
              </a:ext>
            </a:extLst>
          </p:cNvPr>
          <p:cNvPicPr>
            <a:picLocks noChangeAspect="1"/>
          </p:cNvPicPr>
          <p:nvPr/>
        </p:nvPicPr>
        <p:blipFill>
          <a:blip r:embed="rId3"/>
          <a:stretch>
            <a:fillRect/>
          </a:stretch>
        </p:blipFill>
        <p:spPr>
          <a:xfrm>
            <a:off x="2272573" y="2330004"/>
            <a:ext cx="1437799" cy="1512168"/>
          </a:xfrm>
          <a:prstGeom prst="rect">
            <a:avLst/>
          </a:prstGeom>
        </p:spPr>
      </p:pic>
      <p:pic>
        <p:nvPicPr>
          <p:cNvPr id="12" name="Picture 11">
            <a:extLst>
              <a:ext uri="{FF2B5EF4-FFF2-40B4-BE49-F238E27FC236}">
                <a16:creationId xmlns:a16="http://schemas.microsoft.com/office/drawing/2014/main" xmlns="" id="{2CFA4736-1C09-48E6-B39A-851067F7552A}"/>
              </a:ext>
            </a:extLst>
          </p:cNvPr>
          <p:cNvPicPr>
            <a:picLocks noChangeAspect="1"/>
          </p:cNvPicPr>
          <p:nvPr/>
        </p:nvPicPr>
        <p:blipFill>
          <a:blip r:embed="rId4"/>
          <a:stretch>
            <a:fillRect/>
          </a:stretch>
        </p:blipFill>
        <p:spPr>
          <a:xfrm>
            <a:off x="2297570" y="3933057"/>
            <a:ext cx="1414817" cy="1512167"/>
          </a:xfrm>
          <a:prstGeom prst="rect">
            <a:avLst/>
          </a:prstGeom>
        </p:spPr>
      </p:pic>
      <p:sp>
        <p:nvSpPr>
          <p:cNvPr id="19" name="AutoShape 9">
            <a:extLst>
              <a:ext uri="{FF2B5EF4-FFF2-40B4-BE49-F238E27FC236}">
                <a16:creationId xmlns:a16="http://schemas.microsoft.com/office/drawing/2014/main" xmlns="" id="{24D598E2-F579-4AD2-963F-1FA8F26F8C3F}"/>
              </a:ext>
            </a:extLst>
          </p:cNvPr>
          <p:cNvSpPr>
            <a:spLocks noChangeArrowheads="1"/>
          </p:cNvSpPr>
          <p:nvPr/>
        </p:nvSpPr>
        <p:spPr bwMode="gray">
          <a:xfrm>
            <a:off x="350960" y="1213197"/>
            <a:ext cx="8442080" cy="935037"/>
          </a:xfrm>
          <a:prstGeom prst="roundRect">
            <a:avLst>
              <a:gd name="adj" fmla="val 19620"/>
            </a:avLst>
          </a:prstGeom>
          <a:solidFill>
            <a:srgbClr val="F0DCEB"/>
          </a:solidFill>
          <a:ln w="50800" algn="ctr">
            <a:solidFill>
              <a:srgbClr val="F0DCEB"/>
            </a:solidFill>
            <a:round/>
            <a:headEnd/>
            <a:tailEnd/>
          </a:ln>
        </p:spPr>
        <p:txBody>
          <a:bodyPr lIns="72000" tIns="72000" rIns="72000" bIns="72000" anchor="ctr"/>
          <a:lstStyle>
            <a:lvl1pPr eaLnBrk="0" hangingPunct="0">
              <a:defRPr sz="2000">
                <a:solidFill>
                  <a:schemeClr val="tx1"/>
                </a:solidFill>
                <a:latin typeface="HelveticaNeue LT 55 Roman" pitchFamily="34" charset="0"/>
                <a:ea typeface="ヒラギノ角ゴ Pro W3"/>
                <a:cs typeface="ヒラギノ角ゴ Pro W3"/>
              </a:defRPr>
            </a:lvl1pPr>
            <a:lvl2pPr marL="742950" indent="-285750" eaLnBrk="0" hangingPunct="0">
              <a:defRPr sz="2000">
                <a:solidFill>
                  <a:schemeClr val="tx1"/>
                </a:solidFill>
                <a:latin typeface="HelveticaNeue LT 55 Roman" pitchFamily="34" charset="0"/>
                <a:ea typeface="ヒラギノ角ゴ Pro W3"/>
                <a:cs typeface="ヒラギノ角ゴ Pro W3"/>
              </a:defRPr>
            </a:lvl2pPr>
            <a:lvl3pPr marL="1143000" indent="-228600" eaLnBrk="0" hangingPunct="0">
              <a:defRPr sz="2000">
                <a:solidFill>
                  <a:schemeClr val="tx1"/>
                </a:solidFill>
                <a:latin typeface="HelveticaNeue LT 55 Roman" pitchFamily="34" charset="0"/>
                <a:ea typeface="ヒラギノ角ゴ Pro W3"/>
                <a:cs typeface="ヒラギノ角ゴ Pro W3"/>
              </a:defRPr>
            </a:lvl3pPr>
            <a:lvl4pPr marL="1600200" indent="-228600" eaLnBrk="0" hangingPunct="0">
              <a:defRPr sz="2000">
                <a:solidFill>
                  <a:schemeClr val="tx1"/>
                </a:solidFill>
                <a:latin typeface="HelveticaNeue LT 55 Roman" pitchFamily="34" charset="0"/>
                <a:ea typeface="ヒラギノ角ゴ Pro W3"/>
                <a:cs typeface="ヒラギノ角ゴ Pro W3"/>
              </a:defRPr>
            </a:lvl4pPr>
            <a:lvl5pPr marL="2057400" indent="-228600" eaLnBrk="0" hangingPunct="0">
              <a:defRPr sz="2000">
                <a:solidFill>
                  <a:schemeClr val="tx1"/>
                </a:solidFill>
                <a:latin typeface="HelveticaNeue LT 55 Roman" pitchFamily="34" charset="0"/>
                <a:ea typeface="ヒラギノ角ゴ Pro W3"/>
                <a:cs typeface="ヒラギノ角ゴ Pro W3"/>
              </a:defRPr>
            </a:lvl5pPr>
            <a:lvl6pPr marL="2514600" indent="-228600" eaLnBrk="0" fontAlgn="base" hangingPunct="0">
              <a:spcBef>
                <a:spcPct val="0"/>
              </a:spcBef>
              <a:spcAft>
                <a:spcPct val="0"/>
              </a:spcAft>
              <a:defRPr sz="2000">
                <a:solidFill>
                  <a:schemeClr val="tx1"/>
                </a:solidFill>
                <a:latin typeface="HelveticaNeue LT 55 Roman" pitchFamily="34" charset="0"/>
                <a:ea typeface="ヒラギノ角ゴ Pro W3"/>
                <a:cs typeface="ヒラギノ角ゴ Pro W3"/>
              </a:defRPr>
            </a:lvl6pPr>
            <a:lvl7pPr marL="2971800" indent="-228600" eaLnBrk="0" fontAlgn="base" hangingPunct="0">
              <a:spcBef>
                <a:spcPct val="0"/>
              </a:spcBef>
              <a:spcAft>
                <a:spcPct val="0"/>
              </a:spcAft>
              <a:defRPr sz="2000">
                <a:solidFill>
                  <a:schemeClr val="tx1"/>
                </a:solidFill>
                <a:latin typeface="HelveticaNeue LT 55 Roman" pitchFamily="34" charset="0"/>
                <a:ea typeface="ヒラギノ角ゴ Pro W3"/>
                <a:cs typeface="ヒラギノ角ゴ Pro W3"/>
              </a:defRPr>
            </a:lvl7pPr>
            <a:lvl8pPr marL="3429000" indent="-228600" eaLnBrk="0" fontAlgn="base" hangingPunct="0">
              <a:spcBef>
                <a:spcPct val="0"/>
              </a:spcBef>
              <a:spcAft>
                <a:spcPct val="0"/>
              </a:spcAft>
              <a:defRPr sz="2000">
                <a:solidFill>
                  <a:schemeClr val="tx1"/>
                </a:solidFill>
                <a:latin typeface="HelveticaNeue LT 55 Roman" pitchFamily="34" charset="0"/>
                <a:ea typeface="ヒラギノ角ゴ Pro W3"/>
                <a:cs typeface="ヒラギノ角ゴ Pro W3"/>
              </a:defRPr>
            </a:lvl8pPr>
            <a:lvl9pPr marL="3886200" indent="-228600" eaLnBrk="0" fontAlgn="base" hangingPunct="0">
              <a:spcBef>
                <a:spcPct val="0"/>
              </a:spcBef>
              <a:spcAft>
                <a:spcPct val="0"/>
              </a:spcAft>
              <a:defRPr sz="2000">
                <a:solidFill>
                  <a:schemeClr val="tx1"/>
                </a:solidFill>
                <a:latin typeface="HelveticaNeue LT 55 Roman" pitchFamily="34" charset="0"/>
                <a:ea typeface="ヒラギノ角ゴ Pro W3"/>
                <a:cs typeface="ヒラギノ角ゴ Pro W3"/>
              </a:defRPr>
            </a:lvl9pPr>
          </a:lstStyle>
          <a:p>
            <a:pPr eaLnBrk="1" hangingPunct="1"/>
            <a:r>
              <a:rPr lang="en-GB" altLang="en-US" sz="2400" b="1" dirty="0">
                <a:solidFill>
                  <a:prstClr val="black"/>
                </a:solidFill>
              </a:rPr>
              <a:t>Used HSE 2005 timed walk data to show road crossings are set too quickly for more than 3 in 4 older people. </a:t>
            </a:r>
          </a:p>
        </p:txBody>
      </p:sp>
      <p:sp>
        <p:nvSpPr>
          <p:cNvPr id="14" name="TextBox 13">
            <a:extLst>
              <a:ext uri="{FF2B5EF4-FFF2-40B4-BE49-F238E27FC236}">
                <a16:creationId xmlns:a16="http://schemas.microsoft.com/office/drawing/2014/main" xmlns="" id="{83A0BB1A-6A2E-448E-8D0D-F14D46257B30}"/>
              </a:ext>
            </a:extLst>
          </p:cNvPr>
          <p:cNvSpPr txBox="1"/>
          <p:nvPr/>
        </p:nvSpPr>
        <p:spPr>
          <a:xfrm>
            <a:off x="3995936" y="4797152"/>
            <a:ext cx="2746088" cy="923330"/>
          </a:xfrm>
          <a:prstGeom prst="rect">
            <a:avLst/>
          </a:prstGeom>
          <a:noFill/>
        </p:spPr>
        <p:txBody>
          <a:bodyPr wrap="square" rtlCol="0">
            <a:spAutoFit/>
          </a:bodyPr>
          <a:lstStyle/>
          <a:p>
            <a:r>
              <a:rPr lang="en-GB" dirty="0"/>
              <a:t>Hey Mr Boris</a:t>
            </a:r>
            <a:endParaRPr lang="en-GB" dirty="0">
              <a:hlinkClick r:id="rId5">
                <a:extLst>
                  <a:ext uri="{A12FA001-AC4F-418D-AE19-62706E023703}">
                    <ahyp:hlinkClr xmlns:ahyp="http://schemas.microsoft.com/office/drawing/2018/hyperlinkcolor" xmlns="" val="tx"/>
                  </a:ext>
                </a:extLst>
              </a:hlinkClick>
            </a:endParaRPr>
          </a:p>
          <a:p>
            <a:r>
              <a:rPr lang="en-GB" dirty="0">
                <a:solidFill>
                  <a:srgbClr val="0070C0"/>
                </a:solidFill>
                <a:hlinkClick r:id="rId5">
                  <a:extLst>
                    <a:ext uri="{A12FA001-AC4F-418D-AE19-62706E023703}">
                      <ahyp:hlinkClr xmlns:ahyp="http://schemas.microsoft.com/office/drawing/2018/hyperlinkcolor" xmlns="" val="tx"/>
                    </a:ext>
                  </a:extLst>
                </a:hlinkClick>
              </a:rPr>
              <a:t>https://www.youtube.com/watch?v=lpwboQxVJtg</a:t>
            </a:r>
            <a:r>
              <a:rPr lang="en-GB" dirty="0">
                <a:solidFill>
                  <a:srgbClr val="0070C0"/>
                </a:solidFill>
              </a:rPr>
              <a:t> </a:t>
            </a:r>
          </a:p>
        </p:txBody>
      </p:sp>
    </p:spTree>
    <p:extLst>
      <p:ext uri="{BB962C8B-B14F-4D97-AF65-F5344CB8AC3E}">
        <p14:creationId xmlns:p14="http://schemas.microsoft.com/office/powerpoint/2010/main" val="1401867224"/>
      </p:ext>
    </p:extLst>
  </p:cSld>
  <p:clrMapOvr>
    <a:masterClrMapping/>
  </p:clrMapOvr>
  <p:transition advTm="4849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Some publications: Transport &amp; inequalities</a:t>
            </a:r>
          </a:p>
        </p:txBody>
      </p:sp>
      <p:sp>
        <p:nvSpPr>
          <p:cNvPr id="3" name="Content Placeholder 2"/>
          <p:cNvSpPr>
            <a:spLocks noGrp="1"/>
          </p:cNvSpPr>
          <p:nvPr>
            <p:ph idx="1"/>
          </p:nvPr>
        </p:nvSpPr>
        <p:spPr>
          <a:xfrm>
            <a:off x="107504" y="1484785"/>
            <a:ext cx="8928992" cy="4681066"/>
          </a:xfrm>
        </p:spPr>
        <p:txBody>
          <a:bodyPr/>
          <a:lstStyle/>
          <a:p>
            <a:r>
              <a:rPr lang="en-GB" sz="2400" dirty="0" err="1">
                <a:hlinkClick r:id="rId2"/>
              </a:rPr>
              <a:t>Mackett</a:t>
            </a:r>
            <a:r>
              <a:rPr lang="en-GB" sz="2400" dirty="0">
                <a:hlinkClick r:id="rId2"/>
              </a:rPr>
              <a:t> R. </a:t>
            </a:r>
            <a:r>
              <a:rPr lang="en-GB" sz="2400" dirty="0">
                <a:hlinkClick r:id="rId3"/>
              </a:rPr>
              <a:t>The health implications of inequalities in travel</a:t>
            </a:r>
            <a:r>
              <a:rPr lang="en-GB" sz="2400" dirty="0"/>
              <a:t>. </a:t>
            </a:r>
            <a:r>
              <a:rPr lang="en-GB" sz="2400" i="1" dirty="0"/>
              <a:t>J </a:t>
            </a:r>
            <a:r>
              <a:rPr lang="en-GB" sz="2400" i="1" dirty="0" err="1"/>
              <a:t>Transp</a:t>
            </a:r>
            <a:r>
              <a:rPr lang="en-GB" sz="2400" i="1" dirty="0"/>
              <a:t> Health</a:t>
            </a:r>
            <a:r>
              <a:rPr lang="en-GB" sz="2400" dirty="0"/>
              <a:t>. 2015</a:t>
            </a:r>
            <a:r>
              <a:rPr lang="en-GB" sz="2400" b="1" dirty="0"/>
              <a:t>;1</a:t>
            </a:r>
            <a:r>
              <a:rPr lang="en-GB" sz="2400" dirty="0"/>
              <a:t>(3):202-9.</a:t>
            </a:r>
          </a:p>
          <a:p>
            <a:pPr lvl="1"/>
            <a:r>
              <a:rPr lang="en-GB" sz="2000" dirty="0"/>
              <a:t>Large differences exist in the volumes of travel by various groups in society.</a:t>
            </a:r>
          </a:p>
          <a:p>
            <a:pPr lvl="1"/>
            <a:r>
              <a:rPr lang="en-GB" sz="2000" dirty="0"/>
              <a:t>These differences are decreasing over time.</a:t>
            </a:r>
          </a:p>
          <a:p>
            <a:pPr lvl="1"/>
            <a:r>
              <a:rPr lang="en-GB" sz="2000" dirty="0"/>
              <a:t>There are large differences in access between urban and rural areas.</a:t>
            </a:r>
          </a:p>
          <a:p>
            <a:pPr lvl="1"/>
            <a:r>
              <a:rPr lang="en-GB" sz="2000" dirty="0"/>
              <a:t>Cultural factors contribute to differences in access.</a:t>
            </a:r>
          </a:p>
          <a:p>
            <a:pPr lvl="1"/>
            <a:r>
              <a:rPr lang="en-GB" sz="2000" dirty="0"/>
              <a:t>Casualty rates and vehicle emissions impact more on the poor than the rich.</a:t>
            </a:r>
          </a:p>
          <a:p>
            <a:r>
              <a:rPr lang="en-GB" sz="2400" dirty="0" err="1">
                <a:hlinkClick r:id="rId2"/>
              </a:rPr>
              <a:t>Mackett</a:t>
            </a:r>
            <a:r>
              <a:rPr lang="en-GB" sz="2400" dirty="0">
                <a:hlinkClick r:id="rId2"/>
              </a:rPr>
              <a:t> RL, Thoreau R. Transport, social exclusion and health</a:t>
            </a:r>
            <a:r>
              <a:rPr lang="en-GB" sz="2400" dirty="0"/>
              <a:t>. </a:t>
            </a:r>
            <a:r>
              <a:rPr lang="en-GB" sz="2400" i="1" dirty="0"/>
              <a:t>J Transp Health.</a:t>
            </a:r>
            <a:r>
              <a:rPr lang="en-GB" sz="2400" dirty="0"/>
              <a:t> 2015;</a:t>
            </a:r>
            <a:r>
              <a:rPr lang="en-GB" sz="2400" b="1" dirty="0"/>
              <a:t>2</a:t>
            </a:r>
            <a:r>
              <a:rPr lang="en-GB" sz="2400" dirty="0"/>
              <a:t>(4):610-7.</a:t>
            </a:r>
          </a:p>
          <a:p>
            <a:pPr marL="0" indent="0">
              <a:buNone/>
            </a:pPr>
            <a:r>
              <a:rPr lang="en-GB" sz="2400" dirty="0">
                <a:solidFill>
                  <a:srgbClr val="0070C0"/>
                </a:solidFill>
                <a:hlinkClick r:id="rId2"/>
              </a:rPr>
              <a:t>www.sciencedirect.com/science/article/pii/S2214140515006775</a:t>
            </a:r>
            <a:r>
              <a:rPr lang="en-GB" sz="2400" dirty="0"/>
              <a:t> </a:t>
            </a:r>
            <a:r>
              <a:rPr lang="en-GB" sz="2000" dirty="0"/>
              <a:t> </a:t>
            </a:r>
          </a:p>
          <a:p>
            <a:pPr marL="0" indent="0">
              <a:buNone/>
            </a:pPr>
            <a:endParaRPr lang="en-GB" dirty="0"/>
          </a:p>
        </p:txBody>
      </p:sp>
    </p:spTree>
    <p:extLst>
      <p:ext uri="{BB962C8B-B14F-4D97-AF65-F5344CB8AC3E}">
        <p14:creationId xmlns:p14="http://schemas.microsoft.com/office/powerpoint/2010/main" val="39317738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568952" cy="1368152"/>
          </a:xfrm>
        </p:spPr>
        <p:txBody>
          <a:bodyPr/>
          <a:lstStyle/>
          <a:p>
            <a:r>
              <a:rPr lang="en-GB" sz="2400" b="0" dirty="0">
                <a:solidFill>
                  <a:schemeClr val="tx1"/>
                </a:solidFill>
                <a:hlinkClick r:id="rId2"/>
              </a:rPr>
              <a:t>Boniface S, </a:t>
            </a:r>
            <a:r>
              <a:rPr lang="en-GB" sz="2400" b="0" dirty="0" err="1">
                <a:solidFill>
                  <a:schemeClr val="tx1"/>
                </a:solidFill>
                <a:hlinkClick r:id="rId2"/>
              </a:rPr>
              <a:t>Scantlebury</a:t>
            </a:r>
            <a:r>
              <a:rPr lang="en-GB" sz="2400" b="0" dirty="0">
                <a:solidFill>
                  <a:schemeClr val="tx1"/>
                </a:solidFill>
                <a:hlinkClick r:id="rId2"/>
              </a:rPr>
              <a:t> R, Watkins SJ, Mindell JS. </a:t>
            </a:r>
            <a:r>
              <a:rPr lang="en-GB" sz="2400" dirty="0">
                <a:solidFill>
                  <a:schemeClr val="tx1"/>
                </a:solidFill>
                <a:hlinkClick r:id="rId2"/>
              </a:rPr>
              <a:t>Health implications of transport: Evidence of effects of transport on social interactions</a:t>
            </a:r>
            <a:r>
              <a:rPr lang="en-GB" sz="2400" dirty="0">
                <a:solidFill>
                  <a:schemeClr val="tx1"/>
                </a:solidFill>
              </a:rPr>
              <a:t>. </a:t>
            </a:r>
            <a:r>
              <a:rPr lang="en-GB" sz="2400" b="0" i="1" dirty="0">
                <a:solidFill>
                  <a:schemeClr val="tx1"/>
                </a:solidFill>
              </a:rPr>
              <a:t>J Transp Health.</a:t>
            </a:r>
            <a:r>
              <a:rPr lang="en-GB" sz="2400" b="0" dirty="0">
                <a:solidFill>
                  <a:schemeClr val="tx1"/>
                </a:solidFill>
              </a:rPr>
              <a:t> 2015;</a:t>
            </a:r>
            <a:r>
              <a:rPr lang="en-GB" sz="2400" dirty="0">
                <a:solidFill>
                  <a:schemeClr val="tx1"/>
                </a:solidFill>
              </a:rPr>
              <a:t>2</a:t>
            </a:r>
            <a:r>
              <a:rPr lang="en-GB" sz="2400" b="0" dirty="0">
                <a:solidFill>
                  <a:schemeClr val="tx1"/>
                </a:solidFill>
              </a:rPr>
              <a:t>(3):441-6.</a:t>
            </a:r>
          </a:p>
        </p:txBody>
      </p:sp>
      <p:sp>
        <p:nvSpPr>
          <p:cNvPr id="3" name="Content Placeholder 2"/>
          <p:cNvSpPr>
            <a:spLocks noGrp="1"/>
          </p:cNvSpPr>
          <p:nvPr>
            <p:ph idx="1"/>
          </p:nvPr>
        </p:nvSpPr>
        <p:spPr>
          <a:xfrm>
            <a:off x="330200" y="2060848"/>
            <a:ext cx="8489950" cy="4464496"/>
          </a:xfrm>
        </p:spPr>
        <p:txBody>
          <a:bodyPr/>
          <a:lstStyle/>
          <a:p>
            <a:r>
              <a:rPr lang="en-GB" dirty="0"/>
              <a:t>Lack of access to transport can lead to social exclusion and poor social capital, which impact on health.</a:t>
            </a:r>
          </a:p>
          <a:p>
            <a:r>
              <a:rPr lang="en-GB" dirty="0"/>
              <a:t>Walkable built environments promote social capital and social cohesion, both of which benefit health.</a:t>
            </a:r>
          </a:p>
          <a:p>
            <a:r>
              <a:rPr lang="en-GB" dirty="0"/>
              <a:t>Traffic can lead to smaller social networks, which impacts on physical and mental health.</a:t>
            </a:r>
          </a:p>
          <a:p>
            <a:pPr marL="0" indent="0">
              <a:buNone/>
            </a:pPr>
            <a:r>
              <a:rPr lang="en-GB" sz="2000" dirty="0"/>
              <a:t>See: Holt-</a:t>
            </a:r>
            <a:r>
              <a:rPr lang="en-GB" sz="2000" dirty="0" err="1"/>
              <a:t>Lunstad</a:t>
            </a:r>
            <a:r>
              <a:rPr lang="en-GB" sz="2000" dirty="0"/>
              <a:t> J et al.(2010) Social Relationships and Mortality Risk: A Meta-analytic Review. </a:t>
            </a:r>
            <a:r>
              <a:rPr lang="en-GB" sz="2000" i="1" dirty="0" err="1"/>
              <a:t>PLoS</a:t>
            </a:r>
            <a:r>
              <a:rPr lang="en-GB" sz="2000" i="1" dirty="0"/>
              <a:t> Med. </a:t>
            </a:r>
            <a:r>
              <a:rPr lang="en-GB" sz="2000" dirty="0"/>
              <a:t>7: e1000316. </a:t>
            </a:r>
          </a:p>
        </p:txBody>
      </p:sp>
    </p:spTree>
    <p:extLst>
      <p:ext uri="{BB962C8B-B14F-4D97-AF65-F5344CB8AC3E}">
        <p14:creationId xmlns:p14="http://schemas.microsoft.com/office/powerpoint/2010/main" val="25554925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648742"/>
          </a:xfrm>
        </p:spPr>
        <p:txBody>
          <a:bodyPr/>
          <a:lstStyle/>
          <a:p>
            <a:r>
              <a:rPr lang="en-GB" dirty="0"/>
              <a:t>Risks and benefits of travel - cycling</a:t>
            </a:r>
          </a:p>
        </p:txBody>
      </p:sp>
      <p:sp>
        <p:nvSpPr>
          <p:cNvPr id="3" name="Content Placeholder 2"/>
          <p:cNvSpPr>
            <a:spLocks noGrp="1"/>
          </p:cNvSpPr>
          <p:nvPr>
            <p:ph idx="1"/>
          </p:nvPr>
        </p:nvSpPr>
        <p:spPr>
          <a:xfrm>
            <a:off x="330200" y="1772816"/>
            <a:ext cx="8489950" cy="4393035"/>
          </a:xfrm>
        </p:spPr>
        <p:txBody>
          <a:bodyPr/>
          <a:lstStyle/>
          <a:p>
            <a:r>
              <a:rPr lang="en-GB" sz="2400" dirty="0"/>
              <a:t>Compared with car users, the estimated annual change in mortality of the Barcelona residents using </a:t>
            </a:r>
            <a:r>
              <a:rPr lang="en-GB" sz="2400" dirty="0" err="1"/>
              <a:t>Bicing</a:t>
            </a:r>
            <a:r>
              <a:rPr lang="en-GB" sz="2400" dirty="0"/>
              <a:t> </a:t>
            </a:r>
            <a:r>
              <a:rPr lang="en-GB" sz="2000" dirty="0"/>
              <a:t>(n=181 982) </a:t>
            </a:r>
          </a:p>
          <a:p>
            <a:pPr lvl="1"/>
            <a:r>
              <a:rPr lang="en-GB" sz="2000" dirty="0"/>
              <a:t>0.03 deaths from road traffic incidents</a:t>
            </a:r>
          </a:p>
          <a:p>
            <a:pPr lvl="1"/>
            <a:r>
              <a:rPr lang="en-GB" sz="2000" dirty="0"/>
              <a:t>0.13 deaths from air pollution. </a:t>
            </a:r>
          </a:p>
          <a:p>
            <a:pPr lvl="1"/>
            <a:r>
              <a:rPr lang="en-GB" sz="2000" dirty="0"/>
              <a:t>12.46 deaths avoided by physical activity</a:t>
            </a:r>
          </a:p>
          <a:p>
            <a:pPr lvl="1"/>
            <a:endParaRPr lang="en-GB" sz="2000" dirty="0"/>
          </a:p>
          <a:p>
            <a:pPr lvl="1"/>
            <a:r>
              <a:rPr lang="en-GB" sz="2000" dirty="0"/>
              <a:t>12.28 deaths avoided pa: </a:t>
            </a:r>
            <a:r>
              <a:rPr lang="en-GB" sz="2000" dirty="0" err="1"/>
              <a:t>Benefit:Risk</a:t>
            </a:r>
            <a:r>
              <a:rPr lang="en-GB" sz="2000" dirty="0"/>
              <a:t> ratio 77</a:t>
            </a:r>
          </a:p>
          <a:p>
            <a:pPr lvl="1"/>
            <a:r>
              <a:rPr lang="en-GB" sz="2000" dirty="0"/>
              <a:t>Annual CO</a:t>
            </a:r>
            <a:r>
              <a:rPr lang="en-GB" sz="2000" baseline="-25000" dirty="0"/>
              <a:t>2</a:t>
            </a:r>
            <a:r>
              <a:rPr lang="en-GB" sz="2000" dirty="0"/>
              <a:t> emissions reduced by &gt;9m kg</a:t>
            </a:r>
          </a:p>
          <a:p>
            <a:pPr lvl="1"/>
            <a:endParaRPr lang="en-GB" sz="2000" dirty="0"/>
          </a:p>
          <a:p>
            <a:pPr marL="0" indent="0">
              <a:buNone/>
            </a:pPr>
            <a:r>
              <a:rPr lang="en-GB" sz="2000" dirty="0"/>
              <a:t>Rojas-Rueda D et al. The health risks and benefits of cycling in urban environments compared with car use: health impact assessment study. </a:t>
            </a:r>
            <a:r>
              <a:rPr lang="en-GB" sz="2000" i="1" dirty="0"/>
              <a:t>BMJ</a:t>
            </a:r>
            <a:r>
              <a:rPr lang="en-GB" sz="2000" dirty="0"/>
              <a:t> 2011;343:d4521 </a:t>
            </a:r>
            <a:r>
              <a:rPr lang="en-GB" sz="2000" dirty="0">
                <a:hlinkClick r:id="rId3"/>
              </a:rPr>
              <a:t>http://dx.doi.org/10.1136/bmj.d4521</a:t>
            </a:r>
            <a:r>
              <a:rPr lang="en-GB" sz="2000" dirty="0"/>
              <a:t> </a:t>
            </a:r>
            <a:r>
              <a:rPr lang="en-GB" sz="2400" dirty="0"/>
              <a:t> </a:t>
            </a:r>
          </a:p>
        </p:txBody>
      </p:sp>
    </p:spTree>
    <p:extLst>
      <p:ext uri="{BB962C8B-B14F-4D97-AF65-F5344CB8AC3E}">
        <p14:creationId xmlns:p14="http://schemas.microsoft.com/office/powerpoint/2010/main" val="3865931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p:cNvSpPr>
            <a:spLocks noGrp="1" noChangeArrowheads="1"/>
          </p:cNvSpPr>
          <p:nvPr>
            <p:ph type="title"/>
          </p:nvPr>
        </p:nvSpPr>
        <p:spPr>
          <a:xfrm>
            <a:off x="762000" y="476250"/>
            <a:ext cx="7697788" cy="936625"/>
          </a:xfrm>
        </p:spPr>
        <p:txBody>
          <a:bodyPr/>
          <a:lstStyle/>
          <a:p>
            <a:pPr eaLnBrk="1" hangingPunct="1"/>
            <a:r>
              <a:rPr lang="en-GB" sz="3200"/>
              <a:t>Access</a:t>
            </a:r>
            <a:br>
              <a:rPr lang="en-GB" sz="3200"/>
            </a:br>
            <a:r>
              <a:rPr lang="en-GB" sz="2800"/>
              <a:t>to good, services, and people</a:t>
            </a:r>
          </a:p>
        </p:txBody>
      </p:sp>
      <p:sp>
        <p:nvSpPr>
          <p:cNvPr id="37891" name="Rectangle 3"/>
          <p:cNvSpPr>
            <a:spLocks noGrp="1" noChangeArrowheads="1"/>
          </p:cNvSpPr>
          <p:nvPr>
            <p:ph idx="1"/>
          </p:nvPr>
        </p:nvSpPr>
        <p:spPr>
          <a:xfrm>
            <a:off x="838200" y="1844675"/>
            <a:ext cx="7478713" cy="4105275"/>
          </a:xfrm>
        </p:spPr>
        <p:txBody>
          <a:bodyPr/>
          <a:lstStyle/>
          <a:p>
            <a:r>
              <a:rPr lang="en-GB" dirty="0"/>
              <a:t>Employment</a:t>
            </a:r>
          </a:p>
          <a:p>
            <a:r>
              <a:rPr lang="en-GB" dirty="0"/>
              <a:t>Education</a:t>
            </a:r>
          </a:p>
          <a:p>
            <a:r>
              <a:rPr lang="en-GB" dirty="0"/>
              <a:t>Shops</a:t>
            </a:r>
          </a:p>
          <a:p>
            <a:r>
              <a:rPr lang="en-GB" dirty="0"/>
              <a:t>Health and other services</a:t>
            </a:r>
          </a:p>
          <a:p>
            <a:r>
              <a:rPr lang="en-GB" dirty="0"/>
              <a:t>Social support networks</a:t>
            </a:r>
          </a:p>
          <a:p>
            <a:r>
              <a:rPr lang="en-GB" dirty="0"/>
              <a:t>Recreation</a:t>
            </a:r>
          </a:p>
          <a:p>
            <a:endParaRPr lang="en-GB" dirty="0"/>
          </a:p>
          <a:p>
            <a:r>
              <a:rPr lang="en-GB" dirty="0"/>
              <a:t>Access vs Mobility</a:t>
            </a:r>
          </a:p>
        </p:txBody>
      </p:sp>
    </p:spTree>
    <p:extLst>
      <p:ext uri="{BB962C8B-B14F-4D97-AF65-F5344CB8AC3E}">
        <p14:creationId xmlns:p14="http://schemas.microsoft.com/office/powerpoint/2010/main" val="386221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8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89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89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89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89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8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allAtOnce"/>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Importance of location</a:t>
            </a:r>
          </a:p>
        </p:txBody>
      </p:sp>
      <p:sp>
        <p:nvSpPr>
          <p:cNvPr id="3" name="Content Placeholder 2"/>
          <p:cNvSpPr>
            <a:spLocks noGrp="1"/>
          </p:cNvSpPr>
          <p:nvPr>
            <p:ph idx="1"/>
          </p:nvPr>
        </p:nvSpPr>
        <p:spPr>
          <a:xfrm>
            <a:off x="838200" y="1844674"/>
            <a:ext cx="8198296" cy="4680669"/>
          </a:xfrm>
        </p:spPr>
        <p:txBody>
          <a:bodyPr/>
          <a:lstStyle/>
          <a:p>
            <a:r>
              <a:rPr lang="en-GB" dirty="0"/>
              <a:t>Warsaw:</a:t>
            </a:r>
          </a:p>
          <a:p>
            <a:pPr lvl="1"/>
            <a:r>
              <a:rPr lang="en-GB" dirty="0"/>
              <a:t>Air pollution, noise and injuries: health risk of 58,000 DALYs pa</a:t>
            </a:r>
          </a:p>
          <a:p>
            <a:pPr lvl="1"/>
            <a:r>
              <a:rPr lang="en-GB" dirty="0"/>
              <a:t>Physical activity: health benefit of 17,000 DALYs pa</a:t>
            </a:r>
          </a:p>
          <a:p>
            <a:pPr marL="0" indent="0">
              <a:buNone/>
            </a:pPr>
            <a:r>
              <a:rPr lang="en-GB" sz="2000" dirty="0" err="1"/>
              <a:t>Tainio</a:t>
            </a:r>
            <a:r>
              <a:rPr lang="en-GB" sz="2000" dirty="0"/>
              <a:t> M. </a:t>
            </a:r>
            <a:r>
              <a:rPr lang="en-GB" sz="2000" dirty="0">
                <a:hlinkClick r:id="rId2"/>
              </a:rPr>
              <a:t>Burden of disease caused by local transport in Warsaw, Poland</a:t>
            </a:r>
            <a:r>
              <a:rPr lang="en-GB" sz="2000" dirty="0"/>
              <a:t>. </a:t>
            </a:r>
            <a:r>
              <a:rPr lang="en-GB" sz="2000" i="1" dirty="0"/>
              <a:t>J </a:t>
            </a:r>
            <a:r>
              <a:rPr lang="en-GB" sz="2000" i="1" dirty="0" err="1"/>
              <a:t>Transp</a:t>
            </a:r>
            <a:r>
              <a:rPr lang="en-GB" sz="2000" i="1" dirty="0"/>
              <a:t> Health.</a:t>
            </a:r>
            <a:r>
              <a:rPr lang="en-GB" sz="2000" dirty="0"/>
              <a:t> 2015;2(3):423-33.</a:t>
            </a:r>
          </a:p>
          <a:p>
            <a:pPr marL="0" indent="0">
              <a:buNone/>
            </a:pPr>
            <a:endParaRPr lang="en-GB" sz="2000" dirty="0"/>
          </a:p>
          <a:p>
            <a:pPr marL="0" indent="0">
              <a:buNone/>
            </a:pPr>
            <a:endParaRPr lang="en-GB" sz="2000" dirty="0"/>
          </a:p>
          <a:p>
            <a:pPr marL="0" indent="0">
              <a:buNone/>
            </a:pPr>
            <a:r>
              <a:rPr lang="en-GB" sz="2000" dirty="0"/>
              <a:t>Also: World Health Organization. Health economic assessment tool (HEAT) for cycling. WHO, 2008. </a:t>
            </a:r>
            <a:r>
              <a:rPr lang="en-GB" sz="2000" dirty="0">
                <a:hlinkClick r:id="rId3"/>
              </a:rPr>
              <a:t>www.heatwalkingcycling.org/</a:t>
            </a:r>
            <a:r>
              <a:rPr lang="en-GB" sz="2000" dirty="0"/>
              <a:t> </a:t>
            </a:r>
          </a:p>
          <a:p>
            <a:pPr marL="0" indent="0">
              <a:buNone/>
            </a:pPr>
            <a:r>
              <a:rPr lang="en-GB" sz="2000" dirty="0"/>
              <a:t>Caulfield B, </a:t>
            </a:r>
            <a:r>
              <a:rPr lang="en-GB" sz="2000" dirty="0" err="1"/>
              <a:t>Deenihan</a:t>
            </a:r>
            <a:r>
              <a:rPr lang="en-GB" sz="2000" dirty="0"/>
              <a:t> G. Estimating the health economic benefits of cycling. </a:t>
            </a:r>
            <a:r>
              <a:rPr lang="en-GB" sz="2000" i="1" dirty="0"/>
              <a:t>J Transp Health.</a:t>
            </a:r>
            <a:r>
              <a:rPr lang="en-GB" sz="2000" dirty="0"/>
              <a:t> 2014;</a:t>
            </a:r>
            <a:r>
              <a:rPr lang="en-GB" sz="2000" b="1" dirty="0"/>
              <a:t>1</a:t>
            </a:r>
            <a:r>
              <a:rPr lang="en-GB" sz="2000" dirty="0"/>
              <a:t>(2):141-9. </a:t>
            </a:r>
          </a:p>
        </p:txBody>
      </p:sp>
    </p:spTree>
    <p:extLst>
      <p:ext uri="{BB962C8B-B14F-4D97-AF65-F5344CB8AC3E}">
        <p14:creationId xmlns:p14="http://schemas.microsoft.com/office/powerpoint/2010/main" val="14735444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3528" y="1988840"/>
            <a:ext cx="4168775" cy="3457575"/>
          </a:xfrm>
        </p:spPr>
        <p:txBody>
          <a:bodyPr/>
          <a:lstStyle/>
          <a:p>
            <a:r>
              <a:rPr lang="en-GB" dirty="0">
                <a:solidFill>
                  <a:srgbClr val="FF0000"/>
                </a:solidFill>
              </a:rPr>
              <a:t>Air pollution</a:t>
            </a:r>
          </a:p>
          <a:p>
            <a:r>
              <a:rPr lang="en-GB" dirty="0">
                <a:solidFill>
                  <a:srgbClr val="FF0000"/>
                </a:solidFill>
              </a:rPr>
              <a:t>Injuries</a:t>
            </a:r>
          </a:p>
          <a:p>
            <a:r>
              <a:rPr lang="en-GB" dirty="0">
                <a:solidFill>
                  <a:srgbClr val="FF0000"/>
                </a:solidFill>
              </a:rPr>
              <a:t>Noise</a:t>
            </a:r>
          </a:p>
          <a:p>
            <a:r>
              <a:rPr lang="en-GB" dirty="0">
                <a:solidFill>
                  <a:srgbClr val="FF0000"/>
                </a:solidFill>
              </a:rPr>
              <a:t>Community severance</a:t>
            </a:r>
          </a:p>
          <a:p>
            <a:r>
              <a:rPr lang="en-GB" dirty="0">
                <a:solidFill>
                  <a:srgbClr val="FF0000"/>
                </a:solidFill>
              </a:rPr>
              <a:t>etc.</a:t>
            </a:r>
          </a:p>
          <a:p>
            <a:endParaRPr lang="en-GB" dirty="0"/>
          </a:p>
          <a:p>
            <a:endParaRPr lang="en-GB" dirty="0"/>
          </a:p>
        </p:txBody>
      </p:sp>
      <p:sp>
        <p:nvSpPr>
          <p:cNvPr id="4" name="Content Placeholder 3"/>
          <p:cNvSpPr>
            <a:spLocks noGrp="1"/>
          </p:cNvSpPr>
          <p:nvPr>
            <p:ph sz="half" idx="2"/>
          </p:nvPr>
        </p:nvSpPr>
        <p:spPr>
          <a:xfrm>
            <a:off x="4700016" y="1097280"/>
            <a:ext cx="3200400" cy="1827664"/>
          </a:xfrm>
        </p:spPr>
        <p:txBody>
          <a:bodyPr/>
          <a:lstStyle/>
          <a:p>
            <a:r>
              <a:rPr lang="en-GB" dirty="0">
                <a:solidFill>
                  <a:srgbClr val="7030A0"/>
                </a:solidFill>
              </a:rPr>
              <a:t>Access</a:t>
            </a:r>
          </a:p>
          <a:p>
            <a:r>
              <a:rPr lang="en-GB" dirty="0">
                <a:solidFill>
                  <a:srgbClr val="7030A0"/>
                </a:solidFill>
              </a:rPr>
              <a:t>Physical activity</a:t>
            </a:r>
          </a:p>
        </p:txBody>
      </p:sp>
      <p:sp>
        <p:nvSpPr>
          <p:cNvPr id="2" name="Title 1"/>
          <p:cNvSpPr>
            <a:spLocks noGrp="1"/>
          </p:cNvSpPr>
          <p:nvPr>
            <p:ph type="title"/>
          </p:nvPr>
        </p:nvSpPr>
        <p:spPr/>
        <p:txBody>
          <a:bodyPr/>
          <a:lstStyle/>
          <a:p>
            <a:r>
              <a:rPr lang="en-GB" dirty="0"/>
              <a:t>Transport and health</a:t>
            </a:r>
          </a:p>
        </p:txBody>
      </p:sp>
    </p:spTree>
    <p:extLst>
      <p:ext uri="{BB962C8B-B14F-4D97-AF65-F5344CB8AC3E}">
        <p14:creationId xmlns:p14="http://schemas.microsoft.com/office/powerpoint/2010/main" val="100705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692696"/>
            <a:ext cx="7520940" cy="1008112"/>
          </a:xfrm>
        </p:spPr>
        <p:txBody>
          <a:bodyPr/>
          <a:lstStyle/>
          <a:p>
            <a:pPr algn="ctr"/>
            <a:r>
              <a:rPr lang="en-GB" dirty="0"/>
              <a:t>Transport = Moving people, not cars</a:t>
            </a:r>
            <a:br>
              <a:rPr lang="en-GB" dirty="0"/>
            </a:br>
            <a:r>
              <a:rPr lang="en-GB" i="1" dirty="0"/>
              <a:t>(AND FREIGHT NOT LORRIES)</a:t>
            </a:r>
          </a:p>
        </p:txBody>
      </p:sp>
      <p:pic>
        <p:nvPicPr>
          <p:cNvPr id="5124"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4559" y="2204864"/>
            <a:ext cx="6230961"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9153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Policy response: Reduce car use</a:t>
            </a:r>
          </a:p>
        </p:txBody>
      </p:sp>
      <p:sp>
        <p:nvSpPr>
          <p:cNvPr id="3" name="Content Placeholder 2"/>
          <p:cNvSpPr>
            <a:spLocks noGrp="1"/>
          </p:cNvSpPr>
          <p:nvPr>
            <p:ph idx="1"/>
          </p:nvPr>
        </p:nvSpPr>
        <p:spPr>
          <a:xfrm>
            <a:off x="827584" y="2060848"/>
            <a:ext cx="7709480" cy="3579849"/>
          </a:xfrm>
        </p:spPr>
        <p:txBody>
          <a:bodyPr>
            <a:normAutofit/>
          </a:bodyPr>
          <a:lstStyle/>
          <a:p>
            <a:pPr marL="457200" indent="-457200">
              <a:buFont typeface="Arial" panose="020B0604020202020204" pitchFamily="34" charset="0"/>
              <a:buChar char="•"/>
            </a:pPr>
            <a:r>
              <a:rPr lang="en-GB" dirty="0"/>
              <a:t>↑ Active travel – ↑ physical activity</a:t>
            </a:r>
          </a:p>
          <a:p>
            <a:pPr marL="457200" indent="-457200">
              <a:buFont typeface="Arial" panose="020B0604020202020204" pitchFamily="34" charset="0"/>
              <a:buChar char="•"/>
            </a:pPr>
            <a:r>
              <a:rPr lang="en-GB" dirty="0"/>
              <a:t>↓ Emissions of pollutants</a:t>
            </a:r>
          </a:p>
          <a:p>
            <a:pPr marL="457200" indent="-457200">
              <a:buFont typeface="Arial" panose="020B0604020202020204" pitchFamily="34" charset="0"/>
              <a:buChar char="•"/>
            </a:pPr>
            <a:r>
              <a:rPr lang="en-GB" dirty="0"/>
              <a:t>↓ Serious injuries</a:t>
            </a:r>
          </a:p>
          <a:p>
            <a:pPr marL="457200" indent="-457200">
              <a:buFont typeface="Arial" panose="020B0604020202020204" pitchFamily="34" charset="0"/>
              <a:buChar char="•"/>
            </a:pPr>
            <a:r>
              <a:rPr lang="en-GB" dirty="0"/>
              <a:t>↓ Transport inequalities</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i="1" dirty="0"/>
              <a:t>Spatial planning that does not assume or encourage car use</a:t>
            </a:r>
          </a:p>
        </p:txBody>
      </p:sp>
    </p:spTree>
    <p:extLst>
      <p:ext uri="{BB962C8B-B14F-4D97-AF65-F5344CB8AC3E}">
        <p14:creationId xmlns:p14="http://schemas.microsoft.com/office/powerpoint/2010/main" val="2126944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200" y="2132856"/>
            <a:ext cx="8490272" cy="4032994"/>
          </a:xfrm>
        </p:spPr>
        <p:txBody>
          <a:bodyPr/>
          <a:lstStyle/>
          <a:p>
            <a:r>
              <a:rPr lang="en-GB" dirty="0"/>
              <a:t>Poor - worse health</a:t>
            </a:r>
          </a:p>
          <a:p>
            <a:pPr lvl="1"/>
            <a:r>
              <a:rPr lang="en-GB" dirty="0"/>
              <a:t>less able to walk or cycle</a:t>
            </a:r>
          </a:p>
          <a:p>
            <a:pPr lvl="1"/>
            <a:r>
              <a:rPr lang="en-GB" dirty="0"/>
              <a:t>Less likely to own a car</a:t>
            </a:r>
          </a:p>
          <a:p>
            <a:pPr lvl="1"/>
            <a:r>
              <a:rPr lang="en-GB" dirty="0"/>
              <a:t>Less likely to afford public transport</a:t>
            </a:r>
          </a:p>
          <a:p>
            <a:r>
              <a:rPr lang="en-GB" dirty="0"/>
              <a:t>Frail, elderly, disabled: less able to cross the road (bus stops)</a:t>
            </a:r>
          </a:p>
          <a:p>
            <a:r>
              <a:rPr lang="en-GB" dirty="0"/>
              <a:t>Fewer other options for safe spaces to meet and socialise (old, young)</a:t>
            </a:r>
          </a:p>
        </p:txBody>
      </p:sp>
      <p:sp>
        <p:nvSpPr>
          <p:cNvPr id="2" name="Title 1"/>
          <p:cNvSpPr>
            <a:spLocks noGrp="1"/>
          </p:cNvSpPr>
          <p:nvPr>
            <p:ph type="title"/>
          </p:nvPr>
        </p:nvSpPr>
        <p:spPr/>
        <p:txBody>
          <a:bodyPr/>
          <a:lstStyle/>
          <a:p>
            <a:r>
              <a:rPr lang="en-GB" dirty="0"/>
              <a:t>Health inequalities from busy roads</a:t>
            </a:r>
            <a:br>
              <a:rPr lang="en-GB" dirty="0"/>
            </a:br>
            <a:r>
              <a:rPr lang="en-GB" dirty="0"/>
              <a:t>Social isolation</a:t>
            </a:r>
          </a:p>
        </p:txBody>
      </p:sp>
    </p:spTree>
    <p:extLst>
      <p:ext uri="{BB962C8B-B14F-4D97-AF65-F5344CB8AC3E}">
        <p14:creationId xmlns:p14="http://schemas.microsoft.com/office/powerpoint/2010/main" val="2138915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3924" y="764704"/>
            <a:ext cx="5909280" cy="975008"/>
          </a:xfrm>
        </p:spPr>
        <p:txBody>
          <a:bodyPr/>
          <a:lstStyle/>
          <a:p>
            <a:r>
              <a:rPr lang="en-GB" dirty="0"/>
              <a:t>Transport planning hierarchy</a:t>
            </a:r>
          </a:p>
        </p:txBody>
      </p:sp>
      <p:sp>
        <p:nvSpPr>
          <p:cNvPr id="3" name="AutoShape 4" descr="Image result for transport pyramid hierarch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2" name="Picture 6" descr="green hierarc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220" y="2060848"/>
            <a:ext cx="5400689" cy="327416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778564" y="5805264"/>
            <a:ext cx="5134226" cy="369332"/>
          </a:xfrm>
          <a:prstGeom prst="rect">
            <a:avLst/>
          </a:prstGeom>
          <a:noFill/>
        </p:spPr>
        <p:txBody>
          <a:bodyPr wrap="none" rtlCol="0">
            <a:spAutoFit/>
          </a:bodyPr>
          <a:lstStyle/>
          <a:p>
            <a:r>
              <a:rPr lang="en-GB" i="1" dirty="0"/>
              <a:t>Source: City of Portland Climate Action Plan, 2009.</a:t>
            </a:r>
          </a:p>
        </p:txBody>
      </p:sp>
    </p:spTree>
    <p:extLst>
      <p:ext uri="{BB962C8B-B14F-4D97-AF65-F5344CB8AC3E}">
        <p14:creationId xmlns:p14="http://schemas.microsoft.com/office/powerpoint/2010/main" val="30192169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2"/>
          <p:cNvSpPr>
            <a:spLocks noGrp="1" noChangeArrowheads="1"/>
          </p:cNvSpPr>
          <p:nvPr>
            <p:ph type="title"/>
          </p:nvPr>
        </p:nvSpPr>
        <p:spPr>
          <a:xfrm>
            <a:off x="755650" y="620713"/>
            <a:ext cx="7697788" cy="863600"/>
          </a:xfrm>
        </p:spPr>
        <p:txBody>
          <a:bodyPr/>
          <a:lstStyle/>
          <a:p>
            <a:pPr eaLnBrk="1" hangingPunct="1"/>
            <a:r>
              <a:rPr lang="en-GB" sz="3200" i="1"/>
              <a:t>Sir Liam Donaldson</a:t>
            </a:r>
            <a:br>
              <a:rPr lang="en-GB" sz="3200" i="1"/>
            </a:br>
            <a:r>
              <a:rPr lang="en-GB" sz="3200" i="1"/>
              <a:t>Chief Medical Officer</a:t>
            </a:r>
            <a:endParaRPr lang="en-US" sz="3200" i="1"/>
          </a:p>
        </p:txBody>
      </p:sp>
      <p:sp>
        <p:nvSpPr>
          <p:cNvPr id="55299" name="Rectangle 4"/>
          <p:cNvSpPr>
            <a:spLocks noGrp="1" noChangeArrowheads="1"/>
          </p:cNvSpPr>
          <p:nvPr>
            <p:ph idx="1"/>
          </p:nvPr>
        </p:nvSpPr>
        <p:spPr>
          <a:xfrm>
            <a:off x="838200" y="1844675"/>
            <a:ext cx="6254750" cy="4679950"/>
          </a:xfrm>
          <a:noFill/>
          <a:extLst>
            <a:ext uri="{91240B29-F687-4F45-9708-019B960494DF}">
              <a14:hiddenLine xmlns:a14="http://schemas.microsoft.com/office/drawing/2010/main" w="9525" algn="ctr">
                <a:solidFill>
                  <a:schemeClr val="tx1"/>
                </a:solidFill>
                <a:miter lim="800000"/>
                <a:headEnd/>
                <a:tailEnd/>
              </a14:hiddenLine>
            </a:ext>
          </a:extLst>
        </p:spPr>
        <p:txBody>
          <a:bodyPr/>
          <a:lstStyle/>
          <a:p>
            <a:pPr eaLnBrk="1" hangingPunct="1">
              <a:tabLst>
                <a:tab pos="4667250" algn="l"/>
              </a:tabLst>
            </a:pPr>
            <a:r>
              <a:rPr lang="en-GB" b="1" i="1"/>
              <a:t>“The potential benefits of physical activity to health are huge. If a medication existed which had a similar effect, it would be regarded as a ‘wonder drug’ or ‘miracle cure’.”</a:t>
            </a:r>
          </a:p>
          <a:p>
            <a:pPr eaLnBrk="1" hangingPunct="1">
              <a:buFont typeface="Wingdings" pitchFamily="2" charset="2"/>
              <a:buNone/>
              <a:tabLst>
                <a:tab pos="4667250" algn="l"/>
              </a:tabLst>
            </a:pPr>
            <a:r>
              <a:rPr lang="en-GB" b="1" i="1"/>
              <a:t/>
            </a:r>
            <a:br>
              <a:rPr lang="en-GB" b="1" i="1"/>
            </a:br>
            <a:r>
              <a:rPr lang="en-GB" i="1"/>
              <a:t>(Annual Report of the Chief Medical Officer 2009, DH, March 2010)</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resource</a:t>
            </a:r>
          </a:p>
        </p:txBody>
      </p:sp>
      <p:sp>
        <p:nvSpPr>
          <p:cNvPr id="3" name="Content Placeholder 2"/>
          <p:cNvSpPr>
            <a:spLocks noGrp="1"/>
          </p:cNvSpPr>
          <p:nvPr>
            <p:ph idx="1"/>
          </p:nvPr>
        </p:nvSpPr>
        <p:spPr/>
        <p:txBody>
          <a:bodyPr/>
          <a:lstStyle/>
          <a:p>
            <a:r>
              <a:rPr lang="en-GB" dirty="0"/>
              <a:t>Faculty of Public Health.</a:t>
            </a:r>
            <a:r>
              <a:rPr lang="en-GB" i="1" dirty="0"/>
              <a:t> Local action to mitigate the health impacts of cars. </a:t>
            </a:r>
          </a:p>
          <a:p>
            <a:r>
              <a:rPr lang="en-GB" u="sng">
                <a:solidFill>
                  <a:srgbClr val="0070C0"/>
                </a:solidFill>
              </a:rPr>
              <a:t>https://www.fph.org.uk/media/1386/briefing-statement-impact-of-cars.pdf</a:t>
            </a:r>
          </a:p>
          <a:p>
            <a:endParaRPr lang="en-GB" u="sng" dirty="0">
              <a:solidFill>
                <a:srgbClr val="0070C0"/>
              </a:solidFill>
            </a:endParaRPr>
          </a:p>
        </p:txBody>
      </p:sp>
    </p:spTree>
    <p:extLst>
      <p:ext uri="{BB962C8B-B14F-4D97-AF65-F5344CB8AC3E}">
        <p14:creationId xmlns:p14="http://schemas.microsoft.com/office/powerpoint/2010/main" val="9087410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Rectangle 7"/>
          <p:cNvSpPr>
            <a:spLocks noGrp="1" noChangeArrowheads="1"/>
          </p:cNvSpPr>
          <p:nvPr>
            <p:ph type="title"/>
          </p:nvPr>
        </p:nvSpPr>
        <p:spPr/>
        <p:txBody>
          <a:bodyPr/>
          <a:lstStyle/>
          <a:p>
            <a:r>
              <a:rPr lang="en-GB" altLang="en-US" dirty="0"/>
              <a:t>Reading</a:t>
            </a:r>
          </a:p>
        </p:txBody>
      </p:sp>
      <p:sp>
        <p:nvSpPr>
          <p:cNvPr id="7176" name="Rectangle 8"/>
          <p:cNvSpPr>
            <a:spLocks noGrp="1" noChangeArrowheads="1"/>
          </p:cNvSpPr>
          <p:nvPr>
            <p:ph type="body" idx="1"/>
          </p:nvPr>
        </p:nvSpPr>
        <p:spPr>
          <a:xfrm>
            <a:off x="0" y="1772816"/>
            <a:ext cx="9144000" cy="4896544"/>
          </a:xfrm>
        </p:spPr>
        <p:txBody>
          <a:bodyPr/>
          <a:lstStyle/>
          <a:p>
            <a:r>
              <a:rPr lang="en-GB" sz="2400" dirty="0" err="1">
                <a:cs typeface="Calibri" pitchFamily="34" charset="0"/>
              </a:rPr>
              <a:t>Nicholl</a:t>
            </a:r>
            <a:r>
              <a:rPr lang="en-GB" sz="2400" dirty="0">
                <a:cs typeface="Calibri" pitchFamily="34" charset="0"/>
              </a:rPr>
              <a:t> JP, Freeman MR, Williams BT. Effects of subsidising bus travel on the occurrence of road traffic casualties. J. </a:t>
            </a:r>
            <a:r>
              <a:rPr lang="en-GB" sz="2400" dirty="0" err="1">
                <a:cs typeface="Calibri" pitchFamily="34" charset="0"/>
              </a:rPr>
              <a:t>Epid</a:t>
            </a:r>
            <a:r>
              <a:rPr lang="en-GB" sz="2400" dirty="0">
                <a:cs typeface="Calibri" pitchFamily="34" charset="0"/>
              </a:rPr>
              <a:t>. and Community Health, 1987;41:50-4.</a:t>
            </a:r>
          </a:p>
          <a:p>
            <a:endParaRPr lang="en-GB" sz="2400" dirty="0">
              <a:cs typeface="Calibri" pitchFamily="34" charset="0"/>
            </a:endParaRPr>
          </a:p>
          <a:p>
            <a:r>
              <a:rPr lang="en-US" sz="2400" dirty="0">
                <a:solidFill>
                  <a:schemeClr val="tx1"/>
                </a:solidFill>
              </a:rPr>
              <a:t>Asher L, </a:t>
            </a:r>
            <a:r>
              <a:rPr lang="en-US" sz="2400" dirty="0" err="1">
                <a:solidFill>
                  <a:schemeClr val="tx1"/>
                </a:solidFill>
              </a:rPr>
              <a:t>Aresu</a:t>
            </a:r>
            <a:r>
              <a:rPr lang="en-US" sz="2400" dirty="0">
                <a:solidFill>
                  <a:schemeClr val="tx1"/>
                </a:solidFill>
              </a:rPr>
              <a:t> M, </a:t>
            </a:r>
            <a:r>
              <a:rPr lang="en-US" sz="2400" dirty="0" err="1">
                <a:solidFill>
                  <a:schemeClr val="tx1"/>
                </a:solidFill>
              </a:rPr>
              <a:t>Faslaschetti</a:t>
            </a:r>
            <a:r>
              <a:rPr lang="en-US" sz="2400" dirty="0">
                <a:solidFill>
                  <a:schemeClr val="tx1"/>
                </a:solidFill>
              </a:rPr>
              <a:t> E, Mindell JS. </a:t>
            </a:r>
            <a:r>
              <a:rPr lang="en-GB" sz="2400" dirty="0">
                <a:solidFill>
                  <a:schemeClr val="tx1"/>
                </a:solidFill>
              </a:rPr>
              <a:t>Most older pedestrians are unable to cross the road in time: a cross sectional study. </a:t>
            </a:r>
            <a:r>
              <a:rPr lang="en-US" sz="2400" i="1" dirty="0">
                <a:solidFill>
                  <a:schemeClr val="tx1"/>
                </a:solidFill>
              </a:rPr>
              <a:t>Age Aging.</a:t>
            </a:r>
            <a:r>
              <a:rPr lang="en-US" sz="2400" dirty="0">
                <a:solidFill>
                  <a:schemeClr val="tx1"/>
                </a:solidFill>
              </a:rPr>
              <a:t> 2012;</a:t>
            </a:r>
            <a:r>
              <a:rPr lang="en-US" sz="2400" b="1" dirty="0">
                <a:solidFill>
                  <a:schemeClr val="tx1"/>
                </a:solidFill>
              </a:rPr>
              <a:t>41</a:t>
            </a:r>
            <a:r>
              <a:rPr lang="en-GB" sz="2400" dirty="0">
                <a:solidFill>
                  <a:schemeClr val="tx1"/>
                </a:solidFill>
              </a:rPr>
              <a:t>:690-4.</a:t>
            </a:r>
          </a:p>
          <a:p>
            <a:endParaRPr lang="en-GB" sz="2400" dirty="0">
              <a:cs typeface="Calibri" pitchFamily="34" charset="0"/>
            </a:endParaRPr>
          </a:p>
          <a:p>
            <a:r>
              <a:rPr lang="en-GB" sz="2400" dirty="0" err="1">
                <a:cs typeface="Calibri" pitchFamily="34" charset="0"/>
              </a:rPr>
              <a:t>Coronini-Cronberg</a:t>
            </a:r>
            <a:r>
              <a:rPr lang="en-GB" sz="2400" dirty="0">
                <a:cs typeface="Calibri" pitchFamily="34" charset="0"/>
              </a:rPr>
              <a:t> S, Millett C, Laverty AA, Webb E. The impact of free older persons’ bus pass on active travel and regular walking in England. </a:t>
            </a:r>
            <a:r>
              <a:rPr lang="en-GB" sz="2400" i="1" dirty="0">
                <a:cs typeface="Calibri" pitchFamily="34" charset="0"/>
              </a:rPr>
              <a:t>Am J Public Health. </a:t>
            </a:r>
            <a:r>
              <a:rPr lang="en-GB" sz="2400" dirty="0">
                <a:cs typeface="Calibri" pitchFamily="34" charset="0"/>
              </a:rPr>
              <a:t>2012;</a:t>
            </a:r>
            <a:r>
              <a:rPr lang="en-GB" sz="2400" b="1" dirty="0">
                <a:cs typeface="Calibri" pitchFamily="34" charset="0"/>
              </a:rPr>
              <a:t>102</a:t>
            </a:r>
            <a:r>
              <a:rPr lang="en-GB" sz="2400" dirty="0">
                <a:cs typeface="Calibri" pitchFamily="34" charset="0"/>
              </a:rPr>
              <a:t>:2141-8</a:t>
            </a:r>
            <a:endParaRPr lang="en-US" sz="2400" dirty="0"/>
          </a:p>
          <a:p>
            <a:endParaRPr lang="en-GB" altLang="en-US" dirty="0"/>
          </a:p>
        </p:txBody>
      </p:sp>
    </p:spTree>
    <p:extLst>
      <p:ext uri="{BB962C8B-B14F-4D97-AF65-F5344CB8AC3E}">
        <p14:creationId xmlns:p14="http://schemas.microsoft.com/office/powerpoint/2010/main" val="36643583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432718"/>
          </a:xfrm>
        </p:spPr>
        <p:txBody>
          <a:bodyPr/>
          <a:lstStyle/>
          <a:p>
            <a:r>
              <a:rPr lang="en-GB" dirty="0"/>
              <a:t>Further reading</a:t>
            </a:r>
          </a:p>
        </p:txBody>
      </p:sp>
      <p:sp>
        <p:nvSpPr>
          <p:cNvPr id="3" name="Content Placeholder 2"/>
          <p:cNvSpPr>
            <a:spLocks noGrp="1"/>
          </p:cNvSpPr>
          <p:nvPr>
            <p:ph idx="1"/>
          </p:nvPr>
        </p:nvSpPr>
        <p:spPr>
          <a:xfrm>
            <a:off x="330200" y="1484783"/>
            <a:ext cx="8489950" cy="5112569"/>
          </a:xfrm>
        </p:spPr>
        <p:txBody>
          <a:bodyPr/>
          <a:lstStyle/>
          <a:p>
            <a:pPr marL="0" lvl="1" indent="0">
              <a:buNone/>
            </a:pPr>
            <a:r>
              <a:rPr lang="en-GB" dirty="0" err="1"/>
              <a:t>Godlee</a:t>
            </a:r>
            <a:r>
              <a:rPr lang="en-GB" dirty="0"/>
              <a:t> F. </a:t>
            </a:r>
            <a:r>
              <a:rPr lang="en-GB" i="1" dirty="0"/>
              <a:t>Transport: a public health issue. BMJ. </a:t>
            </a:r>
            <a:r>
              <a:rPr lang="en-GB" dirty="0"/>
              <a:t>1992;</a:t>
            </a:r>
            <a:r>
              <a:rPr lang="en-GB" b="1" dirty="0"/>
              <a:t>304</a:t>
            </a:r>
            <a:r>
              <a:rPr lang="en-GB" dirty="0"/>
              <a:t>:48-50.</a:t>
            </a:r>
          </a:p>
          <a:p>
            <a:pPr marL="0" lvl="1" indent="0">
              <a:buNone/>
            </a:pPr>
            <a:r>
              <a:rPr lang="en-GB" dirty="0">
                <a:cs typeface="Calibri" pitchFamily="34" charset="0"/>
              </a:rPr>
              <a:t>Mindell J, Sheridan L, Joffe M, </a:t>
            </a:r>
            <a:r>
              <a:rPr lang="en-GB" i="1" dirty="0">
                <a:cs typeface="Calibri" pitchFamily="34" charset="0"/>
              </a:rPr>
              <a:t>et al</a:t>
            </a:r>
            <a:r>
              <a:rPr lang="en-GB" dirty="0">
                <a:cs typeface="Calibri" pitchFamily="34" charset="0"/>
              </a:rPr>
              <a:t>. HIA as an agent of policy change: Improving the health impacts of the Mayor of London’s draft transport strategy. </a:t>
            </a:r>
            <a:r>
              <a:rPr lang="en-GB" i="1" dirty="0">
                <a:cs typeface="Calibri" pitchFamily="34" charset="0"/>
              </a:rPr>
              <a:t>J </a:t>
            </a:r>
            <a:r>
              <a:rPr lang="en-GB" i="1" dirty="0" err="1">
                <a:cs typeface="Calibri" pitchFamily="34" charset="0"/>
              </a:rPr>
              <a:t>Epidemiol</a:t>
            </a:r>
            <a:r>
              <a:rPr lang="en-GB" i="1" dirty="0">
                <a:cs typeface="Calibri" pitchFamily="34" charset="0"/>
              </a:rPr>
              <a:t> Community Health.</a:t>
            </a:r>
            <a:r>
              <a:rPr lang="en-GB" dirty="0">
                <a:cs typeface="Calibri" pitchFamily="34" charset="0"/>
              </a:rPr>
              <a:t> 2004;</a:t>
            </a:r>
            <a:r>
              <a:rPr lang="en-GB" b="1" dirty="0">
                <a:cs typeface="Calibri" pitchFamily="34" charset="0"/>
              </a:rPr>
              <a:t>58</a:t>
            </a:r>
            <a:r>
              <a:rPr lang="en-GB" dirty="0">
                <a:cs typeface="Calibri" pitchFamily="34" charset="0"/>
              </a:rPr>
              <a:t>:169-74.</a:t>
            </a:r>
            <a:endParaRPr lang="en-GB" dirty="0"/>
          </a:p>
          <a:p>
            <a:pPr marL="0" lvl="1" indent="0">
              <a:buNone/>
            </a:pPr>
            <a:r>
              <a:rPr lang="en-GB" dirty="0"/>
              <a:t>MacDonald JM </a:t>
            </a:r>
            <a:r>
              <a:rPr lang="en-GB" i="1" dirty="0"/>
              <a:t>et al. </a:t>
            </a:r>
            <a:r>
              <a:rPr lang="en-GB" dirty="0"/>
              <a:t>Using public transport increases physical activity. </a:t>
            </a:r>
            <a:r>
              <a:rPr lang="en-GB" i="1" dirty="0"/>
              <a:t>Am J </a:t>
            </a:r>
            <a:r>
              <a:rPr lang="en-GB" i="1" dirty="0" err="1"/>
              <a:t>Prev</a:t>
            </a:r>
            <a:r>
              <a:rPr lang="en-GB" i="1" dirty="0"/>
              <a:t> Med. </a:t>
            </a:r>
            <a:r>
              <a:rPr lang="en-GB" dirty="0"/>
              <a:t>2010;</a:t>
            </a:r>
            <a:r>
              <a:rPr lang="en-GB" b="1" dirty="0"/>
              <a:t>39</a:t>
            </a:r>
            <a:r>
              <a:rPr lang="en-GB" dirty="0"/>
              <a:t>:105-12.</a:t>
            </a:r>
          </a:p>
          <a:p>
            <a:pPr marL="0" lvl="1" indent="0">
              <a:buNone/>
            </a:pPr>
            <a:r>
              <a:rPr lang="en-GB" dirty="0"/>
              <a:t>Rojas-Rueda D, </a:t>
            </a:r>
            <a:r>
              <a:rPr lang="en-GB" i="1" dirty="0"/>
              <a:t>et al. </a:t>
            </a:r>
            <a:r>
              <a:rPr lang="en-GB" dirty="0"/>
              <a:t>Health benefits of cycling. </a:t>
            </a:r>
            <a:r>
              <a:rPr lang="en-GB" i="1" dirty="0"/>
              <a:t>BMJ. </a:t>
            </a:r>
            <a:r>
              <a:rPr lang="en-GB" dirty="0"/>
              <a:t>2011;</a:t>
            </a:r>
            <a:r>
              <a:rPr lang="en-GB" b="1" dirty="0"/>
              <a:t>343</a:t>
            </a:r>
            <a:r>
              <a:rPr lang="en-GB" dirty="0"/>
              <a:t>:356.</a:t>
            </a:r>
          </a:p>
          <a:p>
            <a:pPr marL="0" lvl="1" indent="0">
              <a:buNone/>
            </a:pPr>
            <a:r>
              <a:rPr lang="en-GB" dirty="0"/>
              <a:t>Social Exclusion Unit. </a:t>
            </a:r>
            <a:r>
              <a:rPr lang="en-GB" i="1" dirty="0"/>
              <a:t>Making the Connections: Final report on transport and social exclusion. </a:t>
            </a:r>
            <a:r>
              <a:rPr lang="en-GB" dirty="0"/>
              <a:t>London: ODPM, 2003.</a:t>
            </a:r>
          </a:p>
          <a:p>
            <a:endParaRPr lang="en-GB" dirty="0"/>
          </a:p>
        </p:txBody>
      </p:sp>
    </p:spTree>
    <p:extLst>
      <p:ext uri="{BB962C8B-B14F-4D97-AF65-F5344CB8AC3E}">
        <p14:creationId xmlns:p14="http://schemas.microsoft.com/office/powerpoint/2010/main" val="3253936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GB" dirty="0"/>
              <a:t>To think about</a:t>
            </a:r>
          </a:p>
        </p:txBody>
      </p:sp>
      <p:sp>
        <p:nvSpPr>
          <p:cNvPr id="38915" name="Content Placeholder 2"/>
          <p:cNvSpPr>
            <a:spLocks noGrp="1"/>
          </p:cNvSpPr>
          <p:nvPr>
            <p:ph idx="1"/>
          </p:nvPr>
        </p:nvSpPr>
        <p:spPr/>
        <p:txBody>
          <a:bodyPr/>
          <a:lstStyle/>
          <a:p>
            <a:pPr eaLnBrk="1" hangingPunct="1"/>
            <a:r>
              <a:rPr lang="en-US" dirty="0"/>
              <a:t>Mobility – ability to travel greater distances</a:t>
            </a:r>
          </a:p>
          <a:p>
            <a:pPr eaLnBrk="1" hangingPunct="1"/>
            <a:r>
              <a:rPr lang="en-US" dirty="0"/>
              <a:t>Longer distances the norm but beneficial?</a:t>
            </a:r>
          </a:p>
          <a:p>
            <a:pPr lvl="1"/>
            <a:r>
              <a:rPr lang="en-US" dirty="0"/>
              <a:t>supermarket 10miles away because local shops closed </a:t>
            </a:r>
          </a:p>
          <a:p>
            <a:pPr lvl="1"/>
            <a:r>
              <a:rPr lang="en-US" dirty="0"/>
              <a:t>or healthcare without adequate public transport)</a:t>
            </a:r>
            <a:endParaRPr lang="en-GB" dirty="0"/>
          </a:p>
        </p:txBody>
      </p:sp>
    </p:spTree>
    <p:extLst>
      <p:ext uri="{BB962C8B-B14F-4D97-AF65-F5344CB8AC3E}">
        <p14:creationId xmlns:p14="http://schemas.microsoft.com/office/powerpoint/2010/main" val="218269918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p:cNvSpPr>
            <a:spLocks noGrp="1" noChangeArrowheads="1"/>
          </p:cNvSpPr>
          <p:nvPr>
            <p:ph type="title"/>
          </p:nvPr>
        </p:nvSpPr>
        <p:spPr/>
        <p:txBody>
          <a:bodyPr/>
          <a:lstStyle/>
          <a:p>
            <a:pPr eaLnBrk="1" hangingPunct="1"/>
            <a:r>
              <a:rPr lang="en-GB" sz="3200"/>
              <a:t>Recreation</a:t>
            </a:r>
          </a:p>
        </p:txBody>
      </p:sp>
      <p:sp>
        <p:nvSpPr>
          <p:cNvPr id="39939" name="Rectangle 3"/>
          <p:cNvSpPr>
            <a:spLocks noGrp="1" noChangeArrowheads="1"/>
          </p:cNvSpPr>
          <p:nvPr>
            <p:ph idx="1"/>
          </p:nvPr>
        </p:nvSpPr>
        <p:spPr>
          <a:xfrm>
            <a:off x="827088" y="1844675"/>
            <a:ext cx="4105275" cy="3816350"/>
          </a:xfrm>
        </p:spPr>
        <p:txBody>
          <a:bodyPr/>
          <a:lstStyle/>
          <a:p>
            <a:pPr eaLnBrk="1" hangingPunct="1"/>
            <a:r>
              <a:rPr lang="en-US"/>
              <a:t>Access to recreation:</a:t>
            </a:r>
          </a:p>
          <a:p>
            <a:pPr lvl="1" eaLnBrk="1" hangingPunct="1"/>
            <a:r>
              <a:rPr lang="en-US"/>
              <a:t>Leisure facilities</a:t>
            </a:r>
          </a:p>
          <a:p>
            <a:pPr lvl="1" eaLnBrk="1" hangingPunct="1"/>
            <a:r>
              <a:rPr lang="en-US"/>
              <a:t>Countryside</a:t>
            </a:r>
          </a:p>
          <a:p>
            <a:pPr lvl="1" eaLnBrk="1" hangingPunct="1"/>
            <a:endParaRPr lang="en-US"/>
          </a:p>
          <a:p>
            <a:pPr eaLnBrk="1" hangingPunct="1"/>
            <a:r>
              <a:rPr lang="en-US"/>
              <a:t>Travel as recreation:</a:t>
            </a:r>
          </a:p>
          <a:p>
            <a:pPr lvl="1" eaLnBrk="1" hangingPunct="1"/>
            <a:r>
              <a:rPr lang="en-US"/>
              <a:t>Scenery of the journey</a:t>
            </a:r>
          </a:p>
          <a:p>
            <a:pPr lvl="1" eaLnBrk="1" hangingPunct="1"/>
            <a:r>
              <a:rPr lang="en-US"/>
              <a:t>Mode of travel</a:t>
            </a:r>
          </a:p>
        </p:txBody>
      </p:sp>
    </p:spTree>
    <p:extLst>
      <p:ext uri="{BB962C8B-B14F-4D97-AF65-F5344CB8AC3E}">
        <p14:creationId xmlns:p14="http://schemas.microsoft.com/office/powerpoint/2010/main" val="783360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8FF76DE-1CE6-498C-879E-22BBC76F6102}"/>
              </a:ext>
            </a:extLst>
          </p:cNvPr>
          <p:cNvPicPr>
            <a:picLocks noChangeAspect="1"/>
          </p:cNvPicPr>
          <p:nvPr/>
        </p:nvPicPr>
        <p:blipFill>
          <a:blip r:embed="rId2"/>
          <a:stretch>
            <a:fillRect/>
          </a:stretch>
        </p:blipFill>
        <p:spPr>
          <a:xfrm>
            <a:off x="-108520" y="1245841"/>
            <a:ext cx="9576368" cy="4366318"/>
          </a:xfrm>
          <a:prstGeom prst="rect">
            <a:avLst/>
          </a:prstGeom>
        </p:spPr>
      </p:pic>
    </p:spTree>
    <p:extLst>
      <p:ext uri="{BB962C8B-B14F-4D97-AF65-F5344CB8AC3E}">
        <p14:creationId xmlns:p14="http://schemas.microsoft.com/office/powerpoint/2010/main" val="966303941"/>
      </p:ext>
    </p:extLst>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52425B"/>
        </a:dk2>
        <a:lt2>
          <a:srgbClr val="808080"/>
        </a:lt2>
        <a:accent1>
          <a:srgbClr val="7FA1AC"/>
        </a:accent1>
        <a:accent2>
          <a:srgbClr val="911853"/>
        </a:accent2>
        <a:accent3>
          <a:srgbClr val="FFFFFF"/>
        </a:accent3>
        <a:accent4>
          <a:srgbClr val="000000"/>
        </a:accent4>
        <a:accent5>
          <a:srgbClr val="C0CDD2"/>
        </a:accent5>
        <a:accent6>
          <a:srgbClr val="83154A"/>
        </a:accent6>
        <a:hlink>
          <a:srgbClr val="4B4620"/>
        </a:hlink>
        <a:folHlink>
          <a:srgbClr val="B25D8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Custom Design 15">
      <a:dk1>
        <a:srgbClr val="000000"/>
      </a:dk1>
      <a:lt1>
        <a:srgbClr val="FFFFFF"/>
      </a:lt1>
      <a:dk2>
        <a:srgbClr val="52425B"/>
      </a:dk2>
      <a:lt2>
        <a:srgbClr val="808080"/>
      </a:lt2>
      <a:accent1>
        <a:srgbClr val="7FA1AC"/>
      </a:accent1>
      <a:accent2>
        <a:srgbClr val="911853"/>
      </a:accent2>
      <a:accent3>
        <a:srgbClr val="FFFFFF"/>
      </a:accent3>
      <a:accent4>
        <a:srgbClr val="000000"/>
      </a:accent4>
      <a:accent5>
        <a:srgbClr val="C0CDD2"/>
      </a:accent5>
      <a:accent6>
        <a:srgbClr val="83154A"/>
      </a:accent6>
      <a:hlink>
        <a:srgbClr val="4B4620"/>
      </a:hlink>
      <a:folHlink>
        <a:srgbClr val="B25D8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52425B"/>
        </a:dk2>
        <a:lt2>
          <a:srgbClr val="808080"/>
        </a:lt2>
        <a:accent1>
          <a:srgbClr val="7FA1AC"/>
        </a:accent1>
        <a:accent2>
          <a:srgbClr val="911853"/>
        </a:accent2>
        <a:accent3>
          <a:srgbClr val="FFFFFF"/>
        </a:accent3>
        <a:accent4>
          <a:srgbClr val="000000"/>
        </a:accent4>
        <a:accent5>
          <a:srgbClr val="C0CDD2"/>
        </a:accent5>
        <a:accent6>
          <a:srgbClr val="83154A"/>
        </a:accent6>
        <a:hlink>
          <a:srgbClr val="4B4620"/>
        </a:hlink>
        <a:folHlink>
          <a:srgbClr val="B25D8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2794</TotalTime>
  <Words>2625</Words>
  <Application>Microsoft Office PowerPoint</Application>
  <PresentationFormat>On-screen Show (4:3)</PresentationFormat>
  <Paragraphs>418</Paragraphs>
  <Slides>69</Slides>
  <Notes>17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69</vt:i4>
      </vt:variant>
    </vt:vector>
  </HeadingPairs>
  <TitlesOfParts>
    <vt:vector size="79" baseType="lpstr">
      <vt:lpstr>Arial</vt:lpstr>
      <vt:lpstr>Calibri</vt:lpstr>
      <vt:lpstr>HelveticaNeue LT 55 Roman</vt:lpstr>
      <vt:lpstr>HelveticaNeue LT 67 MdCn</vt:lpstr>
      <vt:lpstr>Tahoma</vt:lpstr>
      <vt:lpstr>Wingdings</vt:lpstr>
      <vt:lpstr>ヒラギノ角ゴ Pro W3</vt:lpstr>
      <vt:lpstr>Custom Design</vt:lpstr>
      <vt:lpstr>1_Custom Design</vt:lpstr>
      <vt:lpstr>2_Custom Design</vt:lpstr>
      <vt:lpstr>Transport, Health, and Inequalities </vt:lpstr>
      <vt:lpstr>Outline of 2h session</vt:lpstr>
      <vt:lpstr>Objectives</vt:lpstr>
      <vt:lpstr>How does transport affect health?</vt:lpstr>
      <vt:lpstr>Landmark publications</vt:lpstr>
      <vt:lpstr>Access to good, services, and people</vt:lpstr>
      <vt:lpstr>To think about</vt:lpstr>
      <vt:lpstr>Recreation</vt:lpstr>
      <vt:lpstr>PowerPoint Presentation</vt:lpstr>
      <vt:lpstr>Physical activity, trends in walking and cycling &amp; the obesity epidemic</vt:lpstr>
      <vt:lpstr>Health benefits of walking and cycling</vt:lpstr>
      <vt:lpstr>Health benefits of walking and cycling</vt:lpstr>
      <vt:lpstr>Health benefits of active travel</vt:lpstr>
      <vt:lpstr>Obesity </vt:lpstr>
      <vt:lpstr>Even in active people</vt:lpstr>
      <vt:lpstr>Changes in mode of travel &amp; BMI </vt:lpstr>
      <vt:lpstr>“Walking is transport”</vt:lpstr>
      <vt:lpstr>Benefits of walking and cycling</vt:lpstr>
      <vt:lpstr>Health impacts of Air pollution</vt:lpstr>
      <vt:lpstr>PowerPoint Presentation</vt:lpstr>
      <vt:lpstr>Health impacts of air pollution in New Zealand</vt:lpstr>
      <vt:lpstr>Air pollution from motor vehicles in New Zealand in 2006 accounted for:</vt:lpstr>
      <vt:lpstr>Air Pollution &amp; Climate Change</vt:lpstr>
      <vt:lpstr>Main sources of emissions in New Zealand</vt:lpstr>
      <vt:lpstr>Greenhouse gas emissions by source sector, EU-28 1990 and 2015</vt:lpstr>
      <vt:lpstr>Greenhouse gas emissions by sector</vt:lpstr>
      <vt:lpstr>PowerPoint Presentation</vt:lpstr>
      <vt:lpstr>Injuries – New Zealand, 2016</vt:lpstr>
      <vt:lpstr>Is cycling dangerous?  Like-for-like comparisons across travel mode by age and sex</vt:lpstr>
      <vt:lpstr>PowerPoint Presentation</vt:lpstr>
      <vt:lpstr>PowerPoint Presentation</vt:lpstr>
      <vt:lpstr>Fatalities per million hours by mode Aged 17-69, 2007-2012</vt:lpstr>
      <vt:lpstr>Fatalities per million hours travel by mode Aged 70+, 2007-2012</vt:lpstr>
      <vt:lpstr>PowerPoint Presentation</vt:lpstr>
      <vt:lpstr>PowerPoint Presentation</vt:lpstr>
      <vt:lpstr>Default national speed limit of 20mph (30kph) on residential streets</vt:lpstr>
      <vt:lpstr>Fatality risk related to speed (kph)</vt:lpstr>
      <vt:lpstr>Community severance -  the ‘barrier’ effect of busy roads</vt:lpstr>
      <vt:lpstr>Quigley &amp; Thornley, 2011 Report to the NZ Transport Authority</vt:lpstr>
      <vt:lpstr>Stress, social support, and community severance</vt:lpstr>
      <vt:lpstr>Community severance</vt:lpstr>
      <vt:lpstr>Noise pollution from busy roads </vt:lpstr>
      <vt:lpstr>Spatial planning</vt:lpstr>
      <vt:lpstr>Other impacts on health</vt:lpstr>
      <vt:lpstr>Parking</vt:lpstr>
      <vt:lpstr>Inequalities in access to transport modes</vt:lpstr>
      <vt:lpstr>PowerPoint Presentation</vt:lpstr>
      <vt:lpstr>Population vehicle ownership rates globally by per capital GDP</vt:lpstr>
      <vt:lpstr>Inequalities and social exclusion</vt:lpstr>
      <vt:lpstr>Inequalities</vt:lpstr>
      <vt:lpstr>Transport and inequalities in adverse effects</vt:lpstr>
      <vt:lpstr>Health inequalities from busy roads Air pollution</vt:lpstr>
      <vt:lpstr>Crossing times</vt:lpstr>
      <vt:lpstr>PowerPoint Presentation</vt:lpstr>
      <vt:lpstr>PowerPoint Presentation</vt:lpstr>
      <vt:lpstr>PowerPoint Presentation</vt:lpstr>
      <vt:lpstr>Some publications: Transport &amp; inequalities</vt:lpstr>
      <vt:lpstr>Boniface S, Scantlebury R, Watkins SJ, Mindell JS. Health implications of transport: Evidence of effects of transport on social interactions. J Transp Health. 2015;2(3):441-6.</vt:lpstr>
      <vt:lpstr>Risks and benefits of travel - cycling</vt:lpstr>
      <vt:lpstr>Importance of location</vt:lpstr>
      <vt:lpstr>Transport and health</vt:lpstr>
      <vt:lpstr>Transport = Moving people, not cars (AND FREIGHT NOT LORRIES)</vt:lpstr>
      <vt:lpstr>Policy response: Reduce car use</vt:lpstr>
      <vt:lpstr>Health inequalities from busy roads Social isolation</vt:lpstr>
      <vt:lpstr>Transport planning hierarchy</vt:lpstr>
      <vt:lpstr>Sir Liam Donaldson Chief Medical Officer</vt:lpstr>
      <vt:lpstr>Useful resource</vt:lpstr>
      <vt:lpstr>Reading</vt:lpstr>
      <vt:lpstr>Further reading</vt:lpstr>
    </vt:vector>
  </TitlesOfParts>
  <Company>UCL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on the Move</dc:title>
  <dc:creator>kirsten</dc:creator>
  <cp:lastModifiedBy>Campbell, Ann</cp:lastModifiedBy>
  <cp:revision>173</cp:revision>
  <cp:lastPrinted>2018-09-27T09:32:38Z</cp:lastPrinted>
  <dcterms:created xsi:type="dcterms:W3CDTF">2010-05-06T19:56:09Z</dcterms:created>
  <dcterms:modified xsi:type="dcterms:W3CDTF">2019-05-01T21:25:32Z</dcterms:modified>
</cp:coreProperties>
</file>